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7" r:id="rId2"/>
    <p:sldId id="308" r:id="rId3"/>
    <p:sldId id="296" r:id="rId4"/>
    <p:sldId id="297" r:id="rId5"/>
    <p:sldId id="309" r:id="rId6"/>
    <p:sldId id="298" r:id="rId7"/>
    <p:sldId id="300" r:id="rId8"/>
    <p:sldId id="301" r:id="rId9"/>
    <p:sldId id="302" r:id="rId10"/>
    <p:sldId id="310" r:id="rId11"/>
    <p:sldId id="305" r:id="rId12"/>
    <p:sldId id="299" r:id="rId13"/>
    <p:sldId id="304" r:id="rId14"/>
    <p:sldId id="306" r:id="rId15"/>
    <p:sldId id="303" r:id="rId16"/>
    <p:sldId id="307" r:id="rId17"/>
    <p:sldId id="311" r:id="rId18"/>
    <p:sldId id="312" r:id="rId19"/>
    <p:sldId id="313" r:id="rId20"/>
    <p:sldId id="315" r:id="rId21"/>
    <p:sldId id="314" r:id="rId22"/>
    <p:sldId id="316" r:id="rId23"/>
    <p:sldId id="317" r:id="rId24"/>
    <p:sldId id="319" r:id="rId25"/>
    <p:sldId id="320" r:id="rId26"/>
    <p:sldId id="31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4FFC68-41FF-42F5-8EDD-6C931358CD21}">
          <p14:sldIdLst>
            <p14:sldId id="257"/>
            <p14:sldId id="308"/>
            <p14:sldId id="296"/>
            <p14:sldId id="297"/>
            <p14:sldId id="309"/>
            <p14:sldId id="298"/>
            <p14:sldId id="300"/>
            <p14:sldId id="301"/>
            <p14:sldId id="302"/>
            <p14:sldId id="310"/>
            <p14:sldId id="305"/>
            <p14:sldId id="299"/>
            <p14:sldId id="304"/>
            <p14:sldId id="306"/>
            <p14:sldId id="303"/>
            <p14:sldId id="307"/>
            <p14:sldId id="311"/>
            <p14:sldId id="312"/>
            <p14:sldId id="313"/>
            <p14:sldId id="315"/>
            <p14:sldId id="314"/>
            <p14:sldId id="316"/>
            <p14:sldId id="317"/>
            <p14:sldId id="319"/>
            <p14:sldId id="320"/>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A9A46-EE3E-45AC-8415-325BA932F10B}" type="datetimeFigureOut">
              <a:rPr lang="en-IN" smtClean="0"/>
              <a:t>09-10-2023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BB4188-432F-42B6-BA4C-9B53B26C353C}" type="slidenum">
              <a:rPr lang="en-IN" smtClean="0"/>
              <a:t>‹#›</a:t>
            </a:fld>
            <a:endParaRPr lang="en-IN"/>
          </a:p>
        </p:txBody>
      </p:sp>
    </p:spTree>
    <p:extLst>
      <p:ext uri="{BB962C8B-B14F-4D97-AF65-F5344CB8AC3E}">
        <p14:creationId xmlns:p14="http://schemas.microsoft.com/office/powerpoint/2010/main" val="4189147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559C9-153A-402E-BC69-CD7F6BC79582}"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6FD6B-D34E-47AB-BDE5-6A8503CA7B84}" type="slidenum">
              <a:rPr lang="en-IN" smtClean="0"/>
              <a:t>‹#›</a:t>
            </a:fld>
            <a:endParaRPr lang="en-IN"/>
          </a:p>
        </p:txBody>
      </p:sp>
    </p:spTree>
    <p:extLst>
      <p:ext uri="{BB962C8B-B14F-4D97-AF65-F5344CB8AC3E}">
        <p14:creationId xmlns:p14="http://schemas.microsoft.com/office/powerpoint/2010/main" val="206489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 LPU :: CAP267 Data Structures :: Dr. Amanpreet Singh</a:t>
            </a:r>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 LPU :: CAP267 Data Structures :: Dr. Amanpreet Singh</a:t>
            </a:r>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LPU :: CAP267 Data Structures :: Dr. Amanpreet Singh</a:t>
            </a:r>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 LPU :: CAP267 Data Structures :: Dr. Amanpreet Singh</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push dir="u"/>
  </p:transition>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4141076" y="1020762"/>
            <a:ext cx="4698124" cy="4045224"/>
            <a:chOff x="6401519" y="3851534"/>
            <a:chExt cx="2533650" cy="2667000"/>
          </a:xfrm>
        </p:grpSpPr>
        <p:pic>
          <p:nvPicPr>
            <p:cNvPr id="7" name="Picture 128" descr="http://2h963i3oa54o1nc84a14ihzo.wpengine.netdna-cdn.com/wp-content/uploads/sites/3/2014/09/red_award2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519" y="3851534"/>
              <a:ext cx="253365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78252" y="4512605"/>
              <a:ext cx="1169308" cy="304374"/>
            </a:xfrm>
            <a:prstGeom prst="rect">
              <a:avLst/>
            </a:prstGeom>
            <a:noFill/>
          </p:spPr>
          <p:txBody>
            <a:bodyPr wrap="square" rtlCol="0">
              <a:spAutoFit/>
            </a:bodyPr>
            <a:lstStyle/>
            <a:p>
              <a:r>
                <a:rPr lang="en-US" sz="2400" b="1" dirty="0">
                  <a:solidFill>
                    <a:srgbClr val="C00000"/>
                  </a:solidFill>
                </a:rPr>
                <a:t>Lecture </a:t>
              </a:r>
              <a:r>
                <a:rPr lang="en-US" sz="2400" b="1" dirty="0" smtClean="0">
                  <a:solidFill>
                    <a:srgbClr val="C00000"/>
                  </a:solidFill>
                </a:rPr>
                <a:t>#22</a:t>
              </a:r>
            </a:p>
          </p:txBody>
        </p:sp>
      </p:grpSp>
      <p:sp>
        <p:nvSpPr>
          <p:cNvPr id="2" name="Date Placeholder 1"/>
          <p:cNvSpPr>
            <a:spLocks noGrp="1"/>
          </p:cNvSpPr>
          <p:nvPr>
            <p:ph type="dt" sz="half" idx="10"/>
          </p:nvPr>
        </p:nvSpPr>
        <p:spPr>
          <a:xfrm>
            <a:off x="6412230" y="6400800"/>
            <a:ext cx="5779770" cy="457200"/>
          </a:xfrm>
        </p:spPr>
        <p:txBody>
          <a:bodyPr/>
          <a:lstStyle/>
          <a:p>
            <a:r>
              <a:rPr lang="en-US" sz="1200" smtClean="0"/>
              <a:t>© LPU :: CAP267 Data Structures :: Dr. Amanpreet Singh</a:t>
            </a:r>
            <a:endParaRPr lang="en-US" sz="12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Rectangle 3"/>
          <p:cNvSpPr/>
          <p:nvPr/>
        </p:nvSpPr>
        <p:spPr>
          <a:xfrm>
            <a:off x="4653738" y="5065986"/>
            <a:ext cx="3672800" cy="646331"/>
          </a:xfrm>
          <a:prstGeom prst="rect">
            <a:avLst/>
          </a:prstGeom>
        </p:spPr>
        <p:txBody>
          <a:bodyPr wrap="none">
            <a:spAutoFit/>
          </a:bodyPr>
          <a:lstStyle/>
          <a:p>
            <a:r>
              <a:rPr lang="en-IN" sz="3600" dirty="0">
                <a:solidFill>
                  <a:srgbClr val="C00000"/>
                </a:solidFill>
                <a:latin typeface="Times New Roman" panose="02020603050405020304" pitchFamily="18" charset="0"/>
                <a:cs typeface="Times New Roman" panose="02020603050405020304" pitchFamily="18" charset="0"/>
              </a:rPr>
              <a:t>Stacks and Queues</a:t>
            </a:r>
            <a:endParaRPr lang="en-IN" sz="3600" dirty="0"/>
          </a:p>
        </p:txBody>
      </p:sp>
    </p:spTree>
    <p:extLst>
      <p:ext uri="{BB962C8B-B14F-4D97-AF65-F5344CB8AC3E}">
        <p14:creationId xmlns:p14="http://schemas.microsoft.com/office/powerpoint/2010/main" val="2312957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39" y="210185"/>
            <a:ext cx="7847013" cy="3627438"/>
          </a:xfrm>
        </p:spPr>
        <p:txBody>
          <a:bodyPr vert="horz" wrap="square" lIns="63360" tIns="25560" rIns="63360" bIns="25560" numCol="1" rtlCol="0" anchor="t" anchorCtr="0" compatLnSpc="1">
            <a:normAutofit/>
          </a:bodyPr>
          <a:lstStyle/>
          <a:p>
            <a:pPr marL="0" eaLnBrk="0" fontAlgn="base" hangingPunct="0">
              <a:lnSpc>
                <a:spcPct val="87000"/>
              </a:lnSpc>
              <a:spcBef>
                <a:spcPts val="2600"/>
              </a:spcBef>
              <a:buClr>
                <a:srgbClr val="000000"/>
              </a:buClr>
              <a:buNone/>
            </a:pPr>
            <a:r>
              <a:rPr lang="en-US" altLang="zh-CN" sz="3200" b="1" kern="0" dirty="0">
                <a:solidFill>
                  <a:srgbClr val="C00000"/>
                </a:solidFill>
                <a:latin typeface="+mj-lt"/>
                <a:ea typeface="SimSun" panose="02010600030101010101" pitchFamily="2" charset="-122"/>
                <a:cs typeface="+mj-cs"/>
              </a:rPr>
              <a:t>Implementation of stacks </a:t>
            </a:r>
          </a:p>
          <a:p>
            <a:pPr eaLnBrk="0" fontAlgn="base" hangingPunct="0">
              <a:lnSpc>
                <a:spcPct val="75000"/>
              </a:lnSpc>
              <a:spcBef>
                <a:spcPts val="2600"/>
              </a:spcBef>
              <a:spcAft>
                <a:spcPct val="0"/>
              </a:spcAft>
              <a:buClr>
                <a:srgbClr val="000000"/>
              </a:buClr>
              <a:buSzPct val="100000"/>
              <a:buNone/>
              <a:defRPr/>
            </a:pPr>
            <a:r>
              <a:rPr lang="en-US" sz="2000" kern="0" dirty="0">
                <a:solidFill>
                  <a:srgbClr val="000000"/>
                </a:solidFill>
                <a:latin typeface="Arial" panose="020B0604020202020204" pitchFamily="34" charset="0"/>
                <a:cs typeface="Arial" panose="020B0604020202020204" pitchFamily="34" charset="0"/>
              </a:rPr>
              <a:t>Any list implementation could be used to implement a stack</a:t>
            </a:r>
          </a:p>
          <a:p>
            <a:pPr lvl="1" eaLnBrk="0" fontAlgn="base" hangingPunct="0">
              <a:lnSpc>
                <a:spcPct val="85000"/>
              </a:lnSpc>
              <a:spcBef>
                <a:spcPts val="1400"/>
              </a:spcBef>
              <a:spcAft>
                <a:spcPct val="0"/>
              </a:spcAft>
              <a:buClr>
                <a:srgbClr val="000000"/>
              </a:buClr>
              <a:buSzPct val="100000"/>
              <a:buFont typeface="Times New Roman" panose="02020603050405020304" pitchFamily="18" charset="0"/>
              <a:buChar char="–"/>
              <a:defRPr/>
            </a:pPr>
            <a:r>
              <a:rPr lang="en-US" sz="2000" kern="0" dirty="0">
                <a:solidFill>
                  <a:srgbClr val="000000"/>
                </a:solidFill>
                <a:latin typeface="Arial" panose="020B0604020202020204" pitchFamily="34" charset="0"/>
                <a:cs typeface="Arial" panose="020B0604020202020204" pitchFamily="34" charset="0"/>
              </a:rPr>
              <a:t>Arrays (</a:t>
            </a:r>
            <a:r>
              <a:rPr lang="en-US" sz="2000" kern="0" dirty="0">
                <a:solidFill>
                  <a:schemeClr val="accent4">
                    <a:lumMod val="95000"/>
                    <a:lumOff val="5000"/>
                  </a:schemeClr>
                </a:solidFill>
                <a:latin typeface="Arial" panose="020B0604020202020204" pitchFamily="34" charset="0"/>
                <a:cs typeface="Arial" panose="020B0604020202020204" pitchFamily="34" charset="0"/>
              </a:rPr>
              <a:t>static: the size of stack is given initially)</a:t>
            </a:r>
          </a:p>
          <a:p>
            <a:pPr lvl="1" eaLnBrk="0" fontAlgn="base" hangingPunct="0">
              <a:lnSpc>
                <a:spcPct val="85000"/>
              </a:lnSpc>
              <a:spcBef>
                <a:spcPts val="1400"/>
              </a:spcBef>
              <a:spcAft>
                <a:spcPct val="0"/>
              </a:spcAft>
              <a:buClr>
                <a:srgbClr val="000000"/>
              </a:buClr>
              <a:buSzPct val="100000"/>
              <a:buFont typeface="Times New Roman" panose="02020603050405020304" pitchFamily="18" charset="0"/>
              <a:buChar char="–"/>
              <a:defRPr/>
            </a:pPr>
            <a:r>
              <a:rPr lang="en-US" sz="2000" kern="0" dirty="0">
                <a:solidFill>
                  <a:schemeClr val="tx1"/>
                </a:solidFill>
                <a:latin typeface="Arial" panose="020B0604020202020204" pitchFamily="34" charset="0"/>
                <a:cs typeface="Arial" panose="020B0604020202020204" pitchFamily="34" charset="0"/>
              </a:rPr>
              <a:t>Linked lists </a:t>
            </a:r>
            <a:r>
              <a:rPr lang="en-US" sz="2000" kern="0" dirty="0">
                <a:solidFill>
                  <a:schemeClr val="accent4">
                    <a:lumMod val="95000"/>
                    <a:lumOff val="5000"/>
                  </a:schemeClr>
                </a:solidFill>
                <a:latin typeface="Arial" panose="020B0604020202020204" pitchFamily="34" charset="0"/>
                <a:cs typeface="Arial" panose="020B0604020202020204" pitchFamily="34" charset="0"/>
              </a:rPr>
              <a:t>(dynamic: never become full)</a:t>
            </a:r>
            <a:endParaRPr lang="en-US" sz="2000" kern="0" dirty="0">
              <a:solidFill>
                <a:srgbClr val="000000"/>
              </a:solidFill>
              <a:latin typeface="Arial" panose="020B0604020202020204" pitchFamily="34" charset="0"/>
              <a:cs typeface="Arial" panose="020B0604020202020204" pitchFamily="34" charset="0"/>
            </a:endParaRPr>
          </a:p>
          <a:p>
            <a:pPr eaLnBrk="0" fontAlgn="base" hangingPunct="0">
              <a:lnSpc>
                <a:spcPct val="75000"/>
              </a:lnSpc>
              <a:spcBef>
                <a:spcPts val="2600"/>
              </a:spcBef>
              <a:spcAft>
                <a:spcPct val="0"/>
              </a:spcAft>
              <a:buClr>
                <a:srgbClr val="000000"/>
              </a:buClr>
              <a:buSzPct val="100000"/>
              <a:buNone/>
              <a:defRPr/>
            </a:pPr>
            <a:endParaRPr lang="en-US" sz="2000" kern="0" dirty="0">
              <a:solidFill>
                <a:srgbClr val="000000"/>
              </a:solidFill>
              <a:latin typeface="Arial" panose="020B0604020202020204" pitchFamily="34" charset="0"/>
              <a:cs typeface="Arial" panose="020B0604020202020204" pitchFamily="34" charset="0"/>
            </a:endParaRPr>
          </a:p>
          <a:p>
            <a:pPr eaLnBrk="0" fontAlgn="base" hangingPunct="0">
              <a:lnSpc>
                <a:spcPct val="75000"/>
              </a:lnSpc>
              <a:spcBef>
                <a:spcPts val="2600"/>
              </a:spcBef>
              <a:spcAft>
                <a:spcPct val="0"/>
              </a:spcAft>
              <a:buClr>
                <a:srgbClr val="000000"/>
              </a:buClr>
              <a:buSzPct val="100000"/>
              <a:buNone/>
              <a:defRPr/>
            </a:pPr>
            <a:r>
              <a:rPr lang="en-US" sz="2000" kern="0" dirty="0">
                <a:solidFill>
                  <a:srgbClr val="000000"/>
                </a:solidFill>
                <a:latin typeface="Arial" panose="020B0604020202020204" pitchFamily="34" charset="0"/>
                <a:cs typeface="Arial" panose="020B0604020202020204" pitchFamily="34" charset="0"/>
              </a:rPr>
              <a:t>Array Representation:</a:t>
            </a:r>
          </a:p>
          <a:p>
            <a:pPr eaLnBrk="0" fontAlgn="base" hangingPunct="0">
              <a:lnSpc>
                <a:spcPct val="75000"/>
              </a:lnSpc>
              <a:spcBef>
                <a:spcPts val="2600"/>
              </a:spcBef>
              <a:spcAft>
                <a:spcPct val="0"/>
              </a:spcAft>
              <a:buClr>
                <a:srgbClr val="000000"/>
              </a:buClr>
              <a:buSzPct val="100000"/>
              <a:buNone/>
              <a:defRPr/>
            </a:pPr>
            <a:endParaRPr lang="en-US" kern="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IN" sz="3200" b="1" kern="0" dirty="0">
              <a:solidFill>
                <a:srgbClr val="000000"/>
              </a:solidFill>
            </a:endParaRPr>
          </a:p>
        </p:txBody>
      </p:sp>
      <p:graphicFrame>
        <p:nvGraphicFramePr>
          <p:cNvPr id="4" name="Table 3"/>
          <p:cNvGraphicFramePr>
            <a:graphicFrameLocks noGrp="1"/>
          </p:cNvGraphicFramePr>
          <p:nvPr/>
        </p:nvGraphicFramePr>
        <p:xfrm>
          <a:off x="2772410" y="3851276"/>
          <a:ext cx="6096000" cy="37147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1475">
                <a:tc>
                  <a:txBody>
                    <a:bodyPr/>
                    <a:lstStyle/>
                    <a:p>
                      <a:r>
                        <a:rPr lang="en-US" sz="1800" dirty="0"/>
                        <a:t>XXX</a:t>
                      </a:r>
                      <a:endParaRPr lang="en-IN" sz="1800" dirty="0"/>
                    </a:p>
                  </a:txBody>
                  <a:tcPr marT="45798" marB="45798"/>
                </a:tc>
                <a:tc>
                  <a:txBody>
                    <a:bodyPr/>
                    <a:lstStyle/>
                    <a:p>
                      <a:r>
                        <a:rPr lang="en-US" sz="1800" dirty="0"/>
                        <a:t>YYY</a:t>
                      </a:r>
                      <a:endParaRPr lang="en-IN" sz="1800" dirty="0"/>
                    </a:p>
                  </a:txBody>
                  <a:tcPr marT="45798" marB="45798"/>
                </a:tc>
                <a:tc>
                  <a:txBody>
                    <a:bodyPr/>
                    <a:lstStyle/>
                    <a:p>
                      <a:r>
                        <a:rPr lang="en-US" sz="1800" dirty="0"/>
                        <a:t>ZZZ</a:t>
                      </a:r>
                      <a:endParaRPr lang="en-IN" sz="1800" dirty="0"/>
                    </a:p>
                  </a:txBody>
                  <a:tcPr marT="45798" marB="45798"/>
                </a:tc>
                <a:tc>
                  <a:txBody>
                    <a:bodyPr/>
                    <a:lstStyle/>
                    <a:p>
                      <a:r>
                        <a:rPr lang="en-US" sz="1800" dirty="0"/>
                        <a:t>AAA</a:t>
                      </a:r>
                      <a:endParaRPr lang="en-IN" sz="1800" dirty="0"/>
                    </a:p>
                  </a:txBody>
                  <a:tcPr marT="45798" marB="45798"/>
                </a:tc>
                <a:tc>
                  <a:txBody>
                    <a:bodyPr/>
                    <a:lstStyle/>
                    <a:p>
                      <a:r>
                        <a:rPr lang="en-US" sz="1800" dirty="0"/>
                        <a:t>BBB</a:t>
                      </a:r>
                      <a:endParaRPr lang="en-IN" sz="1800" dirty="0"/>
                    </a:p>
                  </a:txBody>
                  <a:tcPr marT="45798" marB="45798"/>
                </a:tc>
                <a:tc>
                  <a:txBody>
                    <a:bodyPr/>
                    <a:lstStyle/>
                    <a:p>
                      <a:endParaRPr lang="en-IN" sz="1800"/>
                    </a:p>
                  </a:txBody>
                  <a:tcPr marT="45798" marB="45798"/>
                </a:tc>
                <a:tc>
                  <a:txBody>
                    <a:bodyPr/>
                    <a:lstStyle/>
                    <a:p>
                      <a:endParaRPr lang="en-IN" sz="1800"/>
                    </a:p>
                  </a:txBody>
                  <a:tcPr marT="45798" marB="45798"/>
                </a:tc>
                <a:tc>
                  <a:txBody>
                    <a:bodyPr/>
                    <a:lstStyle/>
                    <a:p>
                      <a:endParaRPr lang="en-IN" sz="1800" dirty="0"/>
                    </a:p>
                  </a:txBody>
                  <a:tcPr marT="45798" marB="45798"/>
                </a:tc>
                <a:extLst>
                  <a:ext uri="{0D108BD9-81ED-4DB2-BD59-A6C34878D82A}">
                    <a16:rowId xmlns:a16="http://schemas.microsoft.com/office/drawing/2014/main" val="10000"/>
                  </a:ext>
                </a:extLst>
              </a:tr>
            </a:tbl>
          </a:graphicData>
        </a:graphic>
      </p:graphicFrame>
      <p:sp>
        <p:nvSpPr>
          <p:cNvPr id="5" name="TextBox 4"/>
          <p:cNvSpPr txBox="1"/>
          <p:nvPr/>
        </p:nvSpPr>
        <p:spPr>
          <a:xfrm>
            <a:off x="5844223" y="4484688"/>
            <a:ext cx="642938" cy="369888"/>
          </a:xfrm>
          <a:prstGeom prst="rect">
            <a:avLst/>
          </a:prstGeom>
          <a:noFill/>
        </p:spPr>
        <p:txBody>
          <a:bodyPr>
            <a:spAutoFit/>
          </a:bodyPr>
          <a:lstStyle/>
          <a:p>
            <a:pPr>
              <a:buClr>
                <a:srgbClr val="000000"/>
              </a:buClr>
              <a:buSzPct val="100000"/>
              <a:defRPr/>
            </a:pPr>
            <a:r>
              <a:rPr lang="en-US" dirty="0">
                <a:solidFill>
                  <a:schemeClr val="accent4">
                    <a:lumMod val="95000"/>
                    <a:lumOff val="5000"/>
                  </a:schemeClr>
                </a:solidFill>
                <a:latin typeface="Times New Roman" panose="02020603050405020304" pitchFamily="18" charset="0"/>
              </a:rPr>
              <a:t>TOP</a:t>
            </a:r>
            <a:endParaRPr lang="en-IN" dirty="0">
              <a:solidFill>
                <a:schemeClr val="accent4">
                  <a:lumMod val="95000"/>
                  <a:lumOff val="5000"/>
                </a:schemeClr>
              </a:solidFill>
              <a:latin typeface="Times New Roman" panose="02020603050405020304" pitchFamily="18" charset="0"/>
            </a:endParaRPr>
          </a:p>
        </p:txBody>
      </p:sp>
      <p:sp>
        <p:nvSpPr>
          <p:cNvPr id="6" name="TextBox 5"/>
          <p:cNvSpPr txBox="1"/>
          <p:nvPr/>
        </p:nvSpPr>
        <p:spPr>
          <a:xfrm>
            <a:off x="8130224" y="4484688"/>
            <a:ext cx="1357313" cy="369888"/>
          </a:xfrm>
          <a:prstGeom prst="rect">
            <a:avLst/>
          </a:prstGeom>
          <a:noFill/>
        </p:spPr>
        <p:txBody>
          <a:bodyPr>
            <a:spAutoFit/>
          </a:bodyPr>
          <a:lstStyle/>
          <a:p>
            <a:pPr>
              <a:buClr>
                <a:srgbClr val="000000"/>
              </a:buClr>
              <a:buSzPct val="100000"/>
              <a:defRPr/>
            </a:pPr>
            <a:r>
              <a:rPr lang="en-US" dirty="0">
                <a:solidFill>
                  <a:schemeClr val="accent4">
                    <a:lumMod val="95000"/>
                    <a:lumOff val="5000"/>
                  </a:schemeClr>
                </a:solidFill>
                <a:latin typeface="Times New Roman" panose="02020603050405020304" pitchFamily="18" charset="0"/>
              </a:rPr>
              <a:t>MAXSTK</a:t>
            </a:r>
            <a:endParaRPr lang="en-IN" dirty="0">
              <a:solidFill>
                <a:schemeClr val="accent4">
                  <a:lumMod val="95000"/>
                  <a:lumOff val="5000"/>
                </a:schemeClr>
              </a:solidFill>
              <a:latin typeface="Times New Roman" panose="02020603050405020304" pitchFamily="18" charset="0"/>
            </a:endParaRPr>
          </a:p>
        </p:txBody>
      </p:sp>
      <p:cxnSp>
        <p:nvCxnSpPr>
          <p:cNvPr id="4121" name="Elbow Connector 7"/>
          <p:cNvCxnSpPr>
            <a:stCxn id="5" idx="0"/>
          </p:cNvCxnSpPr>
          <p:nvPr/>
        </p:nvCxnSpPr>
        <p:spPr>
          <a:xfrm rot="-5400000" flipV="1">
            <a:off x="5933124" y="4251326"/>
            <a:ext cx="428625" cy="36513"/>
          </a:xfrm>
          <a:prstGeom prst="bentConnector3">
            <a:avLst>
              <a:gd name="adj1" fmla="val 50000"/>
            </a:avLst>
          </a:prstGeom>
          <a:ln w="9525" cap="flat" cmpd="sng">
            <a:solidFill>
              <a:schemeClr val="tx1"/>
            </a:solidFill>
            <a:prstDash val="solid"/>
            <a:round/>
            <a:headEnd type="none" w="med" len="med"/>
            <a:tailEnd type="arrow" w="med" len="med"/>
          </a:ln>
        </p:spPr>
      </p:cxnSp>
      <p:cxnSp>
        <p:nvCxnSpPr>
          <p:cNvPr id="4122" name="Elbow Connector 9"/>
          <p:cNvCxnSpPr/>
          <p:nvPr/>
        </p:nvCxnSpPr>
        <p:spPr>
          <a:xfrm rot="-5400000" flipV="1">
            <a:off x="8379461" y="4233864"/>
            <a:ext cx="500063" cy="142875"/>
          </a:xfrm>
          <a:prstGeom prst="bentConnector3">
            <a:avLst>
              <a:gd name="adj1" fmla="val 50000"/>
            </a:avLst>
          </a:prstGeom>
          <a:ln w="9525" cap="flat" cmpd="sng">
            <a:solidFill>
              <a:schemeClr val="tx1"/>
            </a:solidFill>
            <a:prstDash val="solid"/>
            <a:round/>
            <a:headEnd type="none" w="med" len="med"/>
            <a:tailEnd type="arrow" w="med" len="med"/>
          </a:ln>
        </p:spPr>
      </p:cxnSp>
      <p:graphicFrame>
        <p:nvGraphicFramePr>
          <p:cNvPr id="11" name="Table 10"/>
          <p:cNvGraphicFramePr>
            <a:graphicFrameLocks noGrp="1"/>
          </p:cNvGraphicFramePr>
          <p:nvPr>
            <p:extLst>
              <p:ext uri="{D42A27DB-BD31-4B8C-83A1-F6EECF244321}">
                <p14:modId xmlns:p14="http://schemas.microsoft.com/office/powerpoint/2010/main" val="126093818"/>
              </p:ext>
            </p:extLst>
          </p:nvPr>
        </p:nvGraphicFramePr>
        <p:xfrm>
          <a:off x="2772409" y="3429000"/>
          <a:ext cx="6096000" cy="36576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65760">
                <a:tc>
                  <a:txBody>
                    <a:bodyPr/>
                    <a:lstStyle/>
                    <a:p>
                      <a:pPr algn="ctr"/>
                      <a:r>
                        <a:rPr lang="en-US" sz="1800" dirty="0">
                          <a:solidFill>
                            <a:srgbClr val="FFFF00"/>
                          </a:solidFill>
                        </a:rPr>
                        <a:t>1</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2</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3</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4</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5</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6</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7</a:t>
                      </a:r>
                      <a:endParaRPr lang="en-IN" sz="1800" dirty="0">
                        <a:solidFill>
                          <a:srgbClr val="FFFF00"/>
                        </a:solidFill>
                      </a:endParaRPr>
                    </a:p>
                  </a:txBody>
                  <a:tcPr marL="91462" marR="91462" marT="45434" marB="45434"/>
                </a:tc>
                <a:tc>
                  <a:txBody>
                    <a:bodyPr/>
                    <a:lstStyle/>
                    <a:p>
                      <a:pPr algn="ctr"/>
                      <a:r>
                        <a:rPr lang="en-US" sz="1800" dirty="0">
                          <a:solidFill>
                            <a:srgbClr val="FFFF00"/>
                          </a:solidFill>
                        </a:rPr>
                        <a:t>8</a:t>
                      </a:r>
                      <a:endParaRPr lang="en-IN" sz="1800" dirty="0">
                        <a:solidFill>
                          <a:srgbClr val="FFFF00"/>
                        </a:solidFill>
                      </a:endParaRPr>
                    </a:p>
                  </a:txBody>
                  <a:tcPr marL="91462" marR="91462" marT="45434" marB="45434"/>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314930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 name="Rectangle 1"/>
          <p:cNvSpPr/>
          <p:nvPr/>
        </p:nvSpPr>
        <p:spPr>
          <a:xfrm>
            <a:off x="1734207" y="787782"/>
            <a:ext cx="9753600" cy="4524315"/>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Basic Operations on </a:t>
            </a:r>
            <a:r>
              <a:rPr lang="en-US" u="sng" dirty="0" smtClean="0">
                <a:solidFill>
                  <a:srgbClr val="FF0000"/>
                </a:solidFill>
                <a:latin typeface="Times New Roman" panose="02020603050405020304" pitchFamily="18" charset="0"/>
                <a:cs typeface="Times New Roman" panose="02020603050405020304" pitchFamily="18" charset="0"/>
              </a:rPr>
              <a:t>Stack</a:t>
            </a:r>
          </a:p>
          <a:p>
            <a:pPr algn="just">
              <a:lnSpc>
                <a:spcPct val="150000"/>
              </a:lnSpc>
            </a:pPr>
            <a:endParaRPr lang="en-US" u="sng"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order to make manipulations in a stack, there are certain operations provided to us.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push() </a:t>
            </a:r>
            <a:r>
              <a:rPr lang="en-US" dirty="0">
                <a:latin typeface="Times New Roman" panose="02020603050405020304" pitchFamily="18" charset="0"/>
                <a:cs typeface="Times New Roman" panose="02020603050405020304" pitchFamily="18" charset="0"/>
              </a:rPr>
              <a:t>to insert an element into the stack</a:t>
            </a:r>
          </a:p>
          <a:p>
            <a:pPr marL="285750" indent="-285750" algn="just">
              <a:lnSpc>
                <a:spcPct val="200000"/>
              </a:lnSpc>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pop() </a:t>
            </a:r>
            <a:r>
              <a:rPr lang="en-US" dirty="0">
                <a:latin typeface="Times New Roman" panose="02020603050405020304" pitchFamily="18" charset="0"/>
                <a:cs typeface="Times New Roman" panose="02020603050405020304" pitchFamily="18" charset="0"/>
              </a:rPr>
              <a:t>to remove an element from the stack</a:t>
            </a:r>
          </a:p>
          <a:p>
            <a:pPr marL="285750" indent="-285750" algn="just">
              <a:lnSpc>
                <a:spcPct val="200000"/>
              </a:lnSpc>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top() </a:t>
            </a:r>
            <a:r>
              <a:rPr lang="en-US" dirty="0">
                <a:latin typeface="Times New Roman" panose="02020603050405020304" pitchFamily="18" charset="0"/>
                <a:cs typeface="Times New Roman" panose="02020603050405020304" pitchFamily="18" charset="0"/>
              </a:rPr>
              <a:t>Returns the top element of the stack.</a:t>
            </a:r>
          </a:p>
          <a:p>
            <a:pPr marL="285750" indent="-285750" algn="just">
              <a:lnSpc>
                <a:spcPct val="200000"/>
              </a:lnSpc>
              <a:buFont typeface="Wingdings" panose="05000000000000000000" pitchFamily="2" charset="2"/>
              <a:buChar char="Ø"/>
            </a:pPr>
            <a:r>
              <a:rPr lang="en-US" dirty="0" err="1">
                <a:solidFill>
                  <a:srgbClr val="0070C0"/>
                </a:solidFill>
                <a:latin typeface="Times New Roman" panose="02020603050405020304" pitchFamily="18" charset="0"/>
                <a:cs typeface="Times New Roman" panose="02020603050405020304" pitchFamily="18" charset="0"/>
              </a:rPr>
              <a:t>isEmpty</a:t>
            </a:r>
            <a:r>
              <a:rPr lang="en-US"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returns true if stack is empty else false.</a:t>
            </a:r>
          </a:p>
          <a:p>
            <a:pPr marL="285750" indent="-285750" algn="just">
              <a:lnSpc>
                <a:spcPct val="200000"/>
              </a:lnSpc>
              <a:buFont typeface="Wingdings" panose="05000000000000000000" pitchFamily="2" charset="2"/>
              <a:buChar char="Ø"/>
            </a:pPr>
            <a:r>
              <a:rPr lang="en-US" dirty="0">
                <a:solidFill>
                  <a:srgbClr val="0070C0"/>
                </a:solidFill>
                <a:latin typeface="Times New Roman" panose="02020603050405020304" pitchFamily="18" charset="0"/>
                <a:cs typeface="Times New Roman" panose="02020603050405020304" pitchFamily="18" charset="0"/>
              </a:rPr>
              <a:t>size() </a:t>
            </a:r>
            <a:r>
              <a:rPr lang="en-US" dirty="0">
                <a:latin typeface="Times New Roman" panose="02020603050405020304" pitchFamily="18" charset="0"/>
                <a:cs typeface="Times New Roman" panose="02020603050405020304" pitchFamily="18" charset="0"/>
              </a:rPr>
              <a:t>returns the size of stack.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0300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TextBox 2"/>
          <p:cNvSpPr txBox="1"/>
          <p:nvPr/>
        </p:nvSpPr>
        <p:spPr>
          <a:xfrm>
            <a:off x="1702676" y="787782"/>
            <a:ext cx="7027821" cy="400110"/>
          </a:xfrm>
          <a:prstGeom prst="rect">
            <a:avLst/>
          </a:prstGeom>
          <a:noFill/>
        </p:spPr>
        <p:txBody>
          <a:bodyPr wrap="none" rtlCol="0">
            <a:spAutoFit/>
          </a:bodyPr>
          <a:lstStyle/>
          <a:p>
            <a:r>
              <a:rPr lang="en-US" sz="2000" u="sng" dirty="0" smtClean="0">
                <a:solidFill>
                  <a:srgbClr val="FF0000"/>
                </a:solidFill>
                <a:latin typeface="Times New Roman" panose="02020603050405020304" pitchFamily="18" charset="0"/>
                <a:cs typeface="Times New Roman" panose="02020603050405020304" pitchFamily="18" charset="0"/>
              </a:rPr>
              <a:t>How to create the Stack </a:t>
            </a:r>
            <a:r>
              <a:rPr lang="en-US" sz="2000" u="sng" dirty="0" smtClean="0">
                <a:solidFill>
                  <a:srgbClr val="0070C0"/>
                </a:solidFill>
                <a:latin typeface="Times New Roman" panose="02020603050405020304" pitchFamily="18" charset="0"/>
                <a:cs typeface="Times New Roman" panose="02020603050405020304" pitchFamily="18" charset="0"/>
              </a:rPr>
              <a:t>(Using Standard Template Library - STL)</a:t>
            </a:r>
            <a:r>
              <a:rPr lang="en-US" sz="2000" u="sng" dirty="0" smtClean="0">
                <a:solidFill>
                  <a:srgbClr val="FF0000"/>
                </a:solidFill>
                <a:latin typeface="Times New Roman" panose="02020603050405020304" pitchFamily="18" charset="0"/>
                <a:cs typeface="Times New Roman" panose="02020603050405020304" pitchFamily="18" charset="0"/>
              </a:rPr>
              <a:t> </a:t>
            </a:r>
            <a:endParaRPr lang="en-IN" sz="2000" u="sng"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828798" y="1713361"/>
            <a:ext cx="9080939" cy="3416320"/>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order to create a stack in C++, we first need to include the stack header file.</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a:t>
            </a:r>
            <a:r>
              <a:rPr lang="en-US" i="1" dirty="0">
                <a:solidFill>
                  <a:srgbClr val="0070C0"/>
                </a:solidFill>
                <a:latin typeface="Times New Roman" panose="02020603050405020304" pitchFamily="18" charset="0"/>
                <a:cs typeface="Times New Roman" panose="02020603050405020304" pitchFamily="18" charset="0"/>
              </a:rPr>
              <a:t>include &lt;stack&gt;</a:t>
            </a:r>
          </a:p>
          <a:p>
            <a:pPr algn="just">
              <a:lnSpc>
                <a:spcPct val="150000"/>
              </a:lnSpc>
            </a:pPr>
            <a:r>
              <a:rPr lang="en-US" dirty="0">
                <a:latin typeface="Times New Roman" panose="02020603050405020304" pitchFamily="18" charset="0"/>
                <a:cs typeface="Times New Roman" panose="02020603050405020304" pitchFamily="18" charset="0"/>
              </a:rPr>
              <a:t>Once we import this file, we can create a stack using the following syntax:</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stack&lt;type</a:t>
            </a:r>
            <a:r>
              <a:rPr lang="en-US" i="1" dirty="0">
                <a:solidFill>
                  <a:srgbClr val="0070C0"/>
                </a:solidFill>
                <a:latin typeface="Times New Roman" panose="02020603050405020304" pitchFamily="18" charset="0"/>
                <a:cs typeface="Times New Roman" panose="02020603050405020304" pitchFamily="18" charset="0"/>
              </a:rPr>
              <a:t>&gt; </a:t>
            </a:r>
            <a:r>
              <a:rPr lang="en-US" i="1" dirty="0" err="1">
                <a:solidFill>
                  <a:srgbClr val="0070C0"/>
                </a:solidFill>
                <a:latin typeface="Times New Roman" panose="02020603050405020304" pitchFamily="18" charset="0"/>
                <a:cs typeface="Times New Roman" panose="02020603050405020304" pitchFamily="18" charset="0"/>
              </a:rPr>
              <a:t>st</a:t>
            </a:r>
            <a:r>
              <a:rPr lang="en-US" i="1" dirty="0" smtClean="0">
                <a:solidFill>
                  <a:srgbClr val="0070C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//Name of Stack</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Here, type indicates the data type we want to store in the stack. For instance,</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stack&lt;</a:t>
            </a:r>
            <a:r>
              <a:rPr lang="en-US" i="1" dirty="0" err="1" smtClean="0">
                <a:solidFill>
                  <a:srgbClr val="0070C0"/>
                </a:solidFill>
                <a:latin typeface="Times New Roman" panose="02020603050405020304" pitchFamily="18" charset="0"/>
                <a:cs typeface="Times New Roman" panose="02020603050405020304" pitchFamily="18" charset="0"/>
              </a:rPr>
              <a:t>int</a:t>
            </a:r>
            <a:r>
              <a:rPr lang="en-US" i="1" dirty="0">
                <a:solidFill>
                  <a:srgbClr val="0070C0"/>
                </a:solidFill>
                <a:latin typeface="Times New Roman" panose="02020603050405020304" pitchFamily="18" charset="0"/>
                <a:cs typeface="Times New Roman" panose="02020603050405020304" pitchFamily="18" charset="0"/>
              </a:rPr>
              <a:t>&gt; </a:t>
            </a:r>
            <a:r>
              <a:rPr lang="en-US" i="1" dirty="0" err="1">
                <a:solidFill>
                  <a:srgbClr val="0070C0"/>
                </a:solidFill>
                <a:latin typeface="Times New Roman" panose="02020603050405020304" pitchFamily="18" charset="0"/>
                <a:cs typeface="Times New Roman" panose="02020603050405020304" pitchFamily="18" charset="0"/>
              </a:rPr>
              <a:t>integer_stack</a:t>
            </a:r>
            <a:r>
              <a:rPr lang="en-US" i="1" dirty="0" smtClean="0">
                <a:solidFill>
                  <a:srgbClr val="0070C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create a stack of </a:t>
            </a:r>
            <a:r>
              <a:rPr lang="en-US" dirty="0" smtClean="0">
                <a:latin typeface="Times New Roman" panose="02020603050405020304" pitchFamily="18" charset="0"/>
                <a:cs typeface="Times New Roman" panose="02020603050405020304" pitchFamily="18" charset="0"/>
              </a:rPr>
              <a:t>integers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solidFill>
                  <a:srgbClr val="0070C0"/>
                </a:solidFill>
                <a:latin typeface="Times New Roman" panose="02020603050405020304" pitchFamily="18" charset="0"/>
                <a:cs typeface="Times New Roman" panose="02020603050405020304" pitchFamily="18" charset="0"/>
              </a:rPr>
              <a:t>stack&lt;string</a:t>
            </a:r>
            <a:r>
              <a:rPr lang="en-US" i="1" dirty="0">
                <a:solidFill>
                  <a:srgbClr val="0070C0"/>
                </a:solidFill>
                <a:latin typeface="Times New Roman" panose="02020603050405020304" pitchFamily="18" charset="0"/>
                <a:cs typeface="Times New Roman" panose="02020603050405020304" pitchFamily="18" charset="0"/>
              </a:rPr>
              <a:t>&gt; </a:t>
            </a:r>
            <a:r>
              <a:rPr lang="en-US" i="1" dirty="0" err="1">
                <a:solidFill>
                  <a:srgbClr val="0070C0"/>
                </a:solidFill>
                <a:latin typeface="Times New Roman" panose="02020603050405020304" pitchFamily="18" charset="0"/>
                <a:cs typeface="Times New Roman" panose="02020603050405020304" pitchFamily="18" charset="0"/>
              </a:rPr>
              <a:t>string_stack</a:t>
            </a:r>
            <a:r>
              <a:rPr lang="en-US" i="1" dirty="0" smtClean="0">
                <a:solidFill>
                  <a:srgbClr val="0070C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create a stack of </a:t>
            </a:r>
            <a:r>
              <a:rPr lang="en-US" dirty="0" smtClean="0">
                <a:latin typeface="Times New Roman" panose="02020603050405020304" pitchFamily="18" charset="0"/>
                <a:cs typeface="Times New Roman" panose="02020603050405020304" pitchFamily="18" charset="0"/>
              </a:rPr>
              <a:t>strings</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702676" y="1182396"/>
            <a:ext cx="1887055" cy="307777"/>
          </a:xfrm>
          <a:prstGeom prst="rect">
            <a:avLst/>
          </a:prstGeom>
        </p:spPr>
        <p:txBody>
          <a:bodyPr wrap="none">
            <a:spAutoFit/>
          </a:bodyPr>
          <a:lstStyle/>
          <a:p>
            <a:r>
              <a:rPr lang="en-US" sz="1400" u="sng" dirty="0" smtClean="0">
                <a:solidFill>
                  <a:schemeClr val="bg1">
                    <a:lumMod val="75000"/>
                  </a:schemeClr>
                </a:solidFill>
                <a:latin typeface="Times New Roman" panose="02020603050405020304" pitchFamily="18" charset="0"/>
                <a:cs typeface="Times New Roman" panose="02020603050405020304" pitchFamily="18" charset="0"/>
              </a:rPr>
              <a:t>(For Introduction Only)</a:t>
            </a:r>
            <a:endParaRPr lang="en-IN" sz="1400" dirty="0">
              <a:solidFill>
                <a:schemeClr val="bg1">
                  <a:lumMod val="75000"/>
                </a:schemeClr>
              </a:solidFill>
            </a:endParaRPr>
          </a:p>
        </p:txBody>
      </p:sp>
    </p:spTree>
    <p:extLst>
      <p:ext uri="{BB962C8B-B14F-4D97-AF65-F5344CB8AC3E}">
        <p14:creationId xmlns:p14="http://schemas.microsoft.com/office/powerpoint/2010/main" val="20330548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13</a:t>
            </a:fld>
            <a:endParaRPr lang="en-US" dirty="0"/>
          </a:p>
        </p:txBody>
      </p:sp>
      <p:sp>
        <p:nvSpPr>
          <p:cNvPr id="2" name="Rectangle 1"/>
          <p:cNvSpPr/>
          <p:nvPr/>
        </p:nvSpPr>
        <p:spPr>
          <a:xfrm>
            <a:off x="2858812" y="1326444"/>
            <a:ext cx="6096000" cy="5078313"/>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iostream</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#include &lt;stack&gt;</a:t>
            </a:r>
          </a:p>
          <a:p>
            <a:r>
              <a:rPr lang="en-IN" dirty="0">
                <a:latin typeface="Times New Roman" panose="02020603050405020304" pitchFamily="18" charset="0"/>
                <a:cs typeface="Times New Roman" panose="02020603050405020304" pitchFamily="18" charset="0"/>
              </a:rPr>
              <a:t>using namespace </a:t>
            </a:r>
            <a:r>
              <a:rPr lang="en-IN" dirty="0" err="1">
                <a:latin typeface="Times New Roman" panose="02020603050405020304" pitchFamily="18" charset="0"/>
                <a:cs typeface="Times New Roman" panose="02020603050405020304" pitchFamily="18" charset="0"/>
              </a:rPr>
              <a:t>std</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stack&lt;string</a:t>
            </a:r>
            <a:r>
              <a:rPr lang="en-IN" dirty="0">
                <a:latin typeface="Times New Roman" panose="02020603050405020304" pitchFamily="18" charset="0"/>
                <a:cs typeface="Times New Roman" panose="02020603050405020304" pitchFamily="18" charset="0"/>
              </a:rPr>
              <a:t>&gt; </a:t>
            </a:r>
            <a:r>
              <a:rPr lang="en-IN" dirty="0" err="1">
                <a:latin typeface="Times New Roman" panose="02020603050405020304" pitchFamily="18" charset="0"/>
                <a:cs typeface="Times New Roman" panose="02020603050405020304" pitchFamily="18" charset="0"/>
              </a:rPr>
              <a:t>str</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a:solidFill>
                  <a:schemeClr val="bg1">
                    <a:lumMod val="65000"/>
                  </a:schemeClr>
                </a:solidFill>
                <a:latin typeface="Times New Roman" panose="02020603050405020304" pitchFamily="18" charset="0"/>
                <a:cs typeface="Times New Roman" panose="02020603050405020304" pitchFamily="18" charset="0"/>
              </a:rPr>
              <a:t>// create a stack of strings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str.push</a:t>
            </a:r>
            <a:r>
              <a:rPr lang="en-IN" dirty="0">
                <a:latin typeface="Times New Roman" panose="02020603050405020304" pitchFamily="18" charset="0"/>
                <a:cs typeface="Times New Roman" panose="02020603050405020304" pitchFamily="18" charset="0"/>
              </a:rPr>
              <a:t>("C++");</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str.push</a:t>
            </a:r>
            <a:r>
              <a:rPr lang="en-IN" dirty="0">
                <a:latin typeface="Times New Roman" panose="02020603050405020304" pitchFamily="18" charset="0"/>
                <a:cs typeface="Times New Roman" panose="02020603050405020304" pitchFamily="18" charset="0"/>
              </a:rPr>
              <a:t>("Java");</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str.push</a:t>
            </a:r>
            <a:r>
              <a:rPr lang="en-IN" dirty="0">
                <a:latin typeface="Times New Roman" panose="02020603050405020304" pitchFamily="18" charset="0"/>
                <a:cs typeface="Times New Roman" panose="02020603050405020304" pitchFamily="18" charset="0"/>
              </a:rPr>
              <a:t>("Python");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a:t>
            </a:r>
            <a:r>
              <a:rPr lang="en-IN" dirty="0" err="1">
                <a:latin typeface="Times New Roman" panose="02020603050405020304" pitchFamily="18" charset="0"/>
                <a:cs typeface="Times New Roman" panose="02020603050405020304" pitchFamily="18" charset="0"/>
              </a:rPr>
              <a:t>str.top</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solidFill>
                  <a:schemeClr val="bg1">
                    <a:lumMod val="65000"/>
                  </a:schemeClr>
                </a:solidFill>
                <a:latin typeface="Times New Roman" panose="02020603050405020304" pitchFamily="18" charset="0"/>
                <a:cs typeface="Times New Roman" panose="02020603050405020304" pitchFamily="18" charset="0"/>
              </a:rPr>
              <a:t>// </a:t>
            </a:r>
            <a:r>
              <a:rPr lang="en-IN" dirty="0">
                <a:solidFill>
                  <a:schemeClr val="bg1">
                    <a:lumMod val="65000"/>
                  </a:schemeClr>
                </a:solidFill>
                <a:latin typeface="Times New Roman" panose="02020603050405020304" pitchFamily="18" charset="0"/>
                <a:cs typeface="Times New Roman" panose="02020603050405020304" pitchFamily="18" charset="0"/>
              </a:rPr>
              <a:t>print top element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&lt;&lt;</a:t>
            </a:r>
            <a:r>
              <a:rPr lang="en-IN" dirty="0" err="1">
                <a:latin typeface="Times New Roman" panose="02020603050405020304" pitchFamily="18" charset="0"/>
                <a:cs typeface="Times New Roman" panose="02020603050405020304" pitchFamily="18" charset="0"/>
              </a:rPr>
              <a:t>str.size</a:t>
            </a:r>
            <a:r>
              <a:rPr lang="en-IN" dirty="0" smtClean="0">
                <a:latin typeface="Times New Roman" panose="02020603050405020304" pitchFamily="18" charset="0"/>
                <a:cs typeface="Times New Roman" panose="02020603050405020304" pitchFamily="18" charset="0"/>
              </a:rPr>
              <a:t>();		</a:t>
            </a:r>
            <a:r>
              <a:rPr lang="en-IN" dirty="0" smtClean="0">
                <a:solidFill>
                  <a:schemeClr val="bg1">
                    <a:lumMod val="65000"/>
                  </a:schemeClr>
                </a:solidFill>
                <a:latin typeface="Times New Roman" panose="02020603050405020304" pitchFamily="18" charset="0"/>
                <a:cs typeface="Times New Roman" panose="02020603050405020304" pitchFamily="18" charset="0"/>
              </a:rPr>
              <a:t>// Display size of stack</a:t>
            </a:r>
            <a:endParaRPr lang="en-IN" dirty="0">
              <a:solidFill>
                <a:schemeClr val="bg1">
                  <a:lumMod val="65000"/>
                </a:schemeClr>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str.pop</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solidFill>
                  <a:schemeClr val="bg1">
                    <a:lumMod val="65000"/>
                  </a:schemeClr>
                </a:solidFill>
                <a:latin typeface="Times New Roman" panose="02020603050405020304" pitchFamily="18" charset="0"/>
                <a:cs typeface="Times New Roman" panose="02020603050405020304" pitchFamily="18" charset="0"/>
              </a:rPr>
              <a:t>//</a:t>
            </a:r>
            <a:r>
              <a:rPr lang="en-IN" dirty="0">
                <a:solidFill>
                  <a:schemeClr val="bg1">
                    <a:lumMod val="65000"/>
                  </a:schemeClr>
                </a:solidFill>
                <a:latin typeface="Times New Roman" panose="02020603050405020304" pitchFamily="18" charset="0"/>
                <a:cs typeface="Times New Roman" panose="02020603050405020304" pitchFamily="18" charset="0"/>
              </a:rPr>
              <a:t>Delete from Stack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 &lt;&lt; </a:t>
            </a:r>
            <a:r>
              <a:rPr lang="en-IN" dirty="0" err="1">
                <a:latin typeface="Times New Roman" panose="02020603050405020304" pitchFamily="18" charset="0"/>
                <a:cs typeface="Times New Roman" panose="02020603050405020304" pitchFamily="18" charset="0"/>
              </a:rPr>
              <a:t>str.top</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solidFill>
                  <a:schemeClr val="bg1">
                    <a:lumMod val="65000"/>
                  </a:schemeClr>
                </a:solidFill>
                <a:latin typeface="Times New Roman" panose="02020603050405020304" pitchFamily="18" charset="0"/>
                <a:cs typeface="Times New Roman" panose="02020603050405020304" pitchFamily="18" charset="0"/>
              </a:rPr>
              <a:t>//</a:t>
            </a:r>
            <a:r>
              <a:rPr lang="en-IN" dirty="0">
                <a:solidFill>
                  <a:schemeClr val="bg1">
                    <a:lumMod val="65000"/>
                  </a:schemeClr>
                </a:solidFill>
                <a:latin typeface="Times New Roman" panose="02020603050405020304" pitchFamily="18" charset="0"/>
                <a:cs typeface="Times New Roman" panose="02020603050405020304" pitchFamily="18" charset="0"/>
              </a:rPr>
              <a:t>New Top of Stack</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cout</a:t>
            </a:r>
            <a:r>
              <a:rPr lang="en-IN" dirty="0">
                <a:latin typeface="Times New Roman" panose="02020603050405020304" pitchFamily="18" charset="0"/>
                <a:cs typeface="Times New Roman" panose="02020603050405020304" pitchFamily="18" charset="0"/>
              </a:rPr>
              <a:t>&lt;&lt;</a:t>
            </a:r>
            <a:r>
              <a:rPr lang="en-IN" dirty="0" err="1">
                <a:latin typeface="Times New Roman" panose="02020603050405020304" pitchFamily="18" charset="0"/>
                <a:cs typeface="Times New Roman" panose="02020603050405020304" pitchFamily="18" charset="0"/>
              </a:rPr>
              <a:t>str.size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solidFill>
                  <a:schemeClr val="bg1">
                    <a:lumMod val="65000"/>
                  </a:schemeClr>
                </a:solidFill>
                <a:latin typeface="Times New Roman" panose="02020603050405020304" pitchFamily="18" charset="0"/>
                <a:cs typeface="Times New Roman" panose="02020603050405020304" pitchFamily="18" charset="0"/>
              </a:rPr>
              <a:t>// </a:t>
            </a:r>
            <a:r>
              <a:rPr lang="en-IN" dirty="0">
                <a:solidFill>
                  <a:schemeClr val="bg1">
                    <a:lumMod val="65000"/>
                  </a:schemeClr>
                </a:solidFill>
                <a:latin typeface="Times New Roman" panose="02020603050405020304" pitchFamily="18" charset="0"/>
                <a:cs typeface="Times New Roman" panose="02020603050405020304" pitchFamily="18" charset="0"/>
              </a:rPr>
              <a:t>New Size of Stack</a:t>
            </a:r>
          </a:p>
          <a:p>
            <a:r>
              <a:rPr lang="en-IN" dirty="0">
                <a:latin typeface="Times New Roman" panose="02020603050405020304" pitchFamily="18" charset="0"/>
                <a:cs typeface="Times New Roman" panose="02020603050405020304" pitchFamily="18" charset="0"/>
              </a:rPr>
              <a:t>    return 0;</a:t>
            </a:r>
          </a:p>
          <a:p>
            <a:r>
              <a:rPr lang="en-IN" dirty="0">
                <a:latin typeface="Times New Roman" panose="02020603050405020304" pitchFamily="18" charset="0"/>
                <a:cs typeface="Times New Roman" panose="02020603050405020304" pitchFamily="18" charset="0"/>
              </a:rPr>
              <a:t>}</a:t>
            </a:r>
          </a:p>
        </p:txBody>
      </p:sp>
      <p:sp>
        <p:nvSpPr>
          <p:cNvPr id="3" name="Rectangle 2"/>
          <p:cNvSpPr/>
          <p:nvPr/>
        </p:nvSpPr>
        <p:spPr>
          <a:xfrm>
            <a:off x="9879978" y="2876472"/>
            <a:ext cx="1236236" cy="1200329"/>
          </a:xfrm>
          <a:prstGeom prst="rect">
            <a:avLst/>
          </a:prstGeom>
        </p:spPr>
        <p:txBody>
          <a:bodyPr wrap="none">
            <a:spAutoFit/>
          </a:bodyPr>
          <a:lstStyle/>
          <a:p>
            <a:r>
              <a:rPr lang="en-US" dirty="0" smtClean="0">
                <a:solidFill>
                  <a:srgbClr val="FF0000"/>
                </a:solidFill>
                <a:latin typeface="Times New Roman" panose="02020603050405020304" pitchFamily="18" charset="0"/>
                <a:cs typeface="Times New Roman" panose="02020603050405020304" pitchFamily="18" charset="0"/>
              </a:rPr>
              <a:t>Output:</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Python	3</a:t>
            </a:r>
          </a:p>
          <a:p>
            <a:r>
              <a:rPr lang="en-IN" dirty="0" smtClean="0">
                <a:latin typeface="Times New Roman" panose="02020603050405020304" pitchFamily="18" charset="0"/>
                <a:cs typeface="Times New Roman" panose="02020603050405020304" pitchFamily="18" charset="0"/>
              </a:rPr>
              <a:t>Java	        2</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975945" y="787782"/>
            <a:ext cx="4362092" cy="400110"/>
          </a:xfrm>
          <a:prstGeom prst="rect">
            <a:avLst/>
          </a:prstGeom>
        </p:spPr>
        <p:txBody>
          <a:bodyPr wrap="none">
            <a:spAutoFit/>
          </a:bodyPr>
          <a:lstStyle/>
          <a:p>
            <a:r>
              <a:rPr lang="en-IN" sz="2000" u="sng" dirty="0">
                <a:solidFill>
                  <a:srgbClr val="FF0000"/>
                </a:solidFill>
                <a:latin typeface="Times New Roman" panose="02020603050405020304" pitchFamily="18" charset="0"/>
                <a:cs typeface="Times New Roman" panose="02020603050405020304" pitchFamily="18" charset="0"/>
              </a:rPr>
              <a:t>Basic Program of </a:t>
            </a:r>
            <a:r>
              <a:rPr lang="en-IN" sz="2000" u="sng" dirty="0" smtClean="0">
                <a:solidFill>
                  <a:srgbClr val="FF0000"/>
                </a:solidFill>
                <a:latin typeface="Times New Roman" panose="02020603050405020304" pitchFamily="18" charset="0"/>
                <a:cs typeface="Times New Roman" panose="02020603050405020304" pitchFamily="18" charset="0"/>
              </a:rPr>
              <a:t>Stack – 1 (Using STL)</a:t>
            </a:r>
            <a:endParaRPr lang="en-IN" sz="2000" u="sng"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6383102" y="866873"/>
            <a:ext cx="1887055" cy="307777"/>
          </a:xfrm>
          <a:prstGeom prst="rect">
            <a:avLst/>
          </a:prstGeom>
        </p:spPr>
        <p:txBody>
          <a:bodyPr wrap="none">
            <a:spAutoFit/>
          </a:bodyPr>
          <a:lstStyle/>
          <a:p>
            <a:r>
              <a:rPr lang="en-US" sz="1400" u="sng" dirty="0" smtClean="0">
                <a:solidFill>
                  <a:schemeClr val="bg1">
                    <a:lumMod val="75000"/>
                  </a:schemeClr>
                </a:solidFill>
                <a:latin typeface="Times New Roman" panose="02020603050405020304" pitchFamily="18" charset="0"/>
                <a:cs typeface="Times New Roman" panose="02020603050405020304" pitchFamily="18" charset="0"/>
              </a:rPr>
              <a:t>(For Introduction Only)</a:t>
            </a:r>
            <a:endParaRPr lang="en-IN" sz="1400" dirty="0">
              <a:solidFill>
                <a:schemeClr val="bg1">
                  <a:lumMod val="75000"/>
                </a:schemeClr>
              </a:solidFill>
            </a:endParaRPr>
          </a:p>
        </p:txBody>
      </p:sp>
    </p:spTree>
    <p:extLst>
      <p:ext uri="{BB962C8B-B14F-4D97-AF65-F5344CB8AC3E}">
        <p14:creationId xmlns:p14="http://schemas.microsoft.com/office/powerpoint/2010/main" val="346268593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14</a:t>
            </a:fld>
            <a:endParaRPr lang="en-US" dirty="0"/>
          </a:p>
        </p:txBody>
      </p:sp>
      <p:sp>
        <p:nvSpPr>
          <p:cNvPr id="2" name="Rectangle 1"/>
          <p:cNvSpPr/>
          <p:nvPr/>
        </p:nvSpPr>
        <p:spPr>
          <a:xfrm>
            <a:off x="1786760" y="1330072"/>
            <a:ext cx="3636579" cy="3385542"/>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#include &lt;</a:t>
            </a:r>
            <a:r>
              <a:rPr lang="en-IN" sz="1600" dirty="0" err="1">
                <a:latin typeface="Times New Roman" panose="02020603050405020304" pitchFamily="18" charset="0"/>
                <a:cs typeface="Times New Roman" panose="02020603050405020304" pitchFamily="18" charset="0"/>
              </a:rPr>
              <a:t>iostream</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#include &lt;stack&gt;</a:t>
            </a:r>
          </a:p>
          <a:p>
            <a:r>
              <a:rPr lang="en-IN" sz="1600" dirty="0">
                <a:latin typeface="Times New Roman" panose="02020603050405020304" pitchFamily="18" charset="0"/>
                <a:cs typeface="Times New Roman" panose="02020603050405020304" pitchFamily="18" charset="0"/>
              </a:rPr>
              <a:t>using namespace </a:t>
            </a:r>
            <a:r>
              <a:rPr lang="en-IN" sz="1600" dirty="0" err="1">
                <a:latin typeface="Times New Roman" panose="02020603050405020304" pitchFamily="18" charset="0"/>
                <a:cs typeface="Times New Roman" panose="02020603050405020304" pitchFamily="18" charset="0"/>
              </a:rPr>
              <a:t>std</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void </a:t>
            </a:r>
            <a:r>
              <a:rPr lang="en-IN" sz="1600" dirty="0" err="1">
                <a:latin typeface="Times New Roman" panose="02020603050405020304" pitchFamily="18" charset="0"/>
                <a:cs typeface="Times New Roman" panose="02020603050405020304" pitchFamily="18" charset="0"/>
              </a:rPr>
              <a:t>displayStack</a:t>
            </a:r>
            <a:r>
              <a:rPr lang="en-IN" sz="1600" dirty="0">
                <a:latin typeface="Times New Roman" panose="02020603050405020304" pitchFamily="18" charset="0"/>
                <a:cs typeface="Times New Roman" panose="02020603050405020304" pitchFamily="18" charset="0"/>
              </a:rPr>
              <a:t>(stack &lt;</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&gt; </a:t>
            </a:r>
            <a:r>
              <a:rPr lang="en-IN" sz="1600" dirty="0" err="1">
                <a:latin typeface="Times New Roman" panose="02020603050405020304" pitchFamily="18" charset="0"/>
                <a:cs typeface="Times New Roman" panose="02020603050405020304" pitchFamily="18" charset="0"/>
              </a:rPr>
              <a:t>ss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stack &lt;</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&gt; sg = </a:t>
            </a:r>
            <a:r>
              <a:rPr lang="en-IN" sz="1600" dirty="0" err="1">
                <a:latin typeface="Times New Roman" panose="02020603050405020304" pitchFamily="18" charset="0"/>
                <a:cs typeface="Times New Roman" panose="02020603050405020304" pitchFamily="18" charset="0"/>
              </a:rPr>
              <a:t>ss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while (!</a:t>
            </a:r>
            <a:r>
              <a:rPr lang="en-IN" sz="1600" dirty="0" err="1">
                <a:latin typeface="Times New Roman" panose="02020603050405020304" pitchFamily="18" charset="0"/>
                <a:cs typeface="Times New Roman" panose="02020603050405020304" pitchFamily="18" charset="0"/>
              </a:rPr>
              <a:t>sg.empty</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 &lt;&lt; </a:t>
            </a:r>
            <a:r>
              <a:rPr lang="en-IN" sz="1600" dirty="0" err="1">
                <a:latin typeface="Times New Roman" panose="02020603050405020304" pitchFamily="18" charset="0"/>
                <a:cs typeface="Times New Roman" panose="02020603050405020304" pitchFamily="18" charset="0"/>
              </a:rPr>
              <a:t>sg.top</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sg.pop</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'\n';</a:t>
            </a:r>
          </a:p>
          <a:p>
            <a:r>
              <a:rPr lang="en-IN" sz="1600" dirty="0">
                <a:latin typeface="Times New Roman" panose="02020603050405020304" pitchFamily="18" charset="0"/>
                <a:cs typeface="Times New Roman" panose="02020603050405020304" pitchFamily="18" charset="0"/>
              </a:rPr>
              <a:t>}</a:t>
            </a:r>
          </a:p>
        </p:txBody>
      </p:sp>
      <p:sp>
        <p:nvSpPr>
          <p:cNvPr id="3" name="Rectangle 2"/>
          <p:cNvSpPr/>
          <p:nvPr/>
        </p:nvSpPr>
        <p:spPr>
          <a:xfrm>
            <a:off x="7470023" y="1326444"/>
            <a:ext cx="4477407" cy="4647426"/>
          </a:xfrm>
          <a:prstGeom prst="rect">
            <a:avLst/>
          </a:prstGeom>
        </p:spPr>
        <p:txBody>
          <a:bodyPr wrap="square">
            <a:spAutoFit/>
          </a:bodyPr>
          <a:lstStyle/>
          <a:p>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main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stack &lt;</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&gt; </a:t>
            </a:r>
            <a:r>
              <a:rPr lang="en-IN" sz="1600" dirty="0" err="1">
                <a:latin typeface="Times New Roman" panose="02020603050405020304" pitchFamily="18" charset="0"/>
                <a:cs typeface="Times New Roman" panose="02020603050405020304" pitchFamily="18" charset="0"/>
              </a:rPr>
              <a:t>newst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newst.push</a:t>
            </a:r>
            <a:r>
              <a:rPr lang="en-IN" sz="1600" dirty="0">
                <a:latin typeface="Times New Roman" panose="02020603050405020304" pitchFamily="18" charset="0"/>
                <a:cs typeface="Times New Roman" panose="02020603050405020304" pitchFamily="18" charset="0"/>
              </a:rPr>
              <a:t>(55);</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newst.push</a:t>
            </a:r>
            <a:r>
              <a:rPr lang="en-IN" sz="1600" dirty="0">
                <a:latin typeface="Times New Roman" panose="02020603050405020304" pitchFamily="18" charset="0"/>
                <a:cs typeface="Times New Roman" panose="02020603050405020304" pitchFamily="18" charset="0"/>
              </a:rPr>
              <a:t>(44);</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newst.push</a:t>
            </a:r>
            <a:r>
              <a:rPr lang="en-IN" sz="1600" dirty="0">
                <a:latin typeface="Times New Roman" panose="02020603050405020304" pitchFamily="18" charset="0"/>
                <a:cs typeface="Times New Roman" panose="02020603050405020304" pitchFamily="18" charset="0"/>
              </a:rPr>
              <a:t>(33);</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newst.push</a:t>
            </a:r>
            <a:r>
              <a:rPr lang="en-IN" sz="1600" dirty="0">
                <a:latin typeface="Times New Roman" panose="02020603050405020304" pitchFamily="18" charset="0"/>
                <a:cs typeface="Times New Roman" panose="02020603050405020304" pitchFamily="18" charset="0"/>
              </a:rPr>
              <a:t>(22);</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newst.push</a:t>
            </a:r>
            <a:r>
              <a:rPr lang="en-IN" sz="1600" dirty="0">
                <a:latin typeface="Times New Roman" panose="02020603050405020304" pitchFamily="18" charset="0"/>
                <a:cs typeface="Times New Roman" panose="02020603050405020304" pitchFamily="18" charset="0"/>
              </a:rPr>
              <a:t>(11);</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"The stack </a:t>
            </a:r>
            <a:r>
              <a:rPr lang="en-IN" sz="1600" dirty="0" err="1">
                <a:latin typeface="Times New Roman" panose="02020603050405020304" pitchFamily="18" charset="0"/>
                <a:cs typeface="Times New Roman" panose="02020603050405020304" pitchFamily="18" charset="0"/>
              </a:rPr>
              <a:t>newst</a:t>
            </a:r>
            <a:r>
              <a:rPr lang="en-IN" sz="1600" dirty="0">
                <a:latin typeface="Times New Roman" panose="02020603050405020304" pitchFamily="18" charset="0"/>
                <a:cs typeface="Times New Roman" panose="02020603050405020304" pitchFamily="18" charset="0"/>
              </a:rPr>
              <a:t> is :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displayStack</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newst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"\n </a:t>
            </a:r>
            <a:r>
              <a:rPr lang="en-IN" sz="1600" dirty="0" err="1">
                <a:latin typeface="Times New Roman" panose="02020603050405020304" pitchFamily="18" charset="0"/>
                <a:cs typeface="Times New Roman" panose="02020603050405020304" pitchFamily="18" charset="0"/>
              </a:rPr>
              <a:t>newst.size</a:t>
            </a:r>
            <a:r>
              <a:rPr lang="en-IN" sz="1600" dirty="0">
                <a:latin typeface="Times New Roman" panose="02020603050405020304" pitchFamily="18" charset="0"/>
                <a:cs typeface="Times New Roman" panose="02020603050405020304" pitchFamily="18" charset="0"/>
              </a:rPr>
              <a:t>() : " &lt;&lt; </a:t>
            </a:r>
            <a:r>
              <a:rPr lang="en-IN" sz="1600" dirty="0" err="1">
                <a:latin typeface="Times New Roman" panose="02020603050405020304" pitchFamily="18" charset="0"/>
                <a:cs typeface="Times New Roman" panose="02020603050405020304" pitchFamily="18" charset="0"/>
              </a:rPr>
              <a:t>newst.size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"\n </a:t>
            </a:r>
            <a:r>
              <a:rPr lang="en-IN" sz="1600" dirty="0" err="1">
                <a:latin typeface="Times New Roman" panose="02020603050405020304" pitchFamily="18" charset="0"/>
                <a:cs typeface="Times New Roman" panose="02020603050405020304" pitchFamily="18" charset="0"/>
              </a:rPr>
              <a:t>newst.top</a:t>
            </a:r>
            <a:r>
              <a:rPr lang="en-IN" sz="1600" dirty="0">
                <a:latin typeface="Times New Roman" panose="02020603050405020304" pitchFamily="18" charset="0"/>
                <a:cs typeface="Times New Roman" panose="02020603050405020304" pitchFamily="18" charset="0"/>
              </a:rPr>
              <a:t>() : " &lt;&lt; </a:t>
            </a:r>
            <a:r>
              <a:rPr lang="en-IN" sz="1600" dirty="0" err="1">
                <a:latin typeface="Times New Roman" panose="02020603050405020304" pitchFamily="18" charset="0"/>
                <a:cs typeface="Times New Roman" panose="02020603050405020304" pitchFamily="18" charset="0"/>
              </a:rPr>
              <a:t>newst.top</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 &lt;&lt; "\n </a:t>
            </a:r>
            <a:r>
              <a:rPr lang="en-IN" sz="1600" dirty="0" err="1">
                <a:latin typeface="Times New Roman" panose="02020603050405020304" pitchFamily="18" charset="0"/>
                <a:cs typeface="Times New Roman" panose="02020603050405020304" pitchFamily="18" charset="0"/>
              </a:rPr>
              <a:t>newst.pop</a:t>
            </a:r>
            <a:r>
              <a:rPr lang="en-IN" sz="1600" dirty="0">
                <a:latin typeface="Times New Roman" panose="02020603050405020304" pitchFamily="18" charset="0"/>
                <a:cs typeface="Times New Roman" panose="02020603050405020304" pitchFamily="18" charset="0"/>
              </a:rPr>
              <a:t>() :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newst.pop</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displayStack</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newst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p>
        </p:txBody>
      </p:sp>
      <p:sp>
        <p:nvSpPr>
          <p:cNvPr id="7" name="Rectangle 6"/>
          <p:cNvSpPr/>
          <p:nvPr/>
        </p:nvSpPr>
        <p:spPr>
          <a:xfrm>
            <a:off x="1757865" y="770289"/>
            <a:ext cx="4362092" cy="400110"/>
          </a:xfrm>
          <a:prstGeom prst="rect">
            <a:avLst/>
          </a:prstGeom>
        </p:spPr>
        <p:txBody>
          <a:bodyPr wrap="none">
            <a:spAutoFit/>
          </a:bodyPr>
          <a:lstStyle/>
          <a:p>
            <a:r>
              <a:rPr lang="en-IN" sz="2000" u="sng" dirty="0">
                <a:solidFill>
                  <a:srgbClr val="FF0000"/>
                </a:solidFill>
                <a:latin typeface="Times New Roman" panose="02020603050405020304" pitchFamily="18" charset="0"/>
                <a:cs typeface="Times New Roman" panose="02020603050405020304" pitchFamily="18" charset="0"/>
              </a:rPr>
              <a:t>Basic Program of </a:t>
            </a:r>
            <a:r>
              <a:rPr lang="en-IN" sz="2000" u="sng" dirty="0" smtClean="0">
                <a:solidFill>
                  <a:srgbClr val="FF0000"/>
                </a:solidFill>
                <a:latin typeface="Times New Roman" panose="02020603050405020304" pitchFamily="18" charset="0"/>
                <a:cs typeface="Times New Roman" panose="02020603050405020304" pitchFamily="18" charset="0"/>
              </a:rPr>
              <a:t>Stack – 2 (Using STL)</a:t>
            </a:r>
            <a:endParaRPr lang="en-IN" sz="2000" u="sng"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194" y="5205493"/>
            <a:ext cx="5066324" cy="1569660"/>
          </a:xfrm>
          <a:prstGeom prst="rect">
            <a:avLst/>
          </a:prstGeom>
        </p:spPr>
        <p:txBody>
          <a:bodyPr wrap="square">
            <a:spAutoFit/>
          </a:bodyPr>
          <a:lstStyle/>
          <a:p>
            <a:r>
              <a:rPr lang="en-US" sz="1600" dirty="0" smtClean="0">
                <a:solidFill>
                  <a:srgbClr val="FF0000"/>
                </a:solidFill>
                <a:latin typeface="Times New Roman" panose="02020603050405020304" pitchFamily="18" charset="0"/>
                <a:cs typeface="Times New Roman" panose="02020603050405020304" pitchFamily="18" charset="0"/>
              </a:rPr>
              <a:t>Output: </a:t>
            </a: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stack </a:t>
            </a:r>
            <a:r>
              <a:rPr lang="en-US" sz="1600" dirty="0" err="1">
                <a:latin typeface="Times New Roman" panose="02020603050405020304" pitchFamily="18" charset="0"/>
                <a:cs typeface="Times New Roman" panose="02020603050405020304" pitchFamily="18" charset="0"/>
              </a:rPr>
              <a:t>newst</a:t>
            </a:r>
            <a:r>
              <a:rPr lang="en-US" sz="1600" dirty="0">
                <a:latin typeface="Times New Roman" panose="02020603050405020304" pitchFamily="18" charset="0"/>
                <a:cs typeface="Times New Roman" panose="02020603050405020304" pitchFamily="18" charset="0"/>
              </a:rPr>
              <a:t> is :    11      22      33      44      55</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newst.size</a:t>
            </a:r>
            <a:r>
              <a:rPr lang="en-US" sz="1600" dirty="0">
                <a:latin typeface="Times New Roman" panose="02020603050405020304" pitchFamily="18" charset="0"/>
                <a:cs typeface="Times New Roman" panose="02020603050405020304" pitchFamily="18" charset="0"/>
              </a:rPr>
              <a:t>() : 5</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newst.top</a:t>
            </a:r>
            <a:r>
              <a:rPr lang="en-US" sz="1600" dirty="0">
                <a:latin typeface="Times New Roman" panose="02020603050405020304" pitchFamily="18" charset="0"/>
                <a:cs typeface="Times New Roman" panose="02020603050405020304" pitchFamily="18" charset="0"/>
              </a:rPr>
              <a:t>() : 11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newst.pop</a:t>
            </a:r>
            <a:r>
              <a:rPr lang="en-US" sz="1600" dirty="0">
                <a:latin typeface="Times New Roman" panose="02020603050405020304" pitchFamily="18" charset="0"/>
                <a:cs typeface="Times New Roman" panose="02020603050405020304" pitchFamily="18" charset="0"/>
              </a:rPr>
              <a:t>() :  22      33      44      55</a:t>
            </a:r>
            <a:endParaRPr lang="en-IN" sz="1600" dirty="0">
              <a:latin typeface="Times New Roman" panose="02020603050405020304" pitchFamily="18" charset="0"/>
              <a:cs typeface="Times New Roman" panose="02020603050405020304" pitchFamily="18" charset="0"/>
            </a:endParaRPr>
          </a:p>
        </p:txBody>
      </p:sp>
      <p:sp>
        <p:nvSpPr>
          <p:cNvPr id="9" name="Rectangle 8"/>
          <p:cNvSpPr/>
          <p:nvPr/>
        </p:nvSpPr>
        <p:spPr>
          <a:xfrm>
            <a:off x="6119957" y="845130"/>
            <a:ext cx="1887055" cy="307777"/>
          </a:xfrm>
          <a:prstGeom prst="rect">
            <a:avLst/>
          </a:prstGeom>
        </p:spPr>
        <p:txBody>
          <a:bodyPr wrap="none">
            <a:spAutoFit/>
          </a:bodyPr>
          <a:lstStyle/>
          <a:p>
            <a:r>
              <a:rPr lang="en-US" sz="1400" u="sng" dirty="0" smtClean="0">
                <a:solidFill>
                  <a:schemeClr val="bg1">
                    <a:lumMod val="75000"/>
                  </a:schemeClr>
                </a:solidFill>
                <a:latin typeface="Times New Roman" panose="02020603050405020304" pitchFamily="18" charset="0"/>
                <a:cs typeface="Times New Roman" panose="02020603050405020304" pitchFamily="18" charset="0"/>
              </a:rPr>
              <a:t>(For Introduction Only)</a:t>
            </a:r>
            <a:endParaRPr lang="en-IN" sz="1400" dirty="0">
              <a:solidFill>
                <a:schemeClr val="bg1">
                  <a:lumMod val="75000"/>
                </a:schemeClr>
              </a:solidFill>
            </a:endParaRPr>
          </a:p>
        </p:txBody>
      </p:sp>
    </p:spTree>
    <p:extLst>
      <p:ext uri="{BB962C8B-B14F-4D97-AF65-F5344CB8AC3E}">
        <p14:creationId xmlns:p14="http://schemas.microsoft.com/office/powerpoint/2010/main" val="355996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Rectangle 2"/>
          <p:cNvSpPr/>
          <p:nvPr/>
        </p:nvSpPr>
        <p:spPr>
          <a:xfrm>
            <a:off x="1702676" y="787782"/>
            <a:ext cx="8534400" cy="4662815"/>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Algorithm for PUSH operation:</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Check if the stack is full or not.</a:t>
            </a:r>
          </a:p>
          <a:p>
            <a:pPr algn="just">
              <a:lnSpc>
                <a:spcPct val="150000"/>
              </a:lnSpc>
            </a:pPr>
            <a:r>
              <a:rPr lang="en-US" dirty="0">
                <a:latin typeface="Times New Roman" panose="02020603050405020304" pitchFamily="18" charset="0"/>
                <a:cs typeface="Times New Roman" panose="02020603050405020304" pitchFamily="18" charset="0"/>
              </a:rPr>
              <a:t>2. If the stack is full, then print error of overflow and exit the program.</a:t>
            </a:r>
          </a:p>
          <a:p>
            <a:pPr algn="just">
              <a:lnSpc>
                <a:spcPct val="150000"/>
              </a:lnSpc>
            </a:pPr>
            <a:r>
              <a:rPr lang="en-US" dirty="0">
                <a:latin typeface="Times New Roman" panose="02020603050405020304" pitchFamily="18" charset="0"/>
                <a:cs typeface="Times New Roman" panose="02020603050405020304" pitchFamily="18" charset="0"/>
              </a:rPr>
              <a:t>3. If the stack is not full, then increment the top and add the element</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u="sng" dirty="0" smtClean="0">
                <a:solidFill>
                  <a:srgbClr val="FF0000"/>
                </a:solidFill>
                <a:latin typeface="Times New Roman" panose="02020603050405020304" pitchFamily="18" charset="0"/>
                <a:cs typeface="Times New Roman" panose="02020603050405020304" pitchFamily="18" charset="0"/>
              </a:rPr>
              <a:t>Algorithm </a:t>
            </a:r>
            <a:r>
              <a:rPr lang="en-US" u="sng" dirty="0">
                <a:solidFill>
                  <a:srgbClr val="FF0000"/>
                </a:solidFill>
                <a:latin typeface="Times New Roman" panose="02020603050405020304" pitchFamily="18" charset="0"/>
                <a:cs typeface="Times New Roman" panose="02020603050405020304" pitchFamily="18" charset="0"/>
              </a:rPr>
              <a:t>for POP operation:</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Check if the stack is empty or not.</a:t>
            </a:r>
          </a:p>
          <a:p>
            <a:pPr algn="just">
              <a:lnSpc>
                <a:spcPct val="150000"/>
              </a:lnSpc>
            </a:pPr>
            <a:r>
              <a:rPr lang="en-US" dirty="0">
                <a:latin typeface="Times New Roman" panose="02020603050405020304" pitchFamily="18" charset="0"/>
                <a:cs typeface="Times New Roman" panose="02020603050405020304" pitchFamily="18" charset="0"/>
              </a:rPr>
              <a:t>2. If the stack is empty, then print error of underflow and exit the program.</a:t>
            </a:r>
          </a:p>
          <a:p>
            <a:pPr algn="just">
              <a:lnSpc>
                <a:spcPct val="150000"/>
              </a:lnSpc>
            </a:pPr>
            <a:r>
              <a:rPr lang="en-US" dirty="0">
                <a:latin typeface="Times New Roman" panose="02020603050405020304" pitchFamily="18" charset="0"/>
                <a:cs typeface="Times New Roman" panose="02020603050405020304" pitchFamily="18" charset="0"/>
              </a:rPr>
              <a:t>3. If the stack is not empty, then print the element at the top and </a:t>
            </a:r>
            <a:r>
              <a:rPr lang="en-US" dirty="0" smtClean="0">
                <a:latin typeface="Times New Roman" panose="02020603050405020304" pitchFamily="18" charset="0"/>
                <a:cs typeface="Times New Roman" panose="02020603050405020304" pitchFamily="18" charset="0"/>
              </a:rPr>
              <a:t>decrement the </a:t>
            </a:r>
            <a:r>
              <a:rPr lang="en-US" dirty="0">
                <a:latin typeface="Times New Roman" panose="02020603050405020304" pitchFamily="18" charset="0"/>
                <a:cs typeface="Times New Roman" panose="02020603050405020304" pitchFamily="18" charset="0"/>
              </a:rPr>
              <a:t>top.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50297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16</a:t>
            </a:fld>
            <a:endParaRPr lang="en-US" dirty="0"/>
          </a:p>
        </p:txBody>
      </p:sp>
      <p:sp>
        <p:nvSpPr>
          <p:cNvPr id="2" name="Rectangle 1"/>
          <p:cNvSpPr/>
          <p:nvPr/>
        </p:nvSpPr>
        <p:spPr>
          <a:xfrm>
            <a:off x="2535952" y="1276026"/>
            <a:ext cx="4960883" cy="5262979"/>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#include &lt;</a:t>
            </a:r>
            <a:r>
              <a:rPr lang="en-IN" sz="1600" dirty="0" err="1">
                <a:latin typeface="Times New Roman" panose="02020603050405020304" pitchFamily="18" charset="0"/>
                <a:cs typeface="Times New Roman" panose="02020603050405020304" pitchFamily="18" charset="0"/>
              </a:rPr>
              <a:t>iostream</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using namespace </a:t>
            </a:r>
            <a:r>
              <a:rPr lang="en-IN" sz="1600" dirty="0" err="1">
                <a:latin typeface="Times New Roman" panose="02020603050405020304" pitchFamily="18" charset="0"/>
                <a:cs typeface="Times New Roman" panose="02020603050405020304" pitchFamily="18" charset="0"/>
              </a:rPr>
              <a:t>std</a:t>
            </a:r>
            <a:r>
              <a:rPr lang="en-IN" sz="1600" dirty="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stack[100], n=100, top=-1</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void push(</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if(top&gt;=n-1)</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&lt;&lt;"Stack Overflow"&lt;&lt;</a:t>
            </a:r>
            <a:r>
              <a:rPr lang="en-IN" sz="1600" dirty="0" err="1">
                <a:latin typeface="Times New Roman" panose="02020603050405020304" pitchFamily="18" charset="0"/>
                <a:cs typeface="Times New Roman" panose="02020603050405020304" pitchFamily="18" charset="0"/>
              </a:rPr>
              <a:t>endl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else {</a:t>
            </a:r>
          </a:p>
          <a:p>
            <a:r>
              <a:rPr lang="en-IN" sz="1600" dirty="0">
                <a:latin typeface="Times New Roman" panose="02020603050405020304" pitchFamily="18" charset="0"/>
                <a:cs typeface="Times New Roman" panose="02020603050405020304" pitchFamily="18" charset="0"/>
              </a:rPr>
              <a:t>      top++;</a:t>
            </a:r>
          </a:p>
          <a:p>
            <a:r>
              <a:rPr lang="en-IN" sz="1600" dirty="0">
                <a:latin typeface="Times New Roman" panose="02020603050405020304" pitchFamily="18" charset="0"/>
                <a:cs typeface="Times New Roman" panose="02020603050405020304" pitchFamily="18" charset="0"/>
              </a:rPr>
              <a:t>      stack[top]=</a:t>
            </a:r>
            <a:r>
              <a:rPr lang="en-IN" sz="1600" dirty="0" err="1">
                <a:latin typeface="Times New Roman" panose="02020603050405020304" pitchFamily="18" charset="0"/>
                <a:cs typeface="Times New Roman" panose="02020603050405020304" pitchFamily="18" charset="0"/>
              </a:rPr>
              <a:t>val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void pop() {</a:t>
            </a:r>
          </a:p>
          <a:p>
            <a:r>
              <a:rPr lang="en-IN" sz="1600" dirty="0">
                <a:latin typeface="Times New Roman" panose="02020603050405020304" pitchFamily="18" charset="0"/>
                <a:cs typeface="Times New Roman" panose="02020603050405020304" pitchFamily="18" charset="0"/>
              </a:rPr>
              <a:t>   if(top&lt;=-1)</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&lt;&lt;"Stack Underflow"&lt;&lt;</a:t>
            </a:r>
            <a:r>
              <a:rPr lang="en-IN" sz="1600" dirty="0" err="1">
                <a:latin typeface="Times New Roman" panose="02020603050405020304" pitchFamily="18" charset="0"/>
                <a:cs typeface="Times New Roman" panose="02020603050405020304" pitchFamily="18" charset="0"/>
              </a:rPr>
              <a:t>endl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else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&lt;&lt;"The popped element is "&lt;&lt; stack[top] &lt;&lt;</a:t>
            </a:r>
            <a:r>
              <a:rPr lang="en-IN" sz="1600" dirty="0" err="1">
                <a:latin typeface="Times New Roman" panose="02020603050405020304" pitchFamily="18" charset="0"/>
                <a:cs typeface="Times New Roman" panose="02020603050405020304" pitchFamily="18" charset="0"/>
              </a:rPr>
              <a:t>endl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top--;</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p:txBody>
      </p:sp>
      <p:sp>
        <p:nvSpPr>
          <p:cNvPr id="3" name="Rectangle 2"/>
          <p:cNvSpPr/>
          <p:nvPr/>
        </p:nvSpPr>
        <p:spPr>
          <a:xfrm>
            <a:off x="1755228" y="785678"/>
            <a:ext cx="2845715" cy="369332"/>
          </a:xfrm>
          <a:prstGeom prst="rect">
            <a:avLst/>
          </a:prstGeom>
        </p:spPr>
        <p:txBody>
          <a:bodyPr wrap="none">
            <a:spAutoFit/>
          </a:bodyPr>
          <a:lstStyle/>
          <a:p>
            <a:r>
              <a:rPr lang="en-IN" u="sng" dirty="0">
                <a:solidFill>
                  <a:srgbClr val="FF0000"/>
                </a:solidFill>
                <a:latin typeface="Times New Roman" panose="02020603050405020304" pitchFamily="18" charset="0"/>
                <a:cs typeface="Times New Roman" panose="02020603050405020304" pitchFamily="18" charset="0"/>
              </a:rPr>
              <a:t>Stack </a:t>
            </a:r>
            <a:r>
              <a:rPr lang="en-IN" u="sng" dirty="0" smtClean="0">
                <a:solidFill>
                  <a:srgbClr val="FF0000"/>
                </a:solidFill>
                <a:latin typeface="Times New Roman" panose="02020603050405020304" pitchFamily="18" charset="0"/>
                <a:cs typeface="Times New Roman" panose="02020603050405020304" pitchFamily="18" charset="0"/>
              </a:rPr>
              <a:t>Program using Arrays:</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512701" y="1700445"/>
            <a:ext cx="2891024" cy="2339102"/>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void display() {</a:t>
            </a:r>
          </a:p>
          <a:p>
            <a:r>
              <a:rPr lang="en-US" sz="1600" dirty="0">
                <a:latin typeface="Times New Roman" panose="02020603050405020304" pitchFamily="18" charset="0"/>
                <a:cs typeface="Times New Roman" panose="02020603050405020304" pitchFamily="18" charset="0"/>
              </a:rPr>
              <a:t>   if(top&gt;=0)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&lt;&lt;"Stack elements are:";</a:t>
            </a:r>
          </a:p>
          <a:p>
            <a:r>
              <a:rPr lang="en-US" sz="1600" dirty="0">
                <a:latin typeface="Times New Roman" panose="02020603050405020304" pitchFamily="18" charset="0"/>
                <a:cs typeface="Times New Roman" panose="02020603050405020304" pitchFamily="18" charset="0"/>
              </a:rPr>
              <a:t>      for(</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=top;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&gt;=0;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&lt;&lt;stack[</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]&lt;&lt;"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a:t>
            </a:r>
            <a:r>
              <a:rPr lang="en-US" sz="1600" dirty="0" err="1">
                <a:latin typeface="Times New Roman" panose="02020603050405020304" pitchFamily="18" charset="0"/>
                <a:cs typeface="Times New Roman" panose="02020603050405020304" pitchFamily="18" charset="0"/>
              </a:rPr>
              <a:t>endl</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 else</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cout</a:t>
            </a:r>
            <a:r>
              <a:rPr lang="en-US" sz="1600" dirty="0">
                <a:latin typeface="Times New Roman" panose="02020603050405020304" pitchFamily="18" charset="0"/>
                <a:cs typeface="Times New Roman" panose="02020603050405020304" pitchFamily="18" charset="0"/>
              </a:rPr>
              <a:t>&lt;&lt;"Stack is empty";</a:t>
            </a:r>
          </a:p>
          <a:p>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53182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Rectangle 2"/>
          <p:cNvSpPr/>
          <p:nvPr/>
        </p:nvSpPr>
        <p:spPr>
          <a:xfrm>
            <a:off x="1755228" y="785678"/>
            <a:ext cx="2845715" cy="369332"/>
          </a:xfrm>
          <a:prstGeom prst="rect">
            <a:avLst/>
          </a:prstGeom>
        </p:spPr>
        <p:txBody>
          <a:bodyPr wrap="none">
            <a:spAutoFit/>
          </a:bodyPr>
          <a:lstStyle/>
          <a:p>
            <a:r>
              <a:rPr lang="en-IN" u="sng" dirty="0">
                <a:solidFill>
                  <a:srgbClr val="FF0000"/>
                </a:solidFill>
                <a:latin typeface="Times New Roman" panose="02020603050405020304" pitchFamily="18" charset="0"/>
                <a:cs typeface="Times New Roman" panose="02020603050405020304" pitchFamily="18" charset="0"/>
              </a:rPr>
              <a:t>Stack </a:t>
            </a:r>
            <a:r>
              <a:rPr lang="en-IN" u="sng" dirty="0" smtClean="0">
                <a:solidFill>
                  <a:srgbClr val="FF0000"/>
                </a:solidFill>
                <a:latin typeface="Times New Roman" panose="02020603050405020304" pitchFamily="18" charset="0"/>
                <a:cs typeface="Times New Roman" panose="02020603050405020304" pitchFamily="18" charset="0"/>
              </a:rPr>
              <a:t>Program using Arrays:</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755228" y="1338745"/>
            <a:ext cx="3847465" cy="5262979"/>
          </a:xfrm>
          <a:prstGeom prst="rect">
            <a:avLst/>
          </a:prstGeom>
        </p:spPr>
        <p:txBody>
          <a:bodyPr wrap="square">
            <a:spAutoFit/>
          </a:bodyPr>
          <a:lstStyle/>
          <a:p>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main()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&lt;&lt;"1) Push in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&lt;&lt;"2) Pop from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&lt;&lt;"3) Display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&lt;&lt;"4) Exit"&lt;&lt;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do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&lt;&lt;"Enter choice: "&lt;&lt;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cin</a:t>
            </a:r>
            <a:r>
              <a:rPr lang="en-IN" sz="1400" dirty="0">
                <a:latin typeface="Times New Roman" panose="02020603050405020304" pitchFamily="18" charset="0"/>
                <a:cs typeface="Times New Roman" panose="02020603050405020304" pitchFamily="18" charset="0"/>
              </a:rPr>
              <a:t>&gt;&gt;</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switch(</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1: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&lt;&lt;"Enter value to be pushed:"&lt;&lt;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cin</a:t>
            </a:r>
            <a:r>
              <a:rPr lang="en-IN" sz="1400" dirty="0">
                <a:latin typeface="Times New Roman" panose="02020603050405020304" pitchFamily="18" charset="0"/>
                <a:cs typeface="Times New Roman" panose="02020603050405020304" pitchFamily="18" charset="0"/>
              </a:rPr>
              <a:t>&gt;&gt;</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push(</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2: {</a:t>
            </a:r>
          </a:p>
          <a:p>
            <a:r>
              <a:rPr lang="en-IN" sz="1400" dirty="0">
                <a:latin typeface="Times New Roman" panose="02020603050405020304" pitchFamily="18" charset="0"/>
                <a:cs typeface="Times New Roman" panose="02020603050405020304" pitchFamily="18" charset="0"/>
              </a:rPr>
              <a:t>            pop();</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3: {</a:t>
            </a:r>
          </a:p>
          <a:p>
            <a:r>
              <a:rPr lang="en-IN" sz="1400" dirty="0">
                <a:latin typeface="Times New Roman" panose="02020603050405020304" pitchFamily="18" charset="0"/>
                <a:cs typeface="Times New Roman" panose="02020603050405020304" pitchFamily="18" charset="0"/>
              </a:rPr>
              <a:t>            display();</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9" name="Rectangle 8"/>
          <p:cNvSpPr/>
          <p:nvPr/>
        </p:nvSpPr>
        <p:spPr>
          <a:xfrm>
            <a:off x="6286444" y="1338745"/>
            <a:ext cx="3450982" cy="2893100"/>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 case 4: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&lt;&lt;"Exit"&lt;&lt;</a:t>
            </a:r>
            <a:r>
              <a:rPr lang="en-IN" sz="1600" dirty="0" err="1">
                <a:latin typeface="Times New Roman" panose="02020603050405020304" pitchFamily="18" charset="0"/>
                <a:cs typeface="Times New Roman" panose="02020603050405020304" pitchFamily="18" charset="0"/>
              </a:rPr>
              <a:t>endl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break;</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default: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cout</a:t>
            </a:r>
            <a:r>
              <a:rPr lang="en-IN" sz="1600" dirty="0">
                <a:latin typeface="Times New Roman" panose="02020603050405020304" pitchFamily="18" charset="0"/>
                <a:cs typeface="Times New Roman" panose="02020603050405020304" pitchFamily="18" charset="0"/>
              </a:rPr>
              <a:t>&lt;&lt;"Invalid Choice"&lt;&lt;</a:t>
            </a:r>
            <a:r>
              <a:rPr lang="en-IN" sz="1600" dirty="0" err="1">
                <a:latin typeface="Times New Roman" panose="02020603050405020304" pitchFamily="18" charset="0"/>
                <a:cs typeface="Times New Roman" panose="02020603050405020304" pitchFamily="18" charset="0"/>
              </a:rPr>
              <a:t>endl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}while(</a:t>
            </a:r>
            <a:r>
              <a:rPr lang="en-IN" sz="1600" dirty="0" err="1">
                <a:latin typeface="Times New Roman" panose="02020603050405020304" pitchFamily="18" charset="0"/>
                <a:cs typeface="Times New Roman" panose="02020603050405020304" pitchFamily="18" charset="0"/>
              </a:rPr>
              <a:t>ch</a:t>
            </a:r>
            <a:r>
              <a:rPr lang="en-IN" sz="1600" dirty="0">
                <a:latin typeface="Times New Roman" panose="02020603050405020304" pitchFamily="18" charset="0"/>
                <a:cs typeface="Times New Roman" panose="02020603050405020304" pitchFamily="18" charset="0"/>
              </a:rPr>
              <a:t>!=4);</a:t>
            </a:r>
          </a:p>
          <a:p>
            <a:r>
              <a:rPr lang="en-IN" sz="1600" dirty="0">
                <a:latin typeface="Times New Roman" panose="02020603050405020304" pitchFamily="18" charset="0"/>
                <a:cs typeface="Times New Roman" panose="02020603050405020304" pitchFamily="18" charset="0"/>
              </a:rPr>
              <a:t>   return 0;</a:t>
            </a:r>
          </a:p>
          <a:p>
            <a:r>
              <a:rPr lang="en-IN" sz="1600" dirty="0">
                <a:latin typeface="Times New Roman" panose="02020603050405020304" pitchFamily="18" charset="0"/>
                <a:cs typeface="Times New Roman" panose="02020603050405020304" pitchFamily="18" charset="0"/>
              </a:rPr>
              <a:t>}</a:t>
            </a:r>
            <a:endParaRPr lang="en-IN" sz="1600" dirty="0"/>
          </a:p>
        </p:txBody>
      </p:sp>
    </p:spTree>
    <p:extLst>
      <p:ext uri="{BB962C8B-B14F-4D97-AF65-F5344CB8AC3E}">
        <p14:creationId xmlns:p14="http://schemas.microsoft.com/office/powerpoint/2010/main" val="379794594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1674129" y="768444"/>
            <a:ext cx="4001458" cy="378265"/>
          </a:xfrm>
        </p:spPr>
        <p:txBody>
          <a:bodyPr vert="horz" wrap="square" lIns="63360" tIns="25560" rIns="63360" bIns="25560" rtlCol="0" anchor="t" anchorCtr="0">
            <a:normAutofit/>
          </a:bodyPr>
          <a:lstStyle/>
          <a:p>
            <a:r>
              <a:rPr lang="en-US" altLang="en-US" sz="2000" u="sng" dirty="0">
                <a:solidFill>
                  <a:srgbClr val="FF0000"/>
                </a:solidFill>
                <a:latin typeface="Times New Roman" panose="02020603050405020304" pitchFamily="18" charset="0"/>
                <a:ea typeface="+mn-ea"/>
                <a:cs typeface="Times New Roman" panose="02020603050405020304" pitchFamily="18" charset="0"/>
              </a:rPr>
              <a:t>Linked List Implementation of Stack</a:t>
            </a:r>
          </a:p>
        </p:txBody>
      </p:sp>
      <p:pic>
        <p:nvPicPr>
          <p:cNvPr id="8195" name="Picture 6"/>
          <p:cNvPicPr>
            <a:picLocks noChangeAspect="1"/>
          </p:cNvPicPr>
          <p:nvPr/>
        </p:nvPicPr>
        <p:blipFill>
          <a:blip r:embed="rId2"/>
          <a:srcRect l="24013" t="42998" r="38187" b="44397"/>
          <a:stretch>
            <a:fillRect/>
          </a:stretch>
        </p:blipFill>
        <p:spPr>
          <a:xfrm>
            <a:off x="2826159" y="1840130"/>
            <a:ext cx="7170738" cy="863600"/>
          </a:xfrm>
          <a:prstGeom prst="rect">
            <a:avLst/>
          </a:prstGeom>
          <a:noFill/>
          <a:ln w="9525">
            <a:noFill/>
          </a:ln>
        </p:spPr>
      </p:pic>
      <p:pic>
        <p:nvPicPr>
          <p:cNvPr id="8196" name="Picture 7"/>
          <p:cNvPicPr>
            <a:picLocks noChangeAspect="1"/>
          </p:cNvPicPr>
          <p:nvPr/>
        </p:nvPicPr>
        <p:blipFill>
          <a:blip r:embed="rId3"/>
          <a:srcRect l="21651" t="69609" r="35039" b="16383"/>
          <a:stretch>
            <a:fillRect/>
          </a:stretch>
        </p:blipFill>
        <p:spPr>
          <a:xfrm>
            <a:off x="2963863" y="2703730"/>
            <a:ext cx="6985000" cy="1150937"/>
          </a:xfrm>
          <a:prstGeom prst="rect">
            <a:avLst/>
          </a:prstGeom>
          <a:noFill/>
          <a:ln w="9525">
            <a:noFill/>
          </a:ln>
        </p:spPr>
      </p:pic>
      <p:pic>
        <p:nvPicPr>
          <p:cNvPr id="8197" name="Picture 8"/>
          <p:cNvPicPr>
            <a:picLocks noChangeAspect="1"/>
          </p:cNvPicPr>
          <p:nvPr/>
        </p:nvPicPr>
        <p:blipFill>
          <a:blip r:embed="rId4"/>
          <a:srcRect l="31889" t="80815" r="27162" b="5179"/>
          <a:stretch>
            <a:fillRect/>
          </a:stretch>
        </p:blipFill>
        <p:spPr>
          <a:xfrm>
            <a:off x="3088890" y="3854667"/>
            <a:ext cx="6645275" cy="1152525"/>
          </a:xfrm>
          <a:prstGeom prst="rect">
            <a:avLst/>
          </a:prstGeom>
          <a:noFill/>
          <a:ln w="9525">
            <a:noFill/>
          </a:ln>
        </p:spPr>
      </p:pic>
      <p:sp>
        <p:nvSpPr>
          <p:cNvPr id="2" name="Rectangles 1"/>
          <p:cNvSpPr/>
          <p:nvPr/>
        </p:nvSpPr>
        <p:spPr>
          <a:xfrm>
            <a:off x="1919606" y="1268731"/>
            <a:ext cx="2088515" cy="36004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eaLnBrk="0" fontAlgn="base" hangingPunct="0">
              <a:spcBef>
                <a:spcPct val="0"/>
              </a:spcBef>
              <a:spcAft>
                <a:spcPct val="0"/>
              </a:spcAft>
              <a:buClr>
                <a:srgbClr val="000000"/>
              </a:buClr>
              <a:buSzPct val="100000"/>
            </a:pPr>
            <a:endParaRPr lang="en-GB" sz="240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96382751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Rectangle 6"/>
          <p:cNvSpPr/>
          <p:nvPr/>
        </p:nvSpPr>
        <p:spPr>
          <a:xfrm>
            <a:off x="1755228" y="785678"/>
            <a:ext cx="3300904" cy="369332"/>
          </a:xfrm>
          <a:prstGeom prst="rect">
            <a:avLst/>
          </a:prstGeom>
        </p:spPr>
        <p:txBody>
          <a:bodyPr wrap="none">
            <a:spAutoFit/>
          </a:bodyPr>
          <a:lstStyle/>
          <a:p>
            <a:r>
              <a:rPr lang="en-IN" u="sng" dirty="0">
                <a:solidFill>
                  <a:srgbClr val="FF0000"/>
                </a:solidFill>
                <a:latin typeface="Times New Roman" panose="02020603050405020304" pitchFamily="18" charset="0"/>
                <a:cs typeface="Times New Roman" panose="02020603050405020304" pitchFamily="18" charset="0"/>
              </a:rPr>
              <a:t>Stack </a:t>
            </a:r>
            <a:r>
              <a:rPr lang="en-IN" u="sng" dirty="0" smtClean="0">
                <a:solidFill>
                  <a:srgbClr val="FF0000"/>
                </a:solidFill>
                <a:latin typeface="Times New Roman" panose="02020603050405020304" pitchFamily="18" charset="0"/>
                <a:cs typeface="Times New Roman" panose="02020603050405020304" pitchFamily="18" charset="0"/>
              </a:rPr>
              <a:t>Program using Linked List:</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60634" y="1152907"/>
            <a:ext cx="4393325" cy="5262979"/>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#include &lt;</a:t>
            </a:r>
            <a:r>
              <a:rPr lang="en-IN" sz="1400" dirty="0" err="1">
                <a:latin typeface="Times New Roman" panose="02020603050405020304" pitchFamily="18" charset="0"/>
                <a:cs typeface="Times New Roman" panose="02020603050405020304" pitchFamily="18" charset="0"/>
              </a:rPr>
              <a:t>iostream</a:t>
            </a:r>
            <a:r>
              <a:rPr lang="en-IN" sz="1400" dirty="0">
                <a:latin typeface="Times New Roman" panose="02020603050405020304" pitchFamily="18" charset="0"/>
                <a:cs typeface="Times New Roman" panose="02020603050405020304" pitchFamily="18" charset="0"/>
              </a:rPr>
              <a:t>&gt;</a:t>
            </a:r>
          </a:p>
          <a:p>
            <a:r>
              <a:rPr lang="en-IN" sz="1400" dirty="0">
                <a:latin typeface="Times New Roman" panose="02020603050405020304" pitchFamily="18" charset="0"/>
                <a:cs typeface="Times New Roman" panose="02020603050405020304" pitchFamily="18" charset="0"/>
              </a:rPr>
              <a:t>using namespace </a:t>
            </a:r>
            <a:r>
              <a:rPr lang="en-IN" sz="1400" dirty="0" err="1">
                <a:latin typeface="Times New Roman" panose="02020603050405020304" pitchFamily="18" charset="0"/>
                <a:cs typeface="Times New Roman" panose="02020603050405020304" pitchFamily="18" charset="0"/>
              </a:rPr>
              <a:t>std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class Node {</a:t>
            </a:r>
          </a:p>
          <a:p>
            <a:r>
              <a:rPr lang="en-IN" sz="1400" dirty="0">
                <a:latin typeface="Times New Roman" panose="02020603050405020304" pitchFamily="18" charset="0"/>
                <a:cs typeface="Times New Roman" panose="02020603050405020304" pitchFamily="18" charset="0"/>
              </a:rPr>
              <a:t>public:</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data;</a:t>
            </a:r>
          </a:p>
          <a:p>
            <a:r>
              <a:rPr lang="en-IN" sz="1400" dirty="0">
                <a:latin typeface="Times New Roman" panose="02020603050405020304" pitchFamily="18" charset="0"/>
                <a:cs typeface="Times New Roman" panose="02020603050405020304" pitchFamily="18" charset="0"/>
              </a:rPr>
              <a:t>    Node *next;</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Node(</a:t>
            </a:r>
            <a:r>
              <a:rPr lang="en-IN" sz="1400" dirty="0" err="1" smtClean="0">
                <a:latin typeface="Times New Roman" panose="02020603050405020304" pitchFamily="18" charset="0"/>
                <a:cs typeface="Times New Roman" panose="02020603050405020304" pitchFamily="18" charset="0"/>
              </a:rPr>
              <a:t>int</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val</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Parameterised Constructor</a:t>
            </a:r>
          </a:p>
          <a:p>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data </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a:latin typeface="Times New Roman" panose="02020603050405020304" pitchFamily="18" charset="0"/>
                <a:cs typeface="Times New Roman" panose="02020603050405020304" pitchFamily="18" charset="0"/>
              </a:rPr>
              <a:t>        </a:t>
            </a:r>
            <a:r>
              <a:rPr lang="en-IN" sz="1400" smtClean="0">
                <a:latin typeface="Times New Roman" panose="02020603050405020304" pitchFamily="18" charset="0"/>
                <a:cs typeface="Times New Roman" panose="02020603050405020304" pitchFamily="18" charset="0"/>
              </a:rPr>
              <a:t>next </a:t>
            </a:r>
            <a:r>
              <a:rPr lang="en-IN" sz="1400" dirty="0">
                <a:latin typeface="Times New Roman" panose="02020603050405020304" pitchFamily="18" charset="0"/>
                <a:cs typeface="Times New Roman" panose="02020603050405020304" pitchFamily="18" charset="0"/>
              </a:rPr>
              <a:t>= NULL;</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class </a:t>
            </a:r>
            <a:r>
              <a:rPr lang="en-IN" sz="1400" dirty="0">
                <a:latin typeface="Times New Roman" panose="02020603050405020304" pitchFamily="18" charset="0"/>
                <a:cs typeface="Times New Roman" panose="02020603050405020304" pitchFamily="18" charset="0"/>
              </a:rPr>
              <a:t>Stack</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Node *top;</a:t>
            </a:r>
          </a:p>
          <a:p>
            <a:r>
              <a:rPr lang="en-IN" sz="1400" dirty="0">
                <a:latin typeface="Times New Roman" panose="02020603050405020304" pitchFamily="18" charset="0"/>
                <a:cs typeface="Times New Roman" panose="02020603050405020304" pitchFamily="18" charset="0"/>
              </a:rPr>
              <a:t>public:</a:t>
            </a:r>
          </a:p>
          <a:p>
            <a:r>
              <a:rPr lang="en-IN" sz="1400" dirty="0" smtClean="0">
                <a:latin typeface="Times New Roman" panose="02020603050405020304" pitchFamily="18" charset="0"/>
                <a:cs typeface="Times New Roman" panose="02020603050405020304" pitchFamily="18" charset="0"/>
              </a:rPr>
              <a:t>Stack()			</a:t>
            </a:r>
            <a:r>
              <a:rPr lang="en-IN" sz="1400" dirty="0">
                <a:latin typeface="Times New Roman" panose="02020603050405020304" pitchFamily="18" charset="0"/>
                <a:cs typeface="Times New Roman" panose="02020603050405020304" pitchFamily="18" charset="0"/>
              </a:rPr>
              <a:t> // Default Constructor</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top </a:t>
            </a:r>
            <a:r>
              <a:rPr lang="en-IN" sz="1400" dirty="0">
                <a:latin typeface="Times New Roman" panose="02020603050405020304" pitchFamily="18" charset="0"/>
                <a:cs typeface="Times New Roman" panose="02020603050405020304" pitchFamily="18" charset="0"/>
              </a:rPr>
              <a:t>= NULL</a:t>
            </a:r>
            <a:r>
              <a:rPr lang="en-IN" sz="1400" dirty="0" smtClean="0">
                <a:latin typeface="Times New Roman" panose="02020603050405020304" pitchFamily="18" charset="0"/>
                <a:cs typeface="Times New Roman" panose="02020603050405020304" pitchFamily="18" charset="0"/>
              </a:rPr>
              <a:t>; </a:t>
            </a:r>
          </a:p>
          <a:p>
            <a:r>
              <a:rPr lang="en-IN" sz="1400" dirty="0" smtClean="0">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void push(</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void </a:t>
            </a:r>
            <a:r>
              <a:rPr lang="en-IN" sz="1400" dirty="0" err="1">
                <a:latin typeface="Times New Roman" panose="02020603050405020304" pitchFamily="18" charset="0"/>
                <a:cs typeface="Times New Roman" panose="02020603050405020304" pitchFamily="18" charset="0"/>
              </a:rPr>
              <a:t>printStack</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void pop();</a:t>
            </a:r>
          </a:p>
          <a:p>
            <a:r>
              <a:rPr lang="en-IN" sz="1400" dirty="0">
                <a:latin typeface="Times New Roman" panose="02020603050405020304" pitchFamily="18" charset="0"/>
                <a:cs typeface="Times New Roman" panose="02020603050405020304" pitchFamily="18" charset="0"/>
              </a:rPr>
              <a:t>};</a:t>
            </a:r>
          </a:p>
        </p:txBody>
      </p:sp>
      <p:sp>
        <p:nvSpPr>
          <p:cNvPr id="5" name="Rectangle 4"/>
          <p:cNvSpPr/>
          <p:nvPr/>
        </p:nvSpPr>
        <p:spPr>
          <a:xfrm>
            <a:off x="7135845" y="1049728"/>
            <a:ext cx="4162097" cy="5478423"/>
          </a:xfrm>
          <a:prstGeom prst="rect">
            <a:avLst/>
          </a:prstGeom>
        </p:spPr>
        <p:txBody>
          <a:bodyPr wrap="square">
            <a:spAutoFit/>
          </a:bodyPr>
          <a:lstStyle/>
          <a:p>
            <a:r>
              <a:rPr lang="en-IN" sz="1400" dirty="0">
                <a:solidFill>
                  <a:srgbClr val="0070C0"/>
                </a:solidFill>
                <a:latin typeface="Times New Roman" panose="02020603050405020304" pitchFamily="18" charset="0"/>
                <a:cs typeface="Times New Roman" panose="02020603050405020304" pitchFamily="18" charset="0"/>
              </a:rPr>
              <a:t>void Stack::push(</a:t>
            </a:r>
            <a:r>
              <a:rPr lang="en-IN" sz="1400" dirty="0" err="1">
                <a:solidFill>
                  <a:srgbClr val="0070C0"/>
                </a:solidFill>
                <a:latin typeface="Times New Roman" panose="02020603050405020304" pitchFamily="18" charset="0"/>
                <a:cs typeface="Times New Roman" panose="02020603050405020304" pitchFamily="18" charset="0"/>
              </a:rPr>
              <a:t>int</a:t>
            </a:r>
            <a:r>
              <a:rPr lang="en-IN" sz="1400" dirty="0">
                <a:solidFill>
                  <a:srgbClr val="0070C0"/>
                </a:solidFill>
                <a:latin typeface="Times New Roman" panose="02020603050405020304" pitchFamily="18" charset="0"/>
                <a:cs typeface="Times New Roman" panose="02020603050405020304" pitchFamily="18" charset="0"/>
              </a:rPr>
              <a:t> data)</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 Create the new Node.</a:t>
            </a:r>
          </a:p>
          <a:p>
            <a:r>
              <a:rPr lang="en-IN" sz="1400" dirty="0">
                <a:latin typeface="Times New Roman" panose="02020603050405020304" pitchFamily="18" charset="0"/>
                <a:cs typeface="Times New Roman" panose="02020603050405020304" pitchFamily="18" charset="0"/>
              </a:rPr>
              <a:t>    Node *</a:t>
            </a:r>
            <a:r>
              <a:rPr lang="en-IN" sz="1400" dirty="0" err="1">
                <a:latin typeface="Times New Roman" panose="02020603050405020304" pitchFamily="18" charset="0"/>
                <a:cs typeface="Times New Roman" panose="02020603050405020304" pitchFamily="18" charset="0"/>
              </a:rPr>
              <a:t>newNode</a:t>
            </a:r>
            <a:r>
              <a:rPr lang="en-IN" sz="1400" dirty="0">
                <a:latin typeface="Times New Roman" panose="02020603050405020304" pitchFamily="18" charset="0"/>
                <a:cs typeface="Times New Roman" panose="02020603050405020304" pitchFamily="18" charset="0"/>
              </a:rPr>
              <a:t> = new Node(data);</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newNode</a:t>
            </a:r>
            <a:r>
              <a:rPr lang="en-IN" sz="1400" dirty="0">
                <a:latin typeface="Times New Roman" panose="02020603050405020304" pitchFamily="18" charset="0"/>
                <a:cs typeface="Times New Roman" panose="02020603050405020304" pitchFamily="18" charset="0"/>
              </a:rPr>
              <a:t>-&gt;data = data;</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newNode</a:t>
            </a:r>
            <a:r>
              <a:rPr lang="en-IN" sz="1400" dirty="0">
                <a:latin typeface="Times New Roman" panose="02020603050405020304" pitchFamily="18" charset="0"/>
                <a:cs typeface="Times New Roman" panose="02020603050405020304" pitchFamily="18" charset="0"/>
              </a:rPr>
              <a:t>-&gt;next = top;</a:t>
            </a:r>
          </a:p>
          <a:p>
            <a:r>
              <a:rPr lang="en-IN" sz="1400" dirty="0">
                <a:latin typeface="Times New Roman" panose="02020603050405020304" pitchFamily="18" charset="0"/>
                <a:cs typeface="Times New Roman" panose="02020603050405020304" pitchFamily="18" charset="0"/>
              </a:rPr>
              <a:t>    top = </a:t>
            </a:r>
            <a:r>
              <a:rPr lang="en-IN" sz="1400" dirty="0" err="1">
                <a:latin typeface="Times New Roman" panose="02020603050405020304" pitchFamily="18" charset="0"/>
                <a:cs typeface="Times New Roman" panose="02020603050405020304" pitchFamily="18" charset="0"/>
              </a:rPr>
              <a:t>newNode</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solidFill>
                  <a:srgbClr val="0070C0"/>
                </a:solidFill>
                <a:latin typeface="Times New Roman" panose="02020603050405020304" pitchFamily="18" charset="0"/>
                <a:cs typeface="Times New Roman" panose="02020603050405020304" pitchFamily="18" charset="0"/>
              </a:rPr>
              <a:t>void Stack::</a:t>
            </a:r>
            <a:r>
              <a:rPr lang="en-IN" sz="1400" dirty="0" err="1">
                <a:solidFill>
                  <a:srgbClr val="0070C0"/>
                </a:solidFill>
                <a:latin typeface="Times New Roman" panose="02020603050405020304" pitchFamily="18" charset="0"/>
                <a:cs typeface="Times New Roman" panose="02020603050405020304" pitchFamily="18" charset="0"/>
              </a:rPr>
              <a:t>printStack</a:t>
            </a:r>
            <a:r>
              <a:rPr lang="en-IN" sz="1400" dirty="0">
                <a:solidFill>
                  <a:srgbClr val="0070C0"/>
                </a:solidFill>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Node*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if(top==NULL)</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&lt;&lt;"stack is empty";</a:t>
            </a:r>
          </a:p>
          <a:p>
            <a:r>
              <a:rPr lang="en-IN" sz="1400" dirty="0">
                <a:latin typeface="Times New Roman" panose="02020603050405020304" pitchFamily="18" charset="0"/>
                <a:cs typeface="Times New Roman" panose="02020603050405020304" pitchFamily="18" charset="0"/>
              </a:rPr>
              <a:t>    else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 = top;</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&lt;&lt;"Stack elements are: ";</a:t>
            </a:r>
          </a:p>
          <a:p>
            <a:r>
              <a:rPr lang="en-IN" sz="1400" dirty="0">
                <a:latin typeface="Times New Roman" panose="02020603050405020304" pitchFamily="18" charset="0"/>
                <a:cs typeface="Times New Roman" panose="02020603050405020304" pitchFamily="18" charset="0"/>
              </a:rPr>
              <a:t>      while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 != NULL)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-&gt;data &lt;&lt;"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ptr</a:t>
            </a:r>
            <a:r>
              <a:rPr lang="en-IN" sz="1400" dirty="0">
                <a:latin typeface="Times New Roman" panose="02020603050405020304" pitchFamily="18" charset="0"/>
                <a:cs typeface="Times New Roman" panose="02020603050405020304" pitchFamily="18" charset="0"/>
              </a:rPr>
              <a:t>-&gt;next;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98235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1416050" y="1052514"/>
            <a:ext cx="9144000" cy="504825"/>
          </a:xfrm>
        </p:spPr>
        <p:txBody>
          <a:bodyPr vert="horz" wrap="square" lIns="63360" tIns="25560" rIns="63360" bIns="25560" rtlCol="0" anchor="t" anchorCtr="0">
            <a:normAutofit fontScale="55000" lnSpcReduction="20000"/>
          </a:bodyPr>
          <a:lstStyle/>
          <a:p>
            <a:pPr algn="ctr">
              <a:buNone/>
            </a:pPr>
            <a:r>
              <a:rPr lang="en-US" altLang="en-US" sz="6000" u="sng" dirty="0">
                <a:solidFill>
                  <a:srgbClr val="FF0000"/>
                </a:solidFill>
                <a:latin typeface="Times New Roman" panose="02020603050405020304" pitchFamily="18" charset="0"/>
                <a:cs typeface="Times New Roman" panose="02020603050405020304" pitchFamily="18" charset="0"/>
              </a:rPr>
              <a:t>STACKS</a:t>
            </a:r>
          </a:p>
        </p:txBody>
      </p:sp>
      <p:pic>
        <p:nvPicPr>
          <p:cNvPr id="2052" name="Picture 4" descr="Linear Data Structures with Time Complexity — every programmer must know |  by Dineshchandgr - A Top writer in Technology | Javarevisited | Medium"/>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5680" y="2636913"/>
            <a:ext cx="6477000" cy="3267075"/>
          </a:xfrm>
          <a:prstGeom prst="rect">
            <a:avLst/>
          </a:prstGeom>
          <a:noFill/>
          <a:extLst>
            <a:ext uri="{909E8E84-426E-40DD-AFC4-6F175D3DCCD1}">
              <a14:hiddenFill xmlns:a14="http://schemas.microsoft.com/office/drawing/2010/main">
                <a:solidFill>
                  <a:srgbClr val="FFFFFF"/>
                </a:solidFill>
              </a14:hiddenFill>
            </a:ext>
          </a:extLst>
        </p:spPr>
      </p:pic>
      <p:sp>
        <p:nvSpPr>
          <p:cNvPr id="3078" name="Oval 2"/>
          <p:cNvSpPr/>
          <p:nvPr/>
        </p:nvSpPr>
        <p:spPr>
          <a:xfrm>
            <a:off x="5202555" y="4077336"/>
            <a:ext cx="935038" cy="936625"/>
          </a:xfrm>
          <a:prstGeom prst="ellipse">
            <a:avLst/>
          </a:prstGeom>
          <a:noFill/>
          <a:ln w="28575" cap="flat" cmpd="sng">
            <a:solidFill>
              <a:srgbClr val="C00000"/>
            </a:solidFill>
            <a:prstDash val="solid"/>
            <a:headEnd type="none" w="med" len="med"/>
            <a:tailEnd type="none" w="med" len="med"/>
          </a:ln>
        </p:spPr>
        <p:txBody>
          <a:bodyPr/>
          <a:lstStyle/>
          <a:p>
            <a:pPr>
              <a:buClr>
                <a:srgbClr val="000000"/>
              </a:buClr>
              <a:buSzPct val="100000"/>
              <a:buFont typeface="Times New Roman" panose="02020603050405020304" pitchFamily="18" charset="0"/>
            </a:pPr>
            <a:endParaRPr lang="en-IN" altLang="x-none" dirty="0">
              <a:latin typeface="Times New Roman" panose="02020603050405020304" pitchFamily="18" charset="0"/>
            </a:endParaRPr>
          </a:p>
        </p:txBody>
      </p:sp>
      <p:sp>
        <p:nvSpPr>
          <p:cNvPr id="3" name="Text Box 2"/>
          <p:cNvSpPr txBox="1"/>
          <p:nvPr/>
        </p:nvSpPr>
        <p:spPr>
          <a:xfrm>
            <a:off x="5299076" y="4290696"/>
            <a:ext cx="732155" cy="460375"/>
          </a:xfrm>
          <a:prstGeom prst="rect">
            <a:avLst/>
          </a:prstGeom>
          <a:solidFill>
            <a:srgbClr val="92D050"/>
          </a:solidFill>
          <a:ln w="28575">
            <a:solidFill>
              <a:schemeClr val="tx2"/>
            </a:solidFill>
          </a:ln>
        </p:spPr>
        <p:txBody>
          <a:bodyPr wrap="square" rtlCol="0">
            <a:spAutoFit/>
          </a:bodyPr>
          <a:lstStyle/>
          <a:p>
            <a:r>
              <a:rPr lang="en-US" sz="1200" b="1">
                <a:latin typeface="Arial" panose="020B0604020202020204" pitchFamily="34" charset="0"/>
                <a:cs typeface="Arial" panose="020B0604020202020204" pitchFamily="34" charset="0"/>
              </a:rPr>
              <a:t>Stacks</a:t>
            </a:r>
          </a:p>
          <a:p>
            <a:endParaRPr lang="en-US" sz="1200" b="1">
              <a:latin typeface="Arial" panose="020B0604020202020204" pitchFamily="34" charset="0"/>
              <a:cs typeface="Arial" panose="020B0604020202020204" pitchFamily="34" charset="0"/>
            </a:endParaRPr>
          </a:p>
        </p:txBody>
      </p:sp>
      <p:sp>
        <p:nvSpPr>
          <p:cNvPr id="2" name="Curved Down Arrow 1"/>
          <p:cNvSpPr/>
          <p:nvPr/>
        </p:nvSpPr>
        <p:spPr bwMode="auto">
          <a:xfrm rot="3730938" flipV="1">
            <a:off x="1934845" y="2735581"/>
            <a:ext cx="3412490" cy="2742565"/>
          </a:xfrm>
          <a:prstGeom prst="curvedDownArrow">
            <a:avLst>
              <a:gd name="adj1" fmla="val 4992"/>
              <a:gd name="adj2" fmla="val 12504"/>
              <a:gd name="adj3" fmla="val 9642"/>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eaLnBrk="0" fontAlgn="base" hangingPunct="0">
              <a:spcBef>
                <a:spcPct val="0"/>
              </a:spcBef>
              <a:spcAft>
                <a:spcPct val="0"/>
              </a:spcAft>
              <a:buClr>
                <a:srgbClr val="000000"/>
              </a:buClr>
              <a:buSzPct val="100000"/>
              <a:defRPr/>
            </a:pPr>
            <a:endParaRPr lang="en-IN" sz="2400">
              <a:solidFill>
                <a:schemeClr val="bg1"/>
              </a:solidFill>
              <a:latin typeface="Times New Roman" panose="02020603050405020304" pitchFamily="18" charset="0"/>
              <a:cs typeface="Lucida Sans Unicode" panose="020B0602030504020204" pitchFamily="34" charset="0"/>
            </a:endParaRPr>
          </a:p>
        </p:txBody>
      </p:sp>
    </p:spTree>
    <p:extLst>
      <p:ext uri="{BB962C8B-B14F-4D97-AF65-F5344CB8AC3E}">
        <p14:creationId xmlns:p14="http://schemas.microsoft.com/office/powerpoint/2010/main" val="18973951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Rectangle 2"/>
          <p:cNvSpPr/>
          <p:nvPr/>
        </p:nvSpPr>
        <p:spPr>
          <a:xfrm>
            <a:off x="6558456" y="758105"/>
            <a:ext cx="4434686" cy="5909310"/>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switch(</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1: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&lt;&lt;"Enter value to be pushed:"&lt;&lt;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cin</a:t>
            </a:r>
            <a:r>
              <a:rPr lang="en-IN" sz="1400" dirty="0">
                <a:latin typeface="Times New Roman" panose="02020603050405020304" pitchFamily="18" charset="0"/>
                <a:cs typeface="Times New Roman" panose="02020603050405020304" pitchFamily="18" charset="0"/>
              </a:rPr>
              <a:t>&gt;&gt;</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s.push</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2: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s.pop</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case 3: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s.printStack</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smtClean="0">
                <a:latin typeface="Times New Roman" panose="02020603050405020304" pitchFamily="18" charset="0"/>
                <a:cs typeface="Times New Roman" panose="02020603050405020304" pitchFamily="18" charset="0"/>
              </a:rPr>
              <a:t> </a:t>
            </a:r>
          </a:p>
          <a:p>
            <a:r>
              <a:rPr lang="en-IN" sz="1400" dirty="0" smtClean="0">
                <a:latin typeface="Times New Roman" panose="02020603050405020304" pitchFamily="18" charset="0"/>
                <a:cs typeface="Times New Roman" panose="02020603050405020304" pitchFamily="18" charset="0"/>
              </a:rPr>
              <a:t>	case </a:t>
            </a:r>
            <a:r>
              <a:rPr lang="en-IN" sz="1400" dirty="0">
                <a:latin typeface="Times New Roman" panose="02020603050405020304" pitchFamily="18" charset="0"/>
                <a:cs typeface="Times New Roman" panose="02020603050405020304" pitchFamily="18" charset="0"/>
              </a:rPr>
              <a:t>4: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&lt;&lt;"Exit"&lt;&lt;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break;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default: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&lt;&lt;"Invalid Choice"&lt;&lt;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}while(</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!=4);</a:t>
            </a:r>
          </a:p>
          <a:p>
            <a:r>
              <a:rPr lang="en-IN" sz="1400" dirty="0">
                <a:latin typeface="Times New Roman" panose="02020603050405020304" pitchFamily="18" charset="0"/>
                <a:cs typeface="Times New Roman" panose="02020603050405020304" pitchFamily="18" charset="0"/>
              </a:rPr>
              <a:t>   return 0;</a:t>
            </a:r>
          </a:p>
          <a:p>
            <a:r>
              <a:rPr lang="en-IN" sz="1400" dirty="0">
                <a:latin typeface="Times New Roman" panose="02020603050405020304" pitchFamily="18" charset="0"/>
                <a:cs typeface="Times New Roman" panose="02020603050405020304" pitchFamily="18" charset="0"/>
              </a:rPr>
              <a:t>}</a:t>
            </a:r>
          </a:p>
        </p:txBody>
      </p:sp>
      <p:sp>
        <p:nvSpPr>
          <p:cNvPr id="7" name="Rectangle 6"/>
          <p:cNvSpPr/>
          <p:nvPr/>
        </p:nvSpPr>
        <p:spPr>
          <a:xfrm>
            <a:off x="1923393" y="787782"/>
            <a:ext cx="3062439" cy="5693866"/>
          </a:xfrm>
          <a:prstGeom prst="rect">
            <a:avLst/>
          </a:prstGeom>
        </p:spPr>
        <p:txBody>
          <a:bodyPr wrap="square">
            <a:spAutoFit/>
          </a:bodyPr>
          <a:lstStyle/>
          <a:p>
            <a:r>
              <a:rPr lang="en-US" sz="1400" dirty="0">
                <a:solidFill>
                  <a:srgbClr val="0070C0"/>
                </a:solidFill>
                <a:latin typeface="Times New Roman" panose="02020603050405020304" pitchFamily="18" charset="0"/>
                <a:cs typeface="Times New Roman" panose="02020603050405020304" pitchFamily="18" charset="0"/>
              </a:rPr>
              <a:t>void Stack::pop() </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if(top==NULL)</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&lt;&lt;"Stack Underflow"&lt;&lt;</a:t>
            </a:r>
            <a:r>
              <a:rPr lang="en-US" sz="1400" dirty="0" err="1">
                <a:latin typeface="Times New Roman" panose="02020603050405020304" pitchFamily="18" charset="0"/>
                <a:cs typeface="Times New Roman" panose="02020603050405020304" pitchFamily="18" charset="0"/>
              </a:rPr>
              <a:t>endl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&lt;&lt;"The popped element is </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cout</a:t>
            </a:r>
            <a:r>
              <a:rPr lang="en-US" sz="1400" dirty="0" smtClean="0">
                <a:latin typeface="Times New Roman" panose="02020603050405020304" pitchFamily="18" charset="0"/>
                <a:cs typeface="Times New Roman" panose="02020603050405020304" pitchFamily="18" charset="0"/>
              </a:rPr>
              <a:t>&lt;&lt; </a:t>
            </a:r>
            <a:r>
              <a:rPr lang="en-US" sz="1400" dirty="0">
                <a:latin typeface="Times New Roman" panose="02020603050405020304" pitchFamily="18" charset="0"/>
                <a:cs typeface="Times New Roman" panose="02020603050405020304" pitchFamily="18" charset="0"/>
              </a:rPr>
              <a:t>top-&gt;data &lt;&lt;</a:t>
            </a:r>
            <a:r>
              <a:rPr lang="en-US" sz="1400" dirty="0" err="1">
                <a:latin typeface="Times New Roman" panose="02020603050405020304" pitchFamily="18" charset="0"/>
                <a:cs typeface="Times New Roman" panose="02020603050405020304" pitchFamily="18" charset="0"/>
              </a:rPr>
              <a:t>endl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top = top-&gt;next;</a:t>
            </a:r>
          </a:p>
          <a:p>
            <a:r>
              <a:rPr lang="en-US" sz="1400" dirty="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main()</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Stack 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&lt;&lt;"1) Push in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&lt;&lt;"2) Pop from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&lt;&lt;"3) Display stack"&lt;&lt;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&lt;&lt;"4) Exit"&lt;&lt;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do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cout</a:t>
            </a:r>
            <a:r>
              <a:rPr lang="en-IN" sz="1400" dirty="0">
                <a:latin typeface="Times New Roman" panose="02020603050405020304" pitchFamily="18" charset="0"/>
                <a:cs typeface="Times New Roman" panose="02020603050405020304" pitchFamily="18" charset="0"/>
              </a:rPr>
              <a:t>&lt;&lt;"Enter choice: "&lt;&lt;</a:t>
            </a:r>
            <a:r>
              <a:rPr lang="en-IN" sz="1400" dirty="0" err="1">
                <a:latin typeface="Times New Roman" panose="02020603050405020304" pitchFamily="18" charset="0"/>
                <a:cs typeface="Times New Roman" panose="02020603050405020304" pitchFamily="18" charset="0"/>
              </a:rPr>
              <a:t>endl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cin</a:t>
            </a:r>
            <a:r>
              <a:rPr lang="en-IN" sz="1400" dirty="0">
                <a:latin typeface="Times New Roman" panose="02020603050405020304" pitchFamily="18" charset="0"/>
                <a:cs typeface="Times New Roman" panose="02020603050405020304" pitchFamily="18" charset="0"/>
              </a:rPr>
              <a:t>&gt;&gt;</a:t>
            </a:r>
            <a:r>
              <a:rPr lang="en-IN" sz="1400" dirty="0" err="1">
                <a:latin typeface="Times New Roman" panose="02020603050405020304" pitchFamily="18" charset="0"/>
                <a:cs typeface="Times New Roman" panose="02020603050405020304" pitchFamily="18" charset="0"/>
              </a:rPr>
              <a:t>ch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420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Rectangle 2"/>
          <p:cNvSpPr/>
          <p:nvPr/>
        </p:nvSpPr>
        <p:spPr>
          <a:xfrm>
            <a:off x="1629103" y="787782"/>
            <a:ext cx="9974318" cy="2677656"/>
          </a:xfrm>
          <a:prstGeom prst="rect">
            <a:avLst/>
          </a:prstGeom>
        </p:spPr>
        <p:txBody>
          <a:bodyPr wrap="square">
            <a:spAutoFit/>
          </a:bodyPr>
          <a:lstStyle/>
          <a:p>
            <a:pPr algn="just">
              <a:lnSpc>
                <a:spcPct val="150000"/>
              </a:lnSpc>
            </a:pPr>
            <a:r>
              <a:rPr lang="en-US" sz="1600" u="sng" dirty="0">
                <a:solidFill>
                  <a:srgbClr val="FF0000"/>
                </a:solidFill>
                <a:latin typeface="Times New Roman" panose="02020603050405020304" pitchFamily="18" charset="0"/>
                <a:cs typeface="Times New Roman" panose="02020603050405020304" pitchFamily="18" charset="0"/>
              </a:rPr>
              <a:t>What is meant by Top of the Stack?</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a new element is added to the stack, it is placed on top of the existing elements. Similarly, when an element is removed from the stack, the topmost element is removed first. The top of the stack is always the element that is currently accessible for viewing or manipulation.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pointer through which the elements are accessed, inserted, and deleted in the stack is called the top of the stack. It is the pointer to the topmost element of the stack.</a:t>
            </a:r>
          </a:p>
        </p:txBody>
      </p:sp>
      <p:pic>
        <p:nvPicPr>
          <p:cNvPr id="1026" name="Picture 2" descr="https://media.geeksforgeeks.org/wp-content/uploads/20220607164037/STACK-300x1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775" y="3627215"/>
            <a:ext cx="4847349" cy="216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6917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Rectangle 2"/>
          <p:cNvSpPr/>
          <p:nvPr/>
        </p:nvSpPr>
        <p:spPr>
          <a:xfrm>
            <a:off x="1692164" y="787782"/>
            <a:ext cx="10016359" cy="5216813"/>
          </a:xfrm>
          <a:prstGeom prst="rect">
            <a:avLst/>
          </a:prstGeom>
        </p:spPr>
        <p:txBody>
          <a:bodyPr wrap="square">
            <a:spAutoFit/>
          </a:bodyPr>
          <a:lstStyle/>
          <a:p>
            <a:pPr algn="just">
              <a:lnSpc>
                <a:spcPct val="150000"/>
              </a:lnSpc>
            </a:pPr>
            <a:r>
              <a:rPr lang="en-US" sz="1600" u="sng" dirty="0">
                <a:solidFill>
                  <a:srgbClr val="FF0000"/>
                </a:solidFill>
                <a:latin typeface="Times New Roman" panose="02020603050405020304" pitchFamily="18" charset="0"/>
                <a:cs typeface="Times New Roman" panose="02020603050405020304" pitchFamily="18" charset="0"/>
              </a:rPr>
              <a:t>Application of Stack Data Structure:</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Function calls and recursion</a:t>
            </a:r>
            <a:r>
              <a:rPr lang="en-US" sz="1600" dirty="0">
                <a:latin typeface="Times New Roman" panose="02020603050405020304" pitchFamily="18" charset="0"/>
                <a:cs typeface="Times New Roman" panose="02020603050405020304" pitchFamily="18" charset="0"/>
              </a:rPr>
              <a:t>: When a function is called, the current state of the program is pushed onto the stack. When the function returns, the state is popped from the stack to resume the previous function’s execution.</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Undo/Redo operations</a:t>
            </a:r>
            <a:r>
              <a:rPr lang="en-US" sz="1600" b="1" dirty="0">
                <a:solidFill>
                  <a:srgbClr val="0070C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undo-redo feature in various applications uses stacks to keep track of the previous actions. Each time an action is performed, it is pushed onto the stack. To undo the action, the top element of the stack is popped, and the reverse operation is performed.</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Expression evaluation: </a:t>
            </a:r>
            <a:r>
              <a:rPr lang="en-US" sz="1600" dirty="0">
                <a:latin typeface="Times New Roman" panose="02020603050405020304" pitchFamily="18" charset="0"/>
                <a:cs typeface="Times New Roman" panose="02020603050405020304" pitchFamily="18" charset="0"/>
              </a:rPr>
              <a:t>Stack data structure is used to evaluate expressions in infix, postfix, and prefix notations. Operators and operands are pushed onto the stack, and operations are performed based on the stack’s top elements.</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Browser history: </a:t>
            </a:r>
            <a:r>
              <a:rPr lang="en-US" sz="1600" dirty="0">
                <a:latin typeface="Times New Roman" panose="02020603050405020304" pitchFamily="18" charset="0"/>
                <a:cs typeface="Times New Roman" panose="02020603050405020304" pitchFamily="18" charset="0"/>
              </a:rPr>
              <a:t>Web browsers use stacks to keep track of the web pages you visit. Each time you visit a new page, the URL is pushed onto the stack, and when you hit the back button, the previous URL is popped from the stack.</a:t>
            </a:r>
          </a:p>
          <a:p>
            <a:pPr marL="285750" indent="-285750" algn="just">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Backtracking </a:t>
            </a:r>
            <a:r>
              <a:rPr lang="en-US" sz="1600" dirty="0">
                <a:solidFill>
                  <a:srgbClr val="0070C0"/>
                </a:solidFill>
                <a:latin typeface="Times New Roman" panose="02020603050405020304" pitchFamily="18" charset="0"/>
                <a:cs typeface="Times New Roman" panose="02020603050405020304" pitchFamily="18" charset="0"/>
              </a:rPr>
              <a:t>Algorithms: </a:t>
            </a:r>
            <a:r>
              <a:rPr lang="en-US" sz="1600" dirty="0">
                <a:latin typeface="Times New Roman" panose="02020603050405020304" pitchFamily="18" charset="0"/>
                <a:cs typeface="Times New Roman" panose="02020603050405020304" pitchFamily="18" charset="0"/>
              </a:rPr>
              <a:t>The backtracking algorithm uses stacks to keep track of the states of the problem-solving process. The current state is pushed onto the stack, and when the algorithm backtracks, the previous state is popped from the stack.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4562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23</a:t>
            </a:fld>
            <a:endParaRPr lang="en-US" dirty="0"/>
          </a:p>
        </p:txBody>
      </p:sp>
      <p:sp>
        <p:nvSpPr>
          <p:cNvPr id="3" name="Rectangle 2"/>
          <p:cNvSpPr/>
          <p:nvPr/>
        </p:nvSpPr>
        <p:spPr>
          <a:xfrm>
            <a:off x="1734207" y="787782"/>
            <a:ext cx="10267928" cy="3831818"/>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Application of Stack in real life: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CD/DVD stand.</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Stack of books in a book shop.</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center systems.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Undo and Redo mechanism in text editors.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history of a web browser is stored in the form of a stack.</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logs, E-mails, and Google photos in any gallery are also stored in form of a stack.</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YouTube downloads and Notifications are also shown in LIFO format(the latest appears first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59507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 name="Rectangle 1"/>
          <p:cNvSpPr/>
          <p:nvPr/>
        </p:nvSpPr>
        <p:spPr>
          <a:xfrm>
            <a:off x="1618592" y="772446"/>
            <a:ext cx="10383543" cy="5786199"/>
          </a:xfrm>
          <a:prstGeom prst="rect">
            <a:avLst/>
          </a:prstGeom>
        </p:spPr>
        <p:txBody>
          <a:bodyPr wrap="square">
            <a:spAutoFit/>
          </a:bodyPr>
          <a:lstStyle/>
          <a:p>
            <a:r>
              <a:rPr lang="en-US" u="sng" dirty="0">
                <a:solidFill>
                  <a:srgbClr val="FF0000"/>
                </a:solidFill>
                <a:latin typeface="Times New Roman" panose="02020603050405020304" pitchFamily="18" charset="0"/>
                <a:cs typeface="Times New Roman" panose="02020603050405020304" pitchFamily="18" charset="0"/>
              </a:rPr>
              <a:t>Advantages of Stack:</a:t>
            </a:r>
          </a:p>
          <a:p>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Easy implementation</a:t>
            </a:r>
            <a:r>
              <a:rPr lang="en-US" sz="1600" dirty="0">
                <a:latin typeface="Times New Roman" panose="02020603050405020304" pitchFamily="18" charset="0"/>
                <a:cs typeface="Times New Roman" panose="02020603050405020304" pitchFamily="18" charset="0"/>
              </a:rPr>
              <a:t>: Stack data structure is easy to implement using arrays or linked lists, and its operations are simple to understand and implement.</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Efficient memory utilization: </a:t>
            </a:r>
            <a:r>
              <a:rPr lang="en-US" sz="1600" dirty="0">
                <a:latin typeface="Times New Roman" panose="02020603050405020304" pitchFamily="18" charset="0"/>
                <a:cs typeface="Times New Roman" panose="02020603050405020304" pitchFamily="18" charset="0"/>
              </a:rPr>
              <a:t>Stack uses a contiguous block of memory, making it more efficient in memory utilization as compared to other data structures.</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Fast access time: </a:t>
            </a:r>
            <a:r>
              <a:rPr lang="en-US" sz="1600" dirty="0">
                <a:latin typeface="Times New Roman" panose="02020603050405020304" pitchFamily="18" charset="0"/>
                <a:cs typeface="Times New Roman" panose="02020603050405020304" pitchFamily="18" charset="0"/>
              </a:rPr>
              <a:t>Stack data structure provides fast access time for adding and removing elements as the elements are added and removed from the top of the stack.</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Helps in function calls: </a:t>
            </a:r>
            <a:r>
              <a:rPr lang="en-US" sz="1600" dirty="0">
                <a:latin typeface="Times New Roman" panose="02020603050405020304" pitchFamily="18" charset="0"/>
                <a:cs typeface="Times New Roman" panose="02020603050405020304" pitchFamily="18" charset="0"/>
              </a:rPr>
              <a:t>Stack data structure is used to store function calls and their states, which helps in the efficient implementation of recursive function calls.</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Supports backtracking: </a:t>
            </a:r>
            <a:r>
              <a:rPr lang="en-US" sz="1600" dirty="0">
                <a:latin typeface="Times New Roman" panose="02020603050405020304" pitchFamily="18" charset="0"/>
                <a:cs typeface="Times New Roman" panose="02020603050405020304" pitchFamily="18" charset="0"/>
              </a:rPr>
              <a:t>Stack data structure supports backtracking algorithms, which are used in problem-solving to explore all possible solutions by storing the previous states.</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Used in Compiler Design: </a:t>
            </a:r>
            <a:r>
              <a:rPr lang="en-US" sz="1600" dirty="0">
                <a:latin typeface="Times New Roman" panose="02020603050405020304" pitchFamily="18" charset="0"/>
                <a:cs typeface="Times New Roman" panose="02020603050405020304" pitchFamily="18" charset="0"/>
              </a:rPr>
              <a:t>Stack data structure is used in compiler design for parsing and syntax analysis of programming languages.</a:t>
            </a:r>
          </a:p>
          <a:p>
            <a:pPr marL="285750" indent="-285750" algn="just">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Enables undo/redo operations: </a:t>
            </a:r>
            <a:r>
              <a:rPr lang="en-US" sz="1600" dirty="0">
                <a:latin typeface="Times New Roman" panose="02020603050405020304" pitchFamily="18" charset="0"/>
                <a:cs typeface="Times New Roman" panose="02020603050405020304" pitchFamily="18" charset="0"/>
              </a:rPr>
              <a:t>Stack data structure is used to enable undo and redo operations in various applications like text editors, graphic design tools, and software development environments.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01752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25</a:t>
            </a:fld>
            <a:endParaRPr lang="en-US" dirty="0"/>
          </a:p>
        </p:txBody>
      </p:sp>
      <p:sp>
        <p:nvSpPr>
          <p:cNvPr id="3" name="Rectangle 2"/>
          <p:cNvSpPr/>
          <p:nvPr/>
        </p:nvSpPr>
        <p:spPr>
          <a:xfrm>
            <a:off x="1545020" y="680113"/>
            <a:ext cx="10352690" cy="4939814"/>
          </a:xfrm>
          <a:prstGeom prst="rect">
            <a:avLst/>
          </a:prstGeom>
        </p:spPr>
        <p:txBody>
          <a:bodyPr wrap="square">
            <a:spAutoFit/>
          </a:bodyPr>
          <a:lstStyle/>
          <a:p>
            <a:pPr>
              <a:lnSpc>
                <a:spcPct val="150000"/>
              </a:lnSpc>
            </a:pPr>
            <a:r>
              <a:rPr lang="en-US" u="sng" dirty="0">
                <a:solidFill>
                  <a:srgbClr val="FF0000"/>
                </a:solidFill>
                <a:latin typeface="Times New Roman" panose="02020603050405020304" pitchFamily="18" charset="0"/>
                <a:cs typeface="Times New Roman" panose="02020603050405020304" pitchFamily="18" charset="0"/>
              </a:rPr>
              <a:t>Disadvantages of Stack: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solidFill>
                  <a:srgbClr val="0070C0"/>
                </a:solidFill>
                <a:latin typeface="Times New Roman" panose="02020603050405020304" pitchFamily="18" charset="0"/>
                <a:cs typeface="Times New Roman" panose="02020603050405020304" pitchFamily="18" charset="0"/>
              </a:rPr>
              <a:t>Limited capacity: </a:t>
            </a:r>
            <a:r>
              <a:rPr lang="en-US" sz="1600" dirty="0">
                <a:latin typeface="Times New Roman" panose="02020603050405020304" pitchFamily="18" charset="0"/>
                <a:cs typeface="Times New Roman" panose="02020603050405020304" pitchFamily="18" charset="0"/>
              </a:rPr>
              <a:t>Stack data structure has a limited capacity as it can only hold a fixed number of elements. If the stack becomes full, adding new elements may result in stack overflow, leading to the loss of data.</a:t>
            </a:r>
          </a:p>
          <a:p>
            <a:pPr>
              <a:lnSpc>
                <a:spcPct val="150000"/>
              </a:lnSpc>
            </a:pPr>
            <a:r>
              <a:rPr lang="en-US" sz="1600" dirty="0">
                <a:solidFill>
                  <a:srgbClr val="0070C0"/>
                </a:solidFill>
                <a:latin typeface="Times New Roman" panose="02020603050405020304" pitchFamily="18" charset="0"/>
                <a:cs typeface="Times New Roman" panose="02020603050405020304" pitchFamily="18" charset="0"/>
              </a:rPr>
              <a:t>No random access: </a:t>
            </a:r>
            <a:r>
              <a:rPr lang="en-US" sz="1600" dirty="0">
                <a:latin typeface="Times New Roman" panose="02020603050405020304" pitchFamily="18" charset="0"/>
                <a:cs typeface="Times New Roman" panose="02020603050405020304" pitchFamily="18" charset="0"/>
              </a:rPr>
              <a:t>Stack data structure does not allow for random access to its elements, and it only allows for adding and removing elements from the top of the stack. To access an element in the middle of the stack, all the elements above it must be removed.</a:t>
            </a:r>
          </a:p>
          <a:p>
            <a:pPr>
              <a:lnSpc>
                <a:spcPct val="150000"/>
              </a:lnSpc>
            </a:pPr>
            <a:r>
              <a:rPr lang="en-US" sz="1600" dirty="0">
                <a:solidFill>
                  <a:srgbClr val="0070C0"/>
                </a:solidFill>
                <a:latin typeface="Times New Roman" panose="02020603050405020304" pitchFamily="18" charset="0"/>
                <a:cs typeface="Times New Roman" panose="02020603050405020304" pitchFamily="18" charset="0"/>
              </a:rPr>
              <a:t>Memory management: </a:t>
            </a:r>
            <a:r>
              <a:rPr lang="en-US" sz="1600" dirty="0">
                <a:latin typeface="Times New Roman" panose="02020603050405020304" pitchFamily="18" charset="0"/>
                <a:cs typeface="Times New Roman" panose="02020603050405020304" pitchFamily="18" charset="0"/>
              </a:rPr>
              <a:t>Stack data structure uses a contiguous block of memory, which can result in memory fragmentation if elements are added and removed frequently.</a:t>
            </a:r>
          </a:p>
          <a:p>
            <a:pPr>
              <a:lnSpc>
                <a:spcPct val="150000"/>
              </a:lnSpc>
            </a:pPr>
            <a:r>
              <a:rPr lang="en-US" sz="1600" dirty="0" smtClean="0">
                <a:solidFill>
                  <a:srgbClr val="0070C0"/>
                </a:solidFill>
                <a:latin typeface="Times New Roman" panose="02020603050405020304" pitchFamily="18" charset="0"/>
                <a:cs typeface="Times New Roman" panose="02020603050405020304" pitchFamily="18" charset="0"/>
              </a:rPr>
              <a:t>Stack </a:t>
            </a:r>
            <a:r>
              <a:rPr lang="en-US" sz="1600" dirty="0">
                <a:solidFill>
                  <a:srgbClr val="0070C0"/>
                </a:solidFill>
                <a:latin typeface="Times New Roman" panose="02020603050405020304" pitchFamily="18" charset="0"/>
                <a:cs typeface="Times New Roman" panose="02020603050405020304" pitchFamily="18" charset="0"/>
              </a:rPr>
              <a:t>overflow and underflow: </a:t>
            </a:r>
            <a:r>
              <a:rPr lang="en-US" sz="1600" dirty="0">
                <a:latin typeface="Times New Roman" panose="02020603050405020304" pitchFamily="18" charset="0"/>
                <a:cs typeface="Times New Roman" panose="02020603050405020304" pitchFamily="18" charset="0"/>
              </a:rPr>
              <a:t>Stack data structure can result in stack overflow if too many elements are pushed onto the stack, and it can result in stack underflow if too many elements are popped from the stack.</a:t>
            </a:r>
          </a:p>
          <a:p>
            <a:pPr>
              <a:lnSpc>
                <a:spcPct val="150000"/>
              </a:lnSpc>
            </a:pPr>
            <a:r>
              <a:rPr lang="en-US" sz="1600" dirty="0">
                <a:solidFill>
                  <a:srgbClr val="0070C0"/>
                </a:solidFill>
                <a:latin typeface="Times New Roman" panose="02020603050405020304" pitchFamily="18" charset="0"/>
                <a:cs typeface="Times New Roman" panose="02020603050405020304" pitchFamily="18" charset="0"/>
              </a:rPr>
              <a:t>Recursive function calls limitations: </a:t>
            </a:r>
            <a:r>
              <a:rPr lang="en-US" sz="1600" dirty="0">
                <a:latin typeface="Times New Roman" panose="02020603050405020304" pitchFamily="18" charset="0"/>
                <a:cs typeface="Times New Roman" panose="02020603050405020304" pitchFamily="18" charset="0"/>
              </a:rPr>
              <a:t>While stack data structure supports recursive function calls, too many recursive function calls can lead to stack overflow, resulting in the termination of the program.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67481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26</a:t>
            </a:fld>
            <a:endParaRPr lang="en-US" dirty="0"/>
          </a:p>
        </p:txBody>
      </p:sp>
      <p:sp>
        <p:nvSpPr>
          <p:cNvPr id="2" name="Rectangle 1"/>
          <p:cNvSpPr/>
          <p:nvPr/>
        </p:nvSpPr>
        <p:spPr>
          <a:xfrm>
            <a:off x="4285251" y="2967335"/>
            <a:ext cx="36215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953852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
        <p:nvSpPr>
          <p:cNvPr id="2" name="Rectangle 1"/>
          <p:cNvSpPr/>
          <p:nvPr/>
        </p:nvSpPr>
        <p:spPr>
          <a:xfrm>
            <a:off x="1608083" y="1309751"/>
            <a:ext cx="10142482" cy="170168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stack and queue are popular linear data structures with a wide variety of applications. The stack follows LIFO (Last In First Out) principle where the data is inserted and extracted from the same side. On the other hand, the queue follows FIFO (First In First Out) principle, i.e.,  data is inserted at one side and extracted from the other side.</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08083" y="836096"/>
            <a:ext cx="3514104" cy="400110"/>
          </a:xfrm>
          <a:prstGeom prst="rect">
            <a:avLst/>
          </a:prstGeom>
        </p:spPr>
        <p:txBody>
          <a:bodyPr wrap="none">
            <a:spAutoFit/>
          </a:bodyPr>
          <a:lstStyle/>
          <a:p>
            <a:r>
              <a:rPr lang="en-IN" sz="2000" dirty="0" smtClean="0">
                <a:solidFill>
                  <a:srgbClr val="FF0000"/>
                </a:solidFill>
                <a:latin typeface="Times New Roman" panose="02020603050405020304" pitchFamily="18" charset="0"/>
                <a:cs typeface="Times New Roman" panose="02020603050405020304" pitchFamily="18" charset="0"/>
              </a:rPr>
              <a:t>Introduction to Stack and Queue</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https://static.javatpoint.com/ds/images/ds-stack-vs-que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824" y="3011435"/>
            <a:ext cx="476250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5/52/Data_Queue.svg/1200px-Data_Queu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4718" y="4486284"/>
            <a:ext cx="3182504" cy="20818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8205296" y="3084980"/>
            <a:ext cx="3390900" cy="1476375"/>
          </a:xfrm>
          <a:prstGeom prst="rect">
            <a:avLst/>
          </a:prstGeom>
        </p:spPr>
      </p:pic>
    </p:spTree>
    <p:extLst>
      <p:ext uri="{BB962C8B-B14F-4D97-AF65-F5344CB8AC3E}">
        <p14:creationId xmlns:p14="http://schemas.microsoft.com/office/powerpoint/2010/main" val="14980664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37141" y="6403693"/>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026" name="Picture 2" descr="https://media.geeksforgeeks.org/wp-content/cdn-uploads/Stack-Que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863" y="970344"/>
            <a:ext cx="7191375" cy="508635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191339" y="6090048"/>
            <a:ext cx="3553416" cy="451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782024" y="6131053"/>
            <a:ext cx="620683" cy="369332"/>
          </a:xfrm>
          <a:prstGeom prst="rect">
            <a:avLst/>
          </a:prstGeom>
          <a:noFill/>
        </p:spPr>
        <p:txBody>
          <a:bodyPr wrap="non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Face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90001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3806826" y="254001"/>
            <a:ext cx="4953000" cy="598489"/>
          </a:xfrm>
        </p:spPr>
        <p:txBody>
          <a:bodyPr vert="horz" wrap="square" lIns="63360" tIns="25560" rIns="63360" bIns="25560" rtlCol="0" anchor="t" anchorCtr="0">
            <a:normAutofit fontScale="90000"/>
          </a:bodyPr>
          <a:lstStyle/>
          <a:p>
            <a:pPr algn="ctr"/>
            <a:r>
              <a:rPr lang="en-US" altLang="zh-CN"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Stack</a:t>
            </a:r>
            <a:r>
              <a:rPr lang="en-US" altLang="en-US" dirty="0">
                <a:solidFill>
                  <a:srgbClr val="C00000"/>
                </a:solidFill>
                <a:latin typeface="Times New Roman" panose="02020603050405020304" pitchFamily="18" charset="0"/>
                <a:cs typeface="Times New Roman" panose="02020603050405020304" pitchFamily="18" charset="0"/>
              </a:rPr>
              <a:t> Overview</a:t>
            </a:r>
          </a:p>
        </p:txBody>
      </p:sp>
      <p:sp>
        <p:nvSpPr>
          <p:cNvPr id="34819" name="Rectangle 3"/>
          <p:cNvSpPr>
            <a:spLocks noGrp="1" noChangeArrowheads="1"/>
          </p:cNvSpPr>
          <p:nvPr>
            <p:ph idx="1"/>
          </p:nvPr>
        </p:nvSpPr>
        <p:spPr>
          <a:xfrm>
            <a:off x="1694794" y="1050923"/>
            <a:ext cx="10234448" cy="2976564"/>
          </a:xfrm>
        </p:spPr>
        <p:txBody>
          <a:bodyPr vert="horz" wrap="square" lIns="63360" tIns="25560" rIns="63360" bIns="25560" numCol="1" rtlCol="0" anchor="t" anchorCtr="0" compatLnSpc="1">
            <a:normAutofit/>
          </a:bodyPr>
          <a:lstStyle/>
          <a:p>
            <a:pPr eaLnBrk="0" fontAlgn="base" hangingPunct="0">
              <a:lnSpc>
                <a:spcPct val="150000"/>
              </a:lnSpc>
              <a:spcBef>
                <a:spcPts val="2600"/>
              </a:spcBef>
              <a:spcAft>
                <a:spcPct val="0"/>
              </a:spcAft>
              <a:buClr>
                <a:srgbClr val="000000"/>
              </a:buClr>
              <a:buSzPct val="100000"/>
              <a:buFont typeface="Times New Roman" panose="02020603050405020304" pitchFamily="18" charset="0"/>
              <a:buChar char="•"/>
              <a:defRPr/>
            </a:pPr>
            <a:r>
              <a:rPr lang="en-US" kern="0" dirty="0">
                <a:solidFill>
                  <a:srgbClr val="000000"/>
                </a:solidFill>
                <a:latin typeface="Times New Roman" panose="02020603050405020304" pitchFamily="18" charset="0"/>
                <a:cs typeface="Times New Roman" panose="02020603050405020304" pitchFamily="18" charset="0"/>
              </a:rPr>
              <a:t>Stack: A Stack is a list of elements in which an element may be inserted or deleted only at one end called the top of the stack Lists( </a:t>
            </a:r>
            <a:r>
              <a:rPr lang="en-US" kern="0" dirty="0">
                <a:solidFill>
                  <a:schemeClr val="accent4">
                    <a:lumMod val="95000"/>
                    <a:lumOff val="5000"/>
                  </a:schemeClr>
                </a:solidFill>
                <a:latin typeface="Times New Roman" panose="02020603050405020304" pitchFamily="18" charset="0"/>
                <a:cs typeface="Times New Roman" panose="02020603050405020304" pitchFamily="18" charset="0"/>
              </a:rPr>
              <a:t>LIFO</a:t>
            </a:r>
            <a:r>
              <a:rPr lang="en-US" kern="0" dirty="0">
                <a:solidFill>
                  <a:srgbClr val="000000"/>
                </a:solidFill>
                <a:latin typeface="Times New Roman" panose="02020603050405020304" pitchFamily="18" charset="0"/>
                <a:cs typeface="Times New Roman" panose="02020603050405020304" pitchFamily="18" charset="0"/>
              </a:rPr>
              <a:t> (Last In, First Out) )</a:t>
            </a: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r>
              <a:rPr lang="en-US" kern="0" dirty="0" smtClean="0">
                <a:solidFill>
                  <a:srgbClr val="000000"/>
                </a:solidFill>
                <a:latin typeface="Times New Roman" panose="02020603050405020304" pitchFamily="18" charset="0"/>
                <a:cs typeface="Times New Roman" panose="02020603050405020304" pitchFamily="18" charset="0"/>
              </a:rPr>
              <a:t>Basic </a:t>
            </a:r>
            <a:r>
              <a:rPr lang="en-US" kern="0" dirty="0">
                <a:solidFill>
                  <a:srgbClr val="000000"/>
                </a:solidFill>
                <a:latin typeface="Times New Roman" panose="02020603050405020304" pitchFamily="18" charset="0"/>
                <a:cs typeface="Times New Roman" panose="02020603050405020304" pitchFamily="18" charset="0"/>
              </a:rPr>
              <a:t>operations of stack</a:t>
            </a:r>
          </a:p>
          <a:p>
            <a:pPr lvl="1" eaLnBrk="0" fontAlgn="base" hangingPunct="0">
              <a:lnSpc>
                <a:spcPct val="85000"/>
              </a:lnSpc>
              <a:spcBef>
                <a:spcPts val="1400"/>
              </a:spcBef>
              <a:spcAft>
                <a:spcPct val="0"/>
              </a:spcAft>
              <a:buClr>
                <a:srgbClr val="000000"/>
              </a:buClr>
              <a:buSzPct val="100000"/>
              <a:buFont typeface="Times New Roman" panose="02020603050405020304" pitchFamily="18" charset="0"/>
              <a:buChar char="–"/>
              <a:defRPr/>
            </a:pPr>
            <a:r>
              <a:rPr lang="en-US" sz="1800" kern="0" dirty="0">
                <a:solidFill>
                  <a:srgbClr val="000000"/>
                </a:solidFill>
                <a:latin typeface="Times New Roman" panose="02020603050405020304" pitchFamily="18" charset="0"/>
                <a:cs typeface="Times New Roman" panose="02020603050405020304" pitchFamily="18" charset="0"/>
              </a:rPr>
              <a:t>“Push” is the term used to insert an element into a stack.</a:t>
            </a:r>
          </a:p>
          <a:p>
            <a:pPr lvl="1" eaLnBrk="0" fontAlgn="base" hangingPunct="0">
              <a:lnSpc>
                <a:spcPct val="85000"/>
              </a:lnSpc>
              <a:spcBef>
                <a:spcPts val="1400"/>
              </a:spcBef>
              <a:spcAft>
                <a:spcPct val="0"/>
              </a:spcAft>
              <a:buClr>
                <a:srgbClr val="000000"/>
              </a:buClr>
              <a:buSzPct val="100000"/>
              <a:buFont typeface="Times New Roman" panose="02020603050405020304" pitchFamily="18" charset="0"/>
              <a:buChar char="–"/>
              <a:defRPr/>
            </a:pPr>
            <a:r>
              <a:rPr lang="en-US" sz="1800" kern="0" dirty="0">
                <a:solidFill>
                  <a:srgbClr val="000000"/>
                </a:solidFill>
                <a:latin typeface="Times New Roman" panose="02020603050405020304" pitchFamily="18" charset="0"/>
                <a:cs typeface="Times New Roman" panose="02020603050405020304" pitchFamily="18" charset="0"/>
              </a:rPr>
              <a:t>“Pop” is the term used to delete an element from stack. etc. </a:t>
            </a: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US" kern="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US" kern="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US" kern="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US" kern="0"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75000"/>
              </a:lnSpc>
              <a:spcBef>
                <a:spcPts val="2600"/>
              </a:spcBef>
              <a:spcAft>
                <a:spcPct val="0"/>
              </a:spcAft>
              <a:buClr>
                <a:srgbClr val="000000"/>
              </a:buClr>
              <a:buSzPct val="100000"/>
              <a:buFont typeface="Times New Roman" panose="02020603050405020304" pitchFamily="18" charset="0"/>
              <a:buChar char="•"/>
              <a:defRPr/>
            </a:pPr>
            <a:endParaRPr lang="en-US" kern="0" dirty="0">
              <a:solidFill>
                <a:srgbClr val="000000"/>
              </a:solidFill>
              <a:latin typeface="Times New Roman" panose="02020603050405020304" pitchFamily="18" charset="0"/>
              <a:cs typeface="Times New Roman" panose="02020603050405020304" pitchFamily="18" charset="0"/>
            </a:endParaRPr>
          </a:p>
        </p:txBody>
      </p:sp>
      <p:pic>
        <p:nvPicPr>
          <p:cNvPr id="3076" name="Picture 4" descr="fig3_40"/>
          <p:cNvPicPr>
            <a:picLocks noChangeAspect="1"/>
          </p:cNvPicPr>
          <p:nvPr/>
        </p:nvPicPr>
        <p:blipFill>
          <a:blip r:embed="rId2">
            <a:lum contrast="20000"/>
          </a:blip>
          <a:srcRect t="14177" b="16202"/>
          <a:stretch>
            <a:fillRect/>
          </a:stretch>
        </p:blipFill>
        <p:spPr>
          <a:xfrm>
            <a:off x="8636876" y="1884363"/>
            <a:ext cx="2832100" cy="1428750"/>
          </a:xfrm>
          <a:prstGeom prst="rect">
            <a:avLst/>
          </a:prstGeom>
          <a:noFill/>
          <a:ln w="9525">
            <a:noFill/>
          </a:ln>
        </p:spPr>
      </p:pic>
      <p:grpSp>
        <p:nvGrpSpPr>
          <p:cNvPr id="3077" name="Group 4"/>
          <p:cNvGrpSpPr/>
          <p:nvPr/>
        </p:nvGrpSpPr>
        <p:grpSpPr>
          <a:xfrm>
            <a:off x="4648200" y="5953125"/>
            <a:ext cx="914400" cy="336550"/>
            <a:chOff x="3648" y="3388"/>
            <a:chExt cx="576" cy="212"/>
          </a:xfrm>
        </p:grpSpPr>
        <p:sp>
          <p:nvSpPr>
            <p:cNvPr id="6" name="Rectangle 5"/>
            <p:cNvSpPr>
              <a:spLocks noChangeArrowheads="1"/>
            </p:cNvSpPr>
            <p:nvPr/>
          </p:nvSpPr>
          <p:spPr bwMode="auto">
            <a:xfrm>
              <a:off x="3648" y="3408"/>
              <a:ext cx="576" cy="192"/>
            </a:xfrm>
            <a:prstGeom prst="rect">
              <a:avLst/>
            </a:prstGeom>
            <a:solidFill>
              <a:schemeClr val="folHlink"/>
            </a:solidFill>
            <a:ln w="28575">
              <a:solidFill>
                <a:schemeClr val="tx1"/>
              </a:solidFill>
              <a:miter lim="800000"/>
            </a:ln>
            <a:effectLst/>
          </p:spPr>
          <p:txBody>
            <a:bodyPr wrap="none" anchor="ctr"/>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7" name="Text Box 6"/>
            <p:cNvSpPr txBox="1">
              <a:spLocks noChangeArrowheads="1"/>
            </p:cNvSpPr>
            <p:nvPr/>
          </p:nvSpPr>
          <p:spPr bwMode="auto">
            <a:xfrm>
              <a:off x="3822" y="3388"/>
              <a:ext cx="210" cy="212"/>
            </a:xfrm>
            <a:prstGeom prst="rect">
              <a:avLst/>
            </a:prstGeom>
            <a:noFill/>
            <a:ln w="9525">
              <a:noFill/>
              <a:miter lim="800000"/>
            </a:ln>
            <a:effectLst/>
          </p:spPr>
          <p:txBody>
            <a:bodyPr>
              <a:spAutoFit/>
            </a:bodyPr>
            <a:lstStyle/>
            <a:p>
              <a:pPr algn="ctr">
                <a:defRPr/>
              </a:pPr>
              <a:r>
                <a:rPr lang="en-US" altLang="zh-CN" sz="1600">
                  <a:solidFill>
                    <a:schemeClr val="accent4">
                      <a:lumMod val="95000"/>
                      <a:lumOff val="5000"/>
                    </a:schemeClr>
                  </a:solidFill>
                  <a:latin typeface="Tahoma" panose="020B0604030504040204" pitchFamily="34" charset="0"/>
                  <a:ea typeface="SimSun" panose="02010600030101010101" pitchFamily="2" charset="-122"/>
                </a:rPr>
                <a:t>A</a:t>
              </a:r>
            </a:p>
          </p:txBody>
        </p:sp>
      </p:grpSp>
      <p:sp>
        <p:nvSpPr>
          <p:cNvPr id="3078" name="Line 7"/>
          <p:cNvSpPr/>
          <p:nvPr/>
        </p:nvSpPr>
        <p:spPr>
          <a:xfrm flipV="1">
            <a:off x="1600200" y="6121400"/>
            <a:ext cx="609600" cy="0"/>
          </a:xfrm>
          <a:prstGeom prst="line">
            <a:avLst/>
          </a:prstGeom>
          <a:ln w="28575" cap="flat" cmpd="sng">
            <a:solidFill>
              <a:schemeClr val="tx1"/>
            </a:solidFill>
            <a:prstDash val="solid"/>
            <a:headEnd type="none" w="med" len="med"/>
            <a:tailEnd type="triangle" w="med" len="med"/>
          </a:ln>
        </p:spPr>
      </p:sp>
      <p:sp>
        <p:nvSpPr>
          <p:cNvPr id="9" name="Text Box 8"/>
          <p:cNvSpPr txBox="1">
            <a:spLocks noChangeArrowheads="1"/>
          </p:cNvSpPr>
          <p:nvPr/>
        </p:nvSpPr>
        <p:spPr bwMode="auto">
          <a:xfrm>
            <a:off x="1578502" y="6029325"/>
            <a:ext cx="514885" cy="369332"/>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top</a:t>
            </a:r>
          </a:p>
        </p:txBody>
      </p:sp>
      <p:sp>
        <p:nvSpPr>
          <p:cNvPr id="10" name="Text Box 9"/>
          <p:cNvSpPr txBox="1">
            <a:spLocks noChangeArrowheads="1"/>
          </p:cNvSpPr>
          <p:nvPr/>
        </p:nvSpPr>
        <p:spPr bwMode="auto">
          <a:xfrm>
            <a:off x="2399975" y="4429125"/>
            <a:ext cx="1413527" cy="369332"/>
          </a:xfrm>
          <a:prstGeom prst="rect">
            <a:avLst/>
          </a:prstGeom>
          <a:noFill/>
          <a:ln w="9525">
            <a:noFill/>
            <a:miter lim="800000"/>
          </a:ln>
          <a:effectLst/>
        </p:spPr>
        <p:txBody>
          <a:bodyPr wrap="none">
            <a:spAutoFit/>
          </a:bodyPr>
          <a:lstStyle/>
          <a:p>
            <a:pPr algn="ctr">
              <a:defRPr/>
            </a:pPr>
            <a:r>
              <a:rPr lang="en-US" dirty="0">
                <a:solidFill>
                  <a:schemeClr val="accent4">
                    <a:lumMod val="95000"/>
                    <a:lumOff val="5000"/>
                  </a:schemeClr>
                </a:solidFill>
                <a:latin typeface="Tahoma" panose="020B0604030504040204" pitchFamily="34" charset="0"/>
              </a:rPr>
              <a:t>empty stack</a:t>
            </a:r>
          </a:p>
        </p:txBody>
      </p:sp>
      <p:grpSp>
        <p:nvGrpSpPr>
          <p:cNvPr id="3081" name="Group 10"/>
          <p:cNvGrpSpPr/>
          <p:nvPr/>
        </p:nvGrpSpPr>
        <p:grpSpPr>
          <a:xfrm>
            <a:off x="1981200" y="4962525"/>
            <a:ext cx="1905000" cy="1447800"/>
            <a:chOff x="672" y="3216"/>
            <a:chExt cx="1200" cy="912"/>
          </a:xfrm>
        </p:grpSpPr>
        <p:sp>
          <p:nvSpPr>
            <p:cNvPr id="3121" name="Line 11"/>
            <p:cNvSpPr/>
            <p:nvPr/>
          </p:nvSpPr>
          <p:spPr>
            <a:xfrm>
              <a:off x="672" y="3216"/>
              <a:ext cx="192" cy="0"/>
            </a:xfrm>
            <a:prstGeom prst="line">
              <a:avLst/>
            </a:prstGeom>
            <a:ln w="31750" cap="flat" cmpd="sng">
              <a:solidFill>
                <a:schemeClr val="accent1"/>
              </a:solidFill>
              <a:prstDash val="solid"/>
              <a:headEnd type="none" w="sm" len="sm"/>
              <a:tailEnd type="none" w="sm" len="sm"/>
            </a:ln>
          </p:spPr>
        </p:sp>
        <p:sp>
          <p:nvSpPr>
            <p:cNvPr id="3122" name="Line 12"/>
            <p:cNvSpPr/>
            <p:nvPr/>
          </p:nvSpPr>
          <p:spPr>
            <a:xfrm>
              <a:off x="864" y="3216"/>
              <a:ext cx="0" cy="912"/>
            </a:xfrm>
            <a:prstGeom prst="line">
              <a:avLst/>
            </a:prstGeom>
            <a:ln w="31750" cap="flat" cmpd="sng">
              <a:solidFill>
                <a:schemeClr val="accent1"/>
              </a:solidFill>
              <a:prstDash val="solid"/>
              <a:headEnd type="none" w="sm" len="sm"/>
              <a:tailEnd type="none" w="sm" len="sm"/>
            </a:ln>
          </p:spPr>
        </p:sp>
        <p:sp>
          <p:nvSpPr>
            <p:cNvPr id="3123" name="Line 13"/>
            <p:cNvSpPr/>
            <p:nvPr/>
          </p:nvSpPr>
          <p:spPr>
            <a:xfrm>
              <a:off x="864" y="4128"/>
              <a:ext cx="816" cy="0"/>
            </a:xfrm>
            <a:prstGeom prst="line">
              <a:avLst/>
            </a:prstGeom>
            <a:ln w="31750" cap="flat" cmpd="sng">
              <a:solidFill>
                <a:schemeClr val="accent1"/>
              </a:solidFill>
              <a:prstDash val="solid"/>
              <a:headEnd type="none" w="sm" len="sm"/>
              <a:tailEnd type="none" w="sm" len="sm"/>
            </a:ln>
          </p:spPr>
        </p:sp>
        <p:sp>
          <p:nvSpPr>
            <p:cNvPr id="3124" name="Line 14"/>
            <p:cNvSpPr/>
            <p:nvPr/>
          </p:nvSpPr>
          <p:spPr>
            <a:xfrm flipV="1">
              <a:off x="1680" y="3216"/>
              <a:ext cx="0" cy="912"/>
            </a:xfrm>
            <a:prstGeom prst="line">
              <a:avLst/>
            </a:prstGeom>
            <a:ln w="31750" cap="flat" cmpd="sng">
              <a:solidFill>
                <a:schemeClr val="accent1"/>
              </a:solidFill>
              <a:prstDash val="solid"/>
              <a:headEnd type="none" w="sm" len="sm"/>
              <a:tailEnd type="none" w="sm" len="sm"/>
            </a:ln>
          </p:spPr>
        </p:sp>
        <p:sp>
          <p:nvSpPr>
            <p:cNvPr id="3125" name="Line 15"/>
            <p:cNvSpPr/>
            <p:nvPr/>
          </p:nvSpPr>
          <p:spPr>
            <a:xfrm>
              <a:off x="1680" y="3216"/>
              <a:ext cx="192" cy="0"/>
            </a:xfrm>
            <a:prstGeom prst="line">
              <a:avLst/>
            </a:prstGeom>
            <a:ln w="31750" cap="flat" cmpd="sng">
              <a:solidFill>
                <a:schemeClr val="accent1"/>
              </a:solidFill>
              <a:prstDash val="solid"/>
              <a:headEnd type="none" w="sm" len="sm"/>
              <a:tailEnd type="none" w="sm" len="sm"/>
            </a:ln>
          </p:spPr>
        </p:sp>
      </p:grpSp>
      <p:grpSp>
        <p:nvGrpSpPr>
          <p:cNvPr id="3082" name="Group 16"/>
          <p:cNvGrpSpPr/>
          <p:nvPr/>
        </p:nvGrpSpPr>
        <p:grpSpPr>
          <a:xfrm>
            <a:off x="3711576" y="5724518"/>
            <a:ext cx="631825" cy="381000"/>
            <a:chOff x="1474" y="3888"/>
            <a:chExt cx="398" cy="240"/>
          </a:xfrm>
        </p:grpSpPr>
        <p:sp>
          <p:nvSpPr>
            <p:cNvPr id="18" name="Line 17"/>
            <p:cNvSpPr>
              <a:spLocks noChangeShapeType="1"/>
            </p:cNvSpPr>
            <p:nvPr/>
          </p:nvSpPr>
          <p:spPr bwMode="auto">
            <a:xfrm flipV="1">
              <a:off x="1488" y="4128"/>
              <a:ext cx="384" cy="0"/>
            </a:xfrm>
            <a:prstGeom prst="line">
              <a:avLst/>
            </a:prstGeom>
            <a:noFill/>
            <a:ln w="28575">
              <a:solidFill>
                <a:schemeClr val="tx1"/>
              </a:solidFill>
              <a:round/>
              <a:tailEnd type="triangle" w="med" len="med"/>
            </a:ln>
            <a:effectLst/>
          </p:spPr>
          <p:txBody>
            <a:bodyPr wrap="none"/>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19" name="Text Box 18"/>
            <p:cNvSpPr txBox="1">
              <a:spLocks noChangeArrowheads="1"/>
            </p:cNvSpPr>
            <p:nvPr/>
          </p:nvSpPr>
          <p:spPr bwMode="auto">
            <a:xfrm>
              <a:off x="1474" y="3888"/>
              <a:ext cx="324" cy="233"/>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top</a:t>
              </a:r>
            </a:p>
          </p:txBody>
        </p:sp>
      </p:grpSp>
      <p:grpSp>
        <p:nvGrpSpPr>
          <p:cNvPr id="3083" name="Group 19"/>
          <p:cNvGrpSpPr/>
          <p:nvPr/>
        </p:nvGrpSpPr>
        <p:grpSpPr>
          <a:xfrm>
            <a:off x="4114800" y="4962525"/>
            <a:ext cx="1905000" cy="1447800"/>
            <a:chOff x="672" y="3216"/>
            <a:chExt cx="1200" cy="912"/>
          </a:xfrm>
        </p:grpSpPr>
        <p:sp>
          <p:nvSpPr>
            <p:cNvPr id="3114" name="Line 20"/>
            <p:cNvSpPr/>
            <p:nvPr/>
          </p:nvSpPr>
          <p:spPr>
            <a:xfrm>
              <a:off x="672" y="3216"/>
              <a:ext cx="192" cy="0"/>
            </a:xfrm>
            <a:prstGeom prst="line">
              <a:avLst/>
            </a:prstGeom>
            <a:ln w="31750" cap="flat" cmpd="sng">
              <a:solidFill>
                <a:schemeClr val="accent1"/>
              </a:solidFill>
              <a:prstDash val="solid"/>
              <a:headEnd type="none" w="sm" len="sm"/>
              <a:tailEnd type="none" w="sm" len="sm"/>
            </a:ln>
          </p:spPr>
        </p:sp>
        <p:sp>
          <p:nvSpPr>
            <p:cNvPr id="3115" name="Line 21"/>
            <p:cNvSpPr/>
            <p:nvPr/>
          </p:nvSpPr>
          <p:spPr>
            <a:xfrm>
              <a:off x="864" y="3216"/>
              <a:ext cx="0" cy="912"/>
            </a:xfrm>
            <a:prstGeom prst="line">
              <a:avLst/>
            </a:prstGeom>
            <a:ln w="31750" cap="flat" cmpd="sng">
              <a:solidFill>
                <a:schemeClr val="accent1"/>
              </a:solidFill>
              <a:prstDash val="solid"/>
              <a:headEnd type="none" w="sm" len="sm"/>
              <a:tailEnd type="none" w="sm" len="sm"/>
            </a:ln>
          </p:spPr>
        </p:sp>
        <p:sp>
          <p:nvSpPr>
            <p:cNvPr id="3116" name="Line 22"/>
            <p:cNvSpPr/>
            <p:nvPr/>
          </p:nvSpPr>
          <p:spPr>
            <a:xfrm>
              <a:off x="864" y="4128"/>
              <a:ext cx="816" cy="0"/>
            </a:xfrm>
            <a:prstGeom prst="line">
              <a:avLst/>
            </a:prstGeom>
            <a:ln w="31750" cap="flat" cmpd="sng">
              <a:solidFill>
                <a:schemeClr val="accent1"/>
              </a:solidFill>
              <a:prstDash val="solid"/>
              <a:headEnd type="none" w="sm" len="sm"/>
              <a:tailEnd type="none" w="sm" len="sm"/>
            </a:ln>
          </p:spPr>
        </p:sp>
        <p:sp>
          <p:nvSpPr>
            <p:cNvPr id="3117" name="Line 23"/>
            <p:cNvSpPr/>
            <p:nvPr/>
          </p:nvSpPr>
          <p:spPr>
            <a:xfrm flipV="1">
              <a:off x="1680" y="3216"/>
              <a:ext cx="0" cy="912"/>
            </a:xfrm>
            <a:prstGeom prst="line">
              <a:avLst/>
            </a:prstGeom>
            <a:ln w="31750" cap="flat" cmpd="sng">
              <a:solidFill>
                <a:schemeClr val="accent1"/>
              </a:solidFill>
              <a:prstDash val="solid"/>
              <a:headEnd type="none" w="sm" len="sm"/>
              <a:tailEnd type="none" w="sm" len="sm"/>
            </a:ln>
          </p:spPr>
        </p:sp>
        <p:sp>
          <p:nvSpPr>
            <p:cNvPr id="3118" name="Line 24"/>
            <p:cNvSpPr/>
            <p:nvPr/>
          </p:nvSpPr>
          <p:spPr>
            <a:xfrm>
              <a:off x="1680" y="3216"/>
              <a:ext cx="192" cy="0"/>
            </a:xfrm>
            <a:prstGeom prst="line">
              <a:avLst/>
            </a:prstGeom>
            <a:ln w="31750" cap="flat" cmpd="sng">
              <a:solidFill>
                <a:schemeClr val="accent1"/>
              </a:solidFill>
              <a:prstDash val="solid"/>
              <a:headEnd type="none" w="sm" len="sm"/>
              <a:tailEnd type="none" w="sm" len="sm"/>
            </a:ln>
          </p:spPr>
        </p:sp>
      </p:grpSp>
      <p:grpSp>
        <p:nvGrpSpPr>
          <p:cNvPr id="3084" name="Group 25"/>
          <p:cNvGrpSpPr/>
          <p:nvPr/>
        </p:nvGrpSpPr>
        <p:grpSpPr>
          <a:xfrm>
            <a:off x="5768976" y="5267318"/>
            <a:ext cx="631825" cy="381000"/>
            <a:chOff x="2770" y="3888"/>
            <a:chExt cx="398" cy="240"/>
          </a:xfrm>
        </p:grpSpPr>
        <p:sp>
          <p:nvSpPr>
            <p:cNvPr id="27" name="Line 26"/>
            <p:cNvSpPr>
              <a:spLocks noChangeShapeType="1"/>
            </p:cNvSpPr>
            <p:nvPr/>
          </p:nvSpPr>
          <p:spPr bwMode="auto">
            <a:xfrm flipV="1">
              <a:off x="2784" y="4128"/>
              <a:ext cx="384" cy="0"/>
            </a:xfrm>
            <a:prstGeom prst="line">
              <a:avLst/>
            </a:prstGeom>
            <a:noFill/>
            <a:ln w="28575">
              <a:solidFill>
                <a:schemeClr val="tx1"/>
              </a:solidFill>
              <a:round/>
              <a:tailEnd type="triangle" w="med" len="med"/>
            </a:ln>
            <a:effectLst/>
          </p:spPr>
          <p:txBody>
            <a:bodyPr wrap="none"/>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28" name="Text Box 27"/>
            <p:cNvSpPr txBox="1">
              <a:spLocks noChangeArrowheads="1"/>
            </p:cNvSpPr>
            <p:nvPr/>
          </p:nvSpPr>
          <p:spPr bwMode="auto">
            <a:xfrm>
              <a:off x="2770" y="3888"/>
              <a:ext cx="324" cy="233"/>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top</a:t>
              </a:r>
            </a:p>
          </p:txBody>
        </p:sp>
      </p:grpSp>
      <p:grpSp>
        <p:nvGrpSpPr>
          <p:cNvPr id="3085" name="Group 28"/>
          <p:cNvGrpSpPr/>
          <p:nvPr/>
        </p:nvGrpSpPr>
        <p:grpSpPr>
          <a:xfrm>
            <a:off x="6172200" y="4962525"/>
            <a:ext cx="1905000" cy="1447800"/>
            <a:chOff x="672" y="3216"/>
            <a:chExt cx="1200" cy="912"/>
          </a:xfrm>
        </p:grpSpPr>
        <p:sp>
          <p:nvSpPr>
            <p:cNvPr id="3107" name="Line 29"/>
            <p:cNvSpPr/>
            <p:nvPr/>
          </p:nvSpPr>
          <p:spPr>
            <a:xfrm>
              <a:off x="672" y="3216"/>
              <a:ext cx="192" cy="0"/>
            </a:xfrm>
            <a:prstGeom prst="line">
              <a:avLst/>
            </a:prstGeom>
            <a:ln w="31750" cap="flat" cmpd="sng">
              <a:solidFill>
                <a:schemeClr val="accent1"/>
              </a:solidFill>
              <a:prstDash val="solid"/>
              <a:headEnd type="none" w="sm" len="sm"/>
              <a:tailEnd type="none" w="sm" len="sm"/>
            </a:ln>
          </p:spPr>
        </p:sp>
        <p:sp>
          <p:nvSpPr>
            <p:cNvPr id="3108" name="Line 30"/>
            <p:cNvSpPr/>
            <p:nvPr/>
          </p:nvSpPr>
          <p:spPr>
            <a:xfrm>
              <a:off x="864" y="3216"/>
              <a:ext cx="0" cy="912"/>
            </a:xfrm>
            <a:prstGeom prst="line">
              <a:avLst/>
            </a:prstGeom>
            <a:ln w="31750" cap="flat" cmpd="sng">
              <a:solidFill>
                <a:schemeClr val="accent1"/>
              </a:solidFill>
              <a:prstDash val="solid"/>
              <a:headEnd type="none" w="sm" len="sm"/>
              <a:tailEnd type="none" w="sm" len="sm"/>
            </a:ln>
          </p:spPr>
        </p:sp>
        <p:sp>
          <p:nvSpPr>
            <p:cNvPr id="3109" name="Line 31"/>
            <p:cNvSpPr/>
            <p:nvPr/>
          </p:nvSpPr>
          <p:spPr>
            <a:xfrm>
              <a:off x="864" y="4128"/>
              <a:ext cx="816" cy="0"/>
            </a:xfrm>
            <a:prstGeom prst="line">
              <a:avLst/>
            </a:prstGeom>
            <a:ln w="31750" cap="flat" cmpd="sng">
              <a:solidFill>
                <a:schemeClr val="accent1"/>
              </a:solidFill>
              <a:prstDash val="solid"/>
              <a:headEnd type="none" w="sm" len="sm"/>
              <a:tailEnd type="none" w="sm" len="sm"/>
            </a:ln>
          </p:spPr>
        </p:sp>
        <p:sp>
          <p:nvSpPr>
            <p:cNvPr id="3110" name="Line 32"/>
            <p:cNvSpPr/>
            <p:nvPr/>
          </p:nvSpPr>
          <p:spPr>
            <a:xfrm flipV="1">
              <a:off x="1680" y="3216"/>
              <a:ext cx="0" cy="912"/>
            </a:xfrm>
            <a:prstGeom prst="line">
              <a:avLst/>
            </a:prstGeom>
            <a:ln w="31750" cap="flat" cmpd="sng">
              <a:solidFill>
                <a:schemeClr val="accent1"/>
              </a:solidFill>
              <a:prstDash val="solid"/>
              <a:headEnd type="none" w="sm" len="sm"/>
              <a:tailEnd type="none" w="sm" len="sm"/>
            </a:ln>
          </p:spPr>
        </p:sp>
        <p:sp>
          <p:nvSpPr>
            <p:cNvPr id="3111" name="Line 33"/>
            <p:cNvSpPr/>
            <p:nvPr/>
          </p:nvSpPr>
          <p:spPr>
            <a:xfrm>
              <a:off x="1680" y="3216"/>
              <a:ext cx="192" cy="0"/>
            </a:xfrm>
            <a:prstGeom prst="line">
              <a:avLst/>
            </a:prstGeom>
            <a:ln w="31750" cap="flat" cmpd="sng">
              <a:solidFill>
                <a:schemeClr val="accent1"/>
              </a:solidFill>
              <a:prstDash val="solid"/>
              <a:headEnd type="none" w="sm" len="sm"/>
              <a:tailEnd type="none" w="sm" len="sm"/>
            </a:ln>
          </p:spPr>
        </p:sp>
      </p:grpSp>
      <p:grpSp>
        <p:nvGrpSpPr>
          <p:cNvPr id="3086" name="Group 34"/>
          <p:cNvGrpSpPr/>
          <p:nvPr/>
        </p:nvGrpSpPr>
        <p:grpSpPr>
          <a:xfrm>
            <a:off x="7978776" y="5724518"/>
            <a:ext cx="631825" cy="381000"/>
            <a:chOff x="4162" y="3888"/>
            <a:chExt cx="398" cy="240"/>
          </a:xfrm>
        </p:grpSpPr>
        <p:sp>
          <p:nvSpPr>
            <p:cNvPr id="36" name="Line 35"/>
            <p:cNvSpPr>
              <a:spLocks noChangeShapeType="1"/>
            </p:cNvSpPr>
            <p:nvPr/>
          </p:nvSpPr>
          <p:spPr bwMode="auto">
            <a:xfrm flipV="1">
              <a:off x="4176" y="4128"/>
              <a:ext cx="384" cy="0"/>
            </a:xfrm>
            <a:prstGeom prst="line">
              <a:avLst/>
            </a:prstGeom>
            <a:noFill/>
            <a:ln w="28575">
              <a:solidFill>
                <a:schemeClr val="tx1"/>
              </a:solidFill>
              <a:round/>
              <a:tailEnd type="triangle" w="med" len="med"/>
            </a:ln>
            <a:effectLst/>
          </p:spPr>
          <p:txBody>
            <a:bodyPr wrap="none"/>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37" name="Text Box 36"/>
            <p:cNvSpPr txBox="1">
              <a:spLocks noChangeArrowheads="1"/>
            </p:cNvSpPr>
            <p:nvPr/>
          </p:nvSpPr>
          <p:spPr bwMode="auto">
            <a:xfrm>
              <a:off x="4162" y="3888"/>
              <a:ext cx="324" cy="233"/>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top</a:t>
              </a:r>
            </a:p>
          </p:txBody>
        </p:sp>
      </p:grpSp>
      <p:grpSp>
        <p:nvGrpSpPr>
          <p:cNvPr id="3087" name="Group 37"/>
          <p:cNvGrpSpPr/>
          <p:nvPr/>
        </p:nvGrpSpPr>
        <p:grpSpPr>
          <a:xfrm>
            <a:off x="8382000" y="4962525"/>
            <a:ext cx="1905000" cy="1447800"/>
            <a:chOff x="672" y="3216"/>
            <a:chExt cx="1200" cy="912"/>
          </a:xfrm>
        </p:grpSpPr>
        <p:sp>
          <p:nvSpPr>
            <p:cNvPr id="3100" name="Line 38"/>
            <p:cNvSpPr/>
            <p:nvPr/>
          </p:nvSpPr>
          <p:spPr>
            <a:xfrm>
              <a:off x="672" y="3216"/>
              <a:ext cx="192" cy="0"/>
            </a:xfrm>
            <a:prstGeom prst="line">
              <a:avLst/>
            </a:prstGeom>
            <a:ln w="31750" cap="flat" cmpd="sng">
              <a:solidFill>
                <a:schemeClr val="accent1"/>
              </a:solidFill>
              <a:prstDash val="solid"/>
              <a:headEnd type="none" w="sm" len="sm"/>
              <a:tailEnd type="none" w="sm" len="sm"/>
            </a:ln>
          </p:spPr>
        </p:sp>
        <p:sp>
          <p:nvSpPr>
            <p:cNvPr id="3101" name="Line 39"/>
            <p:cNvSpPr/>
            <p:nvPr/>
          </p:nvSpPr>
          <p:spPr>
            <a:xfrm>
              <a:off x="864" y="3216"/>
              <a:ext cx="0" cy="912"/>
            </a:xfrm>
            <a:prstGeom prst="line">
              <a:avLst/>
            </a:prstGeom>
            <a:ln w="31750" cap="flat" cmpd="sng">
              <a:solidFill>
                <a:schemeClr val="accent1"/>
              </a:solidFill>
              <a:prstDash val="solid"/>
              <a:headEnd type="none" w="sm" len="sm"/>
              <a:tailEnd type="none" w="sm" len="sm"/>
            </a:ln>
          </p:spPr>
        </p:sp>
        <p:sp>
          <p:nvSpPr>
            <p:cNvPr id="3102" name="Line 40"/>
            <p:cNvSpPr/>
            <p:nvPr/>
          </p:nvSpPr>
          <p:spPr>
            <a:xfrm>
              <a:off x="864" y="4128"/>
              <a:ext cx="816" cy="0"/>
            </a:xfrm>
            <a:prstGeom prst="line">
              <a:avLst/>
            </a:prstGeom>
            <a:ln w="31750" cap="flat" cmpd="sng">
              <a:solidFill>
                <a:schemeClr val="accent1"/>
              </a:solidFill>
              <a:prstDash val="solid"/>
              <a:headEnd type="none" w="sm" len="sm"/>
              <a:tailEnd type="none" w="sm" len="sm"/>
            </a:ln>
          </p:spPr>
        </p:sp>
        <p:sp>
          <p:nvSpPr>
            <p:cNvPr id="3103" name="Line 41"/>
            <p:cNvSpPr/>
            <p:nvPr/>
          </p:nvSpPr>
          <p:spPr>
            <a:xfrm flipV="1">
              <a:off x="1680" y="3216"/>
              <a:ext cx="0" cy="912"/>
            </a:xfrm>
            <a:prstGeom prst="line">
              <a:avLst/>
            </a:prstGeom>
            <a:ln w="31750" cap="flat" cmpd="sng">
              <a:solidFill>
                <a:schemeClr val="accent1"/>
              </a:solidFill>
              <a:prstDash val="solid"/>
              <a:headEnd type="none" w="sm" len="sm"/>
              <a:tailEnd type="none" w="sm" len="sm"/>
            </a:ln>
          </p:spPr>
        </p:sp>
        <p:sp>
          <p:nvSpPr>
            <p:cNvPr id="3104" name="Line 42"/>
            <p:cNvSpPr/>
            <p:nvPr/>
          </p:nvSpPr>
          <p:spPr>
            <a:xfrm>
              <a:off x="1680" y="3216"/>
              <a:ext cx="192" cy="0"/>
            </a:xfrm>
            <a:prstGeom prst="line">
              <a:avLst/>
            </a:prstGeom>
            <a:ln w="31750" cap="flat" cmpd="sng">
              <a:solidFill>
                <a:schemeClr val="accent1"/>
              </a:solidFill>
              <a:prstDash val="solid"/>
              <a:headEnd type="none" w="sm" len="sm"/>
              <a:tailEnd type="none" w="sm" len="sm"/>
            </a:ln>
          </p:spPr>
        </p:sp>
      </p:grpSp>
      <p:sp>
        <p:nvSpPr>
          <p:cNvPr id="44" name="Text Box 43"/>
          <p:cNvSpPr txBox="1">
            <a:spLocks noChangeArrowheads="1"/>
          </p:cNvSpPr>
          <p:nvPr/>
        </p:nvSpPr>
        <p:spPr bwMode="auto">
          <a:xfrm>
            <a:off x="4286508" y="4429125"/>
            <a:ext cx="1883849" cy="369332"/>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push an element</a:t>
            </a:r>
          </a:p>
        </p:txBody>
      </p:sp>
      <p:sp>
        <p:nvSpPr>
          <p:cNvPr id="45" name="Text Box 44"/>
          <p:cNvSpPr txBox="1">
            <a:spLocks noChangeArrowheads="1"/>
          </p:cNvSpPr>
          <p:nvPr/>
        </p:nvSpPr>
        <p:spPr bwMode="auto">
          <a:xfrm>
            <a:off x="6553584" y="4429125"/>
            <a:ext cx="1529585" cy="369332"/>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push another</a:t>
            </a:r>
          </a:p>
        </p:txBody>
      </p:sp>
      <p:grpSp>
        <p:nvGrpSpPr>
          <p:cNvPr id="3090" name="Group 45"/>
          <p:cNvGrpSpPr/>
          <p:nvPr/>
        </p:nvGrpSpPr>
        <p:grpSpPr>
          <a:xfrm>
            <a:off x="6680200" y="5934075"/>
            <a:ext cx="914400" cy="336550"/>
            <a:chOff x="3648" y="3388"/>
            <a:chExt cx="576" cy="212"/>
          </a:xfrm>
        </p:grpSpPr>
        <p:sp>
          <p:nvSpPr>
            <p:cNvPr id="47" name="Rectangle 46"/>
            <p:cNvSpPr>
              <a:spLocks noChangeArrowheads="1"/>
            </p:cNvSpPr>
            <p:nvPr/>
          </p:nvSpPr>
          <p:spPr bwMode="auto">
            <a:xfrm>
              <a:off x="3648" y="3408"/>
              <a:ext cx="576" cy="192"/>
            </a:xfrm>
            <a:prstGeom prst="rect">
              <a:avLst/>
            </a:prstGeom>
            <a:solidFill>
              <a:schemeClr val="folHlink"/>
            </a:solidFill>
            <a:ln w="28575">
              <a:solidFill>
                <a:schemeClr val="tx1"/>
              </a:solidFill>
              <a:miter lim="800000"/>
            </a:ln>
            <a:effectLst/>
          </p:spPr>
          <p:txBody>
            <a:bodyPr wrap="none" anchor="ctr"/>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48" name="Text Box 47"/>
            <p:cNvSpPr txBox="1">
              <a:spLocks noChangeArrowheads="1"/>
            </p:cNvSpPr>
            <p:nvPr/>
          </p:nvSpPr>
          <p:spPr bwMode="auto">
            <a:xfrm>
              <a:off x="3822" y="3388"/>
              <a:ext cx="210" cy="212"/>
            </a:xfrm>
            <a:prstGeom prst="rect">
              <a:avLst/>
            </a:prstGeom>
            <a:noFill/>
            <a:ln w="9525">
              <a:noFill/>
              <a:miter lim="800000"/>
            </a:ln>
            <a:effectLst/>
          </p:spPr>
          <p:txBody>
            <a:bodyPr>
              <a:spAutoFit/>
            </a:bodyPr>
            <a:lstStyle/>
            <a:p>
              <a:pPr algn="ctr">
                <a:defRPr/>
              </a:pPr>
              <a:r>
                <a:rPr lang="en-US" altLang="zh-CN" sz="1600">
                  <a:solidFill>
                    <a:schemeClr val="accent4">
                      <a:lumMod val="95000"/>
                      <a:lumOff val="5000"/>
                    </a:schemeClr>
                  </a:solidFill>
                  <a:latin typeface="Tahoma" panose="020B0604030504040204" pitchFamily="34" charset="0"/>
                  <a:ea typeface="SimSun" panose="02010600030101010101" pitchFamily="2" charset="-122"/>
                </a:rPr>
                <a:t>A</a:t>
              </a:r>
            </a:p>
          </p:txBody>
        </p:sp>
      </p:grpSp>
      <p:grpSp>
        <p:nvGrpSpPr>
          <p:cNvPr id="3091" name="Group 48"/>
          <p:cNvGrpSpPr/>
          <p:nvPr/>
        </p:nvGrpSpPr>
        <p:grpSpPr>
          <a:xfrm>
            <a:off x="6692900" y="5489575"/>
            <a:ext cx="914400" cy="336550"/>
            <a:chOff x="3648" y="3388"/>
            <a:chExt cx="576" cy="212"/>
          </a:xfrm>
        </p:grpSpPr>
        <p:sp>
          <p:nvSpPr>
            <p:cNvPr id="50" name="Rectangle 49"/>
            <p:cNvSpPr>
              <a:spLocks noChangeArrowheads="1"/>
            </p:cNvSpPr>
            <p:nvPr/>
          </p:nvSpPr>
          <p:spPr bwMode="auto">
            <a:xfrm>
              <a:off x="3648" y="3408"/>
              <a:ext cx="576" cy="192"/>
            </a:xfrm>
            <a:prstGeom prst="rect">
              <a:avLst/>
            </a:prstGeom>
            <a:solidFill>
              <a:schemeClr val="folHlink"/>
            </a:solidFill>
            <a:ln w="28575">
              <a:solidFill>
                <a:schemeClr val="tx1"/>
              </a:solidFill>
              <a:miter lim="800000"/>
            </a:ln>
            <a:effectLst/>
          </p:spPr>
          <p:txBody>
            <a:bodyPr wrap="none" anchor="ctr"/>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51" name="Text Box 50"/>
            <p:cNvSpPr txBox="1">
              <a:spLocks noChangeArrowheads="1"/>
            </p:cNvSpPr>
            <p:nvPr/>
          </p:nvSpPr>
          <p:spPr bwMode="auto">
            <a:xfrm>
              <a:off x="3822" y="3388"/>
              <a:ext cx="210" cy="212"/>
            </a:xfrm>
            <a:prstGeom prst="rect">
              <a:avLst/>
            </a:prstGeom>
            <a:noFill/>
            <a:ln w="9525">
              <a:noFill/>
              <a:miter lim="800000"/>
            </a:ln>
            <a:effectLst/>
          </p:spPr>
          <p:txBody>
            <a:bodyPr>
              <a:spAutoFit/>
            </a:bodyPr>
            <a:lstStyle/>
            <a:p>
              <a:pPr algn="ctr">
                <a:defRPr/>
              </a:pPr>
              <a:r>
                <a:rPr lang="en-US" altLang="zh-CN" sz="1600">
                  <a:solidFill>
                    <a:schemeClr val="accent4">
                      <a:lumMod val="95000"/>
                      <a:lumOff val="5000"/>
                    </a:schemeClr>
                  </a:solidFill>
                  <a:latin typeface="Tahoma" panose="020B0604030504040204" pitchFamily="34" charset="0"/>
                  <a:ea typeface="SimSun" panose="02010600030101010101" pitchFamily="2" charset="-122"/>
                </a:rPr>
                <a:t>B</a:t>
              </a:r>
            </a:p>
          </p:txBody>
        </p:sp>
      </p:grpSp>
      <p:sp>
        <p:nvSpPr>
          <p:cNvPr id="52" name="Text Box 51"/>
          <p:cNvSpPr txBox="1">
            <a:spLocks noChangeArrowheads="1"/>
          </p:cNvSpPr>
          <p:nvPr/>
        </p:nvSpPr>
        <p:spPr bwMode="auto">
          <a:xfrm>
            <a:off x="9064905" y="4429125"/>
            <a:ext cx="566181" cy="369332"/>
          </a:xfrm>
          <a:prstGeom prst="rect">
            <a:avLst/>
          </a:prstGeom>
          <a:noFill/>
          <a:ln w="9525">
            <a:noFill/>
            <a:miter lim="800000"/>
          </a:ln>
          <a:effectLst/>
        </p:spPr>
        <p:txBody>
          <a:bodyPr wrap="none">
            <a:spAutoFit/>
          </a:bodyPr>
          <a:lstStyle/>
          <a:p>
            <a:pPr algn="ctr">
              <a:defRPr/>
            </a:pPr>
            <a:r>
              <a:rPr lang="en-US">
                <a:solidFill>
                  <a:schemeClr val="accent4">
                    <a:lumMod val="95000"/>
                    <a:lumOff val="5000"/>
                  </a:schemeClr>
                </a:solidFill>
                <a:latin typeface="Tahoma" panose="020B0604030504040204" pitchFamily="34" charset="0"/>
              </a:rPr>
              <a:t>pop</a:t>
            </a:r>
          </a:p>
        </p:txBody>
      </p:sp>
      <p:grpSp>
        <p:nvGrpSpPr>
          <p:cNvPr id="3093" name="Group 52"/>
          <p:cNvGrpSpPr/>
          <p:nvPr/>
        </p:nvGrpSpPr>
        <p:grpSpPr>
          <a:xfrm>
            <a:off x="8915400" y="5902325"/>
            <a:ext cx="914400" cy="336550"/>
            <a:chOff x="3648" y="3388"/>
            <a:chExt cx="576" cy="212"/>
          </a:xfrm>
        </p:grpSpPr>
        <p:sp>
          <p:nvSpPr>
            <p:cNvPr id="54" name="Rectangle 53"/>
            <p:cNvSpPr>
              <a:spLocks noChangeArrowheads="1"/>
            </p:cNvSpPr>
            <p:nvPr/>
          </p:nvSpPr>
          <p:spPr bwMode="auto">
            <a:xfrm>
              <a:off x="3648" y="3408"/>
              <a:ext cx="576" cy="192"/>
            </a:xfrm>
            <a:prstGeom prst="rect">
              <a:avLst/>
            </a:prstGeom>
            <a:solidFill>
              <a:schemeClr val="folHlink"/>
            </a:solidFill>
            <a:ln w="28575">
              <a:solidFill>
                <a:schemeClr val="tx1"/>
              </a:solidFill>
              <a:miter lim="800000"/>
            </a:ln>
            <a:effectLst/>
          </p:spPr>
          <p:txBody>
            <a:bodyPr wrap="none" anchor="ctr"/>
            <a:lstStyle/>
            <a:p>
              <a:pPr eaLnBrk="0" fontAlgn="base" hangingPunct="0">
                <a:spcBef>
                  <a:spcPct val="0"/>
                </a:spcBef>
                <a:spcAft>
                  <a:spcPct val="0"/>
                </a:spcAft>
                <a:buClr>
                  <a:srgbClr val="000000"/>
                </a:buClr>
                <a:buSzPct val="100000"/>
                <a:defRPr/>
              </a:pPr>
              <a:endParaRPr lang="en-IN" sz="2400">
                <a:solidFill>
                  <a:schemeClr val="accent4">
                    <a:lumMod val="95000"/>
                    <a:lumOff val="5000"/>
                  </a:schemeClr>
                </a:solidFill>
                <a:latin typeface="Times New Roman" panose="02020603050405020304" pitchFamily="18" charset="0"/>
              </a:endParaRPr>
            </a:p>
          </p:txBody>
        </p:sp>
        <p:sp>
          <p:nvSpPr>
            <p:cNvPr id="55" name="Text Box 54"/>
            <p:cNvSpPr txBox="1">
              <a:spLocks noChangeArrowheads="1"/>
            </p:cNvSpPr>
            <p:nvPr/>
          </p:nvSpPr>
          <p:spPr bwMode="auto">
            <a:xfrm>
              <a:off x="3822" y="3388"/>
              <a:ext cx="210" cy="212"/>
            </a:xfrm>
            <a:prstGeom prst="rect">
              <a:avLst/>
            </a:prstGeom>
            <a:noFill/>
            <a:ln w="9525">
              <a:noFill/>
              <a:miter lim="800000"/>
            </a:ln>
            <a:effectLst/>
          </p:spPr>
          <p:txBody>
            <a:bodyPr>
              <a:spAutoFit/>
            </a:bodyPr>
            <a:lstStyle/>
            <a:p>
              <a:pPr algn="ctr">
                <a:defRPr/>
              </a:pPr>
              <a:r>
                <a:rPr lang="en-US" altLang="zh-CN" sz="1600">
                  <a:solidFill>
                    <a:schemeClr val="accent4">
                      <a:lumMod val="95000"/>
                      <a:lumOff val="5000"/>
                    </a:schemeClr>
                  </a:solidFill>
                  <a:latin typeface="Tahoma" panose="020B0604030504040204" pitchFamily="34" charset="0"/>
                  <a:ea typeface="SimSun" panose="02010600030101010101" pitchFamily="2" charset="-122"/>
                </a:rPr>
                <a:t>A</a:t>
              </a:r>
            </a:p>
          </p:txBody>
        </p:sp>
      </p:grpSp>
    </p:spTree>
    <p:extLst>
      <p:ext uri="{BB962C8B-B14F-4D97-AF65-F5344CB8AC3E}">
        <p14:creationId xmlns:p14="http://schemas.microsoft.com/office/powerpoint/2010/main" val="16971953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Rectangle 2"/>
          <p:cNvSpPr/>
          <p:nvPr/>
        </p:nvSpPr>
        <p:spPr>
          <a:xfrm>
            <a:off x="1713187" y="787782"/>
            <a:ext cx="9953296" cy="3416320"/>
          </a:xfrm>
          <a:prstGeom prst="rect">
            <a:avLst/>
          </a:prstGeom>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Difference between Stack and Queue Data Structures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i="1" u="sng" dirty="0">
                <a:solidFill>
                  <a:srgbClr val="00B0F0"/>
                </a:solidFill>
                <a:latin typeface="Times New Roman" panose="02020603050405020304" pitchFamily="18" charset="0"/>
                <a:cs typeface="Times New Roman" panose="02020603050405020304" pitchFamily="18" charset="0"/>
              </a:rPr>
              <a:t>Stack: </a:t>
            </a:r>
            <a:endParaRPr lang="en-US" i="1" u="sng" dirty="0" smtClean="0">
              <a:solidFill>
                <a:srgbClr val="00B0F0"/>
              </a:solidFill>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stack is a linear data structure in which </a:t>
            </a:r>
            <a:r>
              <a:rPr lang="en-US" i="1" u="sng" dirty="0">
                <a:solidFill>
                  <a:srgbClr val="0070C0"/>
                </a:solidFill>
                <a:latin typeface="Times New Roman" panose="02020603050405020304" pitchFamily="18" charset="0"/>
                <a:cs typeface="Times New Roman" panose="02020603050405020304" pitchFamily="18" charset="0"/>
              </a:rPr>
              <a:t>elements can be inserted and deleted only from one side of the list, called the top.</a:t>
            </a:r>
            <a:r>
              <a:rPr lang="en-US" dirty="0">
                <a:latin typeface="Times New Roman" panose="02020603050405020304" pitchFamily="18" charset="0"/>
                <a:cs typeface="Times New Roman" panose="02020603050405020304" pitchFamily="18" charset="0"/>
              </a:rPr>
              <a:t> A stack follows the LIFO (Last In First Out) principle, i.e., </a:t>
            </a:r>
            <a:r>
              <a:rPr lang="en-US" i="1" dirty="0">
                <a:latin typeface="Times New Roman" panose="02020603050405020304" pitchFamily="18" charset="0"/>
                <a:cs typeface="Times New Roman" panose="02020603050405020304" pitchFamily="18" charset="0"/>
              </a:rPr>
              <a:t>the element inserted at the last is the first element to come out</a:t>
            </a:r>
            <a:r>
              <a:rPr lang="en-US" dirty="0">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The insertion of an element into the stack is called push operation, and the deletion of an element from the stack is called pop operation.</a:t>
            </a:r>
            <a:r>
              <a:rPr lang="en-US" dirty="0">
                <a:latin typeface="Times New Roman" panose="02020603050405020304" pitchFamily="18" charset="0"/>
                <a:cs typeface="Times New Roman" panose="02020603050405020304" pitchFamily="18" charset="0"/>
              </a:rPr>
              <a:t> In stack, we always keep track of the last element present in the list with a pointer called top.</a:t>
            </a:r>
          </a:p>
        </p:txBody>
      </p:sp>
      <p:pic>
        <p:nvPicPr>
          <p:cNvPr id="5" name="Picture 4"/>
          <p:cNvPicPr>
            <a:picLocks noChangeAspect="1"/>
          </p:cNvPicPr>
          <p:nvPr/>
        </p:nvPicPr>
        <p:blipFill>
          <a:blip r:embed="rId3"/>
          <a:stretch>
            <a:fillRect/>
          </a:stretch>
        </p:blipFill>
        <p:spPr>
          <a:xfrm>
            <a:off x="7326630" y="3699657"/>
            <a:ext cx="1866900" cy="2705100"/>
          </a:xfrm>
          <a:prstGeom prst="rect">
            <a:avLst/>
          </a:prstGeom>
        </p:spPr>
      </p:pic>
    </p:spTree>
    <p:extLst>
      <p:ext uri="{BB962C8B-B14F-4D97-AF65-F5344CB8AC3E}">
        <p14:creationId xmlns:p14="http://schemas.microsoft.com/office/powerpoint/2010/main" val="416671388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7</a:t>
            </a:fld>
            <a:endParaRPr lang="en-US" dirty="0"/>
          </a:p>
        </p:txBody>
      </p:sp>
      <p:sp>
        <p:nvSpPr>
          <p:cNvPr id="2" name="Rectangle 1"/>
          <p:cNvSpPr/>
          <p:nvPr/>
        </p:nvSpPr>
        <p:spPr>
          <a:xfrm>
            <a:off x="1587062" y="787782"/>
            <a:ext cx="10226565" cy="4662815"/>
          </a:xfrm>
          <a:prstGeom prst="rect">
            <a:avLst/>
          </a:prstGeom>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Queue </a:t>
            </a:r>
            <a:endParaRPr lang="en-US"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Queue is </a:t>
            </a:r>
            <a:r>
              <a:rPr lang="en-US" dirty="0">
                <a:latin typeface="Times New Roman" panose="02020603050405020304" pitchFamily="18" charset="0"/>
                <a:cs typeface="Times New Roman" panose="02020603050405020304" pitchFamily="18" charset="0"/>
              </a:rPr>
              <a:t>a linear data structure in which elements can be </a:t>
            </a:r>
            <a:r>
              <a:rPr lang="en-US" dirty="0">
                <a:solidFill>
                  <a:srgbClr val="FF0000"/>
                </a:solidFill>
                <a:latin typeface="Times New Roman" panose="02020603050405020304" pitchFamily="18" charset="0"/>
                <a:cs typeface="Times New Roman" panose="02020603050405020304" pitchFamily="18" charset="0"/>
              </a:rPr>
              <a:t>inserted only from one side of the list called </a:t>
            </a:r>
            <a:r>
              <a:rPr lang="en-US" u="sng" dirty="0">
                <a:solidFill>
                  <a:srgbClr val="FF0000"/>
                </a:solidFill>
                <a:latin typeface="Times New Roman" panose="02020603050405020304" pitchFamily="18" charset="0"/>
                <a:cs typeface="Times New Roman" panose="02020603050405020304" pitchFamily="18" charset="0"/>
              </a:rPr>
              <a:t>rear</a:t>
            </a:r>
            <a:r>
              <a:rPr lang="en-US" dirty="0">
                <a:solidFill>
                  <a:srgbClr val="FF0000"/>
                </a:solidFill>
                <a:latin typeface="Times New Roman" panose="02020603050405020304" pitchFamily="18" charset="0"/>
                <a:cs typeface="Times New Roman" panose="02020603050405020304" pitchFamily="18" charset="0"/>
              </a:rPr>
              <a:t>, and the elements can be deleted only from the other side called the </a:t>
            </a:r>
            <a:r>
              <a:rPr lang="en-US" u="sng" dirty="0">
                <a:solidFill>
                  <a:srgbClr val="FF0000"/>
                </a:solidFill>
                <a:latin typeface="Times New Roman" panose="02020603050405020304" pitchFamily="18" charset="0"/>
                <a:cs typeface="Times New Roman" panose="02020603050405020304" pitchFamily="18" charset="0"/>
              </a:rPr>
              <a:t>front</a:t>
            </a:r>
            <a:r>
              <a:rPr lang="en-US"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queue data structure follows the FIFO (First In First Out) principle, i.e. the element inserted at first in the list, is the first element to be removed from the list. </a:t>
            </a:r>
            <a:r>
              <a:rPr lang="en-US" i="1" dirty="0">
                <a:solidFill>
                  <a:srgbClr val="0070C0"/>
                </a:solidFill>
                <a:latin typeface="Times New Roman" panose="02020603050405020304" pitchFamily="18" charset="0"/>
                <a:cs typeface="Times New Roman" panose="02020603050405020304" pitchFamily="18" charset="0"/>
              </a:rPr>
              <a:t>The insertion of an element in a queue is called an </a:t>
            </a:r>
            <a:r>
              <a:rPr lang="en-US" i="1" dirty="0" err="1">
                <a:solidFill>
                  <a:srgbClr val="0070C0"/>
                </a:solidFill>
                <a:latin typeface="Times New Roman" panose="02020603050405020304" pitchFamily="18" charset="0"/>
                <a:cs typeface="Times New Roman" panose="02020603050405020304" pitchFamily="18" charset="0"/>
              </a:rPr>
              <a:t>enqueue</a:t>
            </a:r>
            <a:r>
              <a:rPr lang="en-US" i="1" dirty="0">
                <a:solidFill>
                  <a:srgbClr val="0070C0"/>
                </a:solidFill>
                <a:latin typeface="Times New Roman" panose="02020603050405020304" pitchFamily="18" charset="0"/>
                <a:cs typeface="Times New Roman" panose="02020603050405020304" pitchFamily="18" charset="0"/>
              </a:rPr>
              <a:t> operation and the deletion of an element is called a </a:t>
            </a:r>
            <a:r>
              <a:rPr lang="en-US" i="1" dirty="0" err="1">
                <a:solidFill>
                  <a:srgbClr val="0070C0"/>
                </a:solidFill>
                <a:latin typeface="Times New Roman" panose="02020603050405020304" pitchFamily="18" charset="0"/>
                <a:cs typeface="Times New Roman" panose="02020603050405020304" pitchFamily="18" charset="0"/>
              </a:rPr>
              <a:t>dequeue</a:t>
            </a:r>
            <a:r>
              <a:rPr lang="en-US" i="1" dirty="0">
                <a:solidFill>
                  <a:srgbClr val="0070C0"/>
                </a:solidFill>
                <a:latin typeface="Times New Roman" panose="02020603050405020304" pitchFamily="18" charset="0"/>
                <a:cs typeface="Times New Roman" panose="02020603050405020304" pitchFamily="18" charset="0"/>
              </a:rPr>
              <a:t> operation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queue, we always maintain two pointers, one pointing to the element which was inserted at the first and still present in the list with the front pointer and the second pointer pointing to the element inserted at the last with the rear pointer.</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454869" y="5032841"/>
            <a:ext cx="2883223" cy="1825159"/>
          </a:xfrm>
          <a:prstGeom prst="rect">
            <a:avLst/>
          </a:prstGeom>
        </p:spPr>
      </p:pic>
      <p:sp>
        <p:nvSpPr>
          <p:cNvPr id="5" name="Left Arrow 4"/>
          <p:cNvSpPr/>
          <p:nvPr/>
        </p:nvSpPr>
        <p:spPr>
          <a:xfrm>
            <a:off x="5202621" y="6610944"/>
            <a:ext cx="1061545" cy="1642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448889" y="6508382"/>
            <a:ext cx="753732" cy="369332"/>
          </a:xfrm>
          <a:prstGeom prst="rect">
            <a:avLst/>
          </a:prstGeom>
          <a:noFill/>
        </p:spPr>
        <p:txBody>
          <a:bodyPr wrap="none" rtlCol="0">
            <a:spAutoFit/>
          </a:bodyPr>
          <a:lstStyle/>
          <a:p>
            <a:r>
              <a:rPr lang="en-US" dirty="0" smtClean="0"/>
              <a:t>Face</a:t>
            </a:r>
            <a:endParaRPr lang="en-IN" dirty="0"/>
          </a:p>
        </p:txBody>
      </p:sp>
    </p:spTree>
    <p:extLst>
      <p:ext uri="{BB962C8B-B14F-4D97-AF65-F5344CB8AC3E}">
        <p14:creationId xmlns:p14="http://schemas.microsoft.com/office/powerpoint/2010/main" val="352297496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95319280"/>
              </p:ext>
            </p:extLst>
          </p:nvPr>
        </p:nvGraphicFramePr>
        <p:xfrm>
          <a:off x="1580725" y="252685"/>
          <a:ext cx="7878586" cy="6486162"/>
        </p:xfrm>
        <a:graphic>
          <a:graphicData uri="http://schemas.openxmlformats.org/drawingml/2006/table">
            <a:tbl>
              <a:tblPr firstRow="1" bandRow="1">
                <a:tableStyleId>{5C22544A-7EE6-4342-B048-85BDC9FD1C3A}</a:tableStyleId>
              </a:tblPr>
              <a:tblGrid>
                <a:gridCol w="3939293">
                  <a:extLst>
                    <a:ext uri="{9D8B030D-6E8A-4147-A177-3AD203B41FA5}">
                      <a16:colId xmlns:a16="http://schemas.microsoft.com/office/drawing/2014/main" val="3626830500"/>
                    </a:ext>
                  </a:extLst>
                </a:gridCol>
                <a:gridCol w="3939293">
                  <a:extLst>
                    <a:ext uri="{9D8B030D-6E8A-4147-A177-3AD203B41FA5}">
                      <a16:colId xmlns:a16="http://schemas.microsoft.com/office/drawing/2014/main" val="3582028748"/>
                    </a:ext>
                  </a:extLst>
                </a:gridCol>
              </a:tblGrid>
              <a:tr h="382632">
                <a:tc>
                  <a:txBody>
                    <a:bodyPr/>
                    <a:lstStyle/>
                    <a:p>
                      <a:pPr algn="ctr"/>
                      <a:r>
                        <a:rPr lang="en-US" dirty="0" smtClean="0"/>
                        <a:t>Stack</a:t>
                      </a:r>
                      <a:endParaRPr lang="en-IN" dirty="0"/>
                    </a:p>
                  </a:txBody>
                  <a:tcPr/>
                </a:tc>
                <a:tc>
                  <a:txBody>
                    <a:bodyPr/>
                    <a:lstStyle/>
                    <a:p>
                      <a:pPr algn="ctr"/>
                      <a:r>
                        <a:rPr lang="en-US" dirty="0" smtClean="0"/>
                        <a:t>Queue</a:t>
                      </a:r>
                      <a:endParaRPr lang="en-IN" dirty="0"/>
                    </a:p>
                  </a:txBody>
                  <a:tcPr/>
                </a:tc>
                <a:extLst>
                  <a:ext uri="{0D108BD9-81ED-4DB2-BD59-A6C34878D82A}">
                    <a16:rowId xmlns:a16="http://schemas.microsoft.com/office/drawing/2014/main" val="3472536933"/>
                  </a:ext>
                </a:extLst>
              </a:tr>
              <a:tr h="1509565">
                <a:tc>
                  <a:txBody>
                    <a:bodyPr/>
                    <a:lstStyle/>
                    <a:p>
                      <a:pPr algn="just"/>
                      <a:r>
                        <a:rPr lang="en-US" dirty="0" smtClean="0">
                          <a:latin typeface="Times New Roman" panose="02020603050405020304" pitchFamily="18" charset="0"/>
                          <a:cs typeface="Times New Roman" panose="02020603050405020304" pitchFamily="18" charset="0"/>
                        </a:rPr>
                        <a:t>A stack is a data structure that stores a collection of elements, with operations to push (add) and pop (remove) elements from the top of the stack.</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 queue is a data structure that stores a collection of elements, with operations to </a:t>
                      </a:r>
                      <a:r>
                        <a:rPr lang="en-US" dirty="0" err="1" smtClean="0">
                          <a:latin typeface="Times New Roman" panose="02020603050405020304" pitchFamily="18" charset="0"/>
                          <a:cs typeface="Times New Roman" panose="02020603050405020304" pitchFamily="18" charset="0"/>
                        </a:rPr>
                        <a:t>enqueue</a:t>
                      </a:r>
                      <a:r>
                        <a:rPr lang="en-US" dirty="0" smtClean="0">
                          <a:latin typeface="Times New Roman" panose="02020603050405020304" pitchFamily="18" charset="0"/>
                          <a:cs typeface="Times New Roman" panose="02020603050405020304" pitchFamily="18" charset="0"/>
                        </a:rPr>
                        <a:t> (add) elements at the back of the queue, and </a:t>
                      </a:r>
                      <a:r>
                        <a:rPr lang="en-US" dirty="0" err="1" smtClean="0">
                          <a:latin typeface="Times New Roman" panose="02020603050405020304" pitchFamily="18" charset="0"/>
                          <a:cs typeface="Times New Roman" panose="02020603050405020304" pitchFamily="18" charset="0"/>
                        </a:rPr>
                        <a:t>dequeue</a:t>
                      </a:r>
                      <a:r>
                        <a:rPr lang="en-US" dirty="0" smtClean="0">
                          <a:latin typeface="Times New Roman" panose="02020603050405020304" pitchFamily="18" charset="0"/>
                          <a:cs typeface="Times New Roman" panose="02020603050405020304" pitchFamily="18" charset="0"/>
                        </a:rPr>
                        <a:t> (remove) elements from the front of the queue.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299810"/>
                  </a:ext>
                </a:extLst>
              </a:tr>
              <a:tr h="943478">
                <a:tc>
                  <a:txBody>
                    <a:bodyPr/>
                    <a:lstStyle/>
                    <a:p>
                      <a:pPr algn="just"/>
                      <a:r>
                        <a:rPr lang="en-US" dirty="0" smtClean="0">
                          <a:latin typeface="Times New Roman" panose="02020603050405020304" pitchFamily="18" charset="0"/>
                          <a:cs typeface="Times New Roman" panose="02020603050405020304" pitchFamily="18" charset="0"/>
                        </a:rPr>
                        <a:t>Stacks are based on the LIFO principle, i.e., the element inserted at the last, is the first element to come out of the list.</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Queues are based on the FIFO principle, i.e., the element inserted at the first, is the first element to come out of the list.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0095545"/>
                  </a:ext>
                </a:extLst>
              </a:tr>
              <a:tr h="1226522">
                <a:tc>
                  <a:txBody>
                    <a:bodyPr/>
                    <a:lstStyle/>
                    <a:p>
                      <a:pPr algn="just"/>
                      <a:r>
                        <a:rPr lang="en-US" dirty="0" smtClean="0">
                          <a:latin typeface="Times New Roman" panose="02020603050405020304" pitchFamily="18" charset="0"/>
                          <a:cs typeface="Times New Roman" panose="02020603050405020304" pitchFamily="18" charset="0"/>
                        </a:rPr>
                        <a:t>Stacks are often used for tasks that require backtracking, such as parsing expressions or implementing undo functionality.</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Queues are often used for tasks that involve processing elements in a specific order, such as handling requests or scheduling tasks.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436298"/>
                  </a:ext>
                </a:extLst>
              </a:tr>
              <a:tr h="1509565">
                <a:tc>
                  <a:txBody>
                    <a:bodyPr/>
                    <a:lstStyle/>
                    <a:p>
                      <a:pPr algn="just"/>
                      <a:r>
                        <a:rPr lang="en-US" dirty="0" smtClean="0">
                          <a:latin typeface="Times New Roman" panose="02020603050405020304" pitchFamily="18" charset="0"/>
                          <a:cs typeface="Times New Roman" panose="02020603050405020304" pitchFamily="18" charset="0"/>
                        </a:rPr>
                        <a:t>Insertion and deletion in stacks takes place only from one end of the list called the top.</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Insertion and deletion in queues takes place from the opposite ends of the list. The insertion takes place at the rear of the list and the deletion takes place from the front of the list.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3554783"/>
                  </a:ext>
                </a:extLst>
              </a:tr>
              <a:tr h="660435">
                <a:tc>
                  <a:txBody>
                    <a:bodyPr/>
                    <a:lstStyle/>
                    <a:p>
                      <a:pPr algn="just"/>
                      <a:r>
                        <a:rPr lang="en-US" dirty="0" smtClean="0">
                          <a:latin typeface="Times New Roman" panose="02020603050405020304" pitchFamily="18" charset="0"/>
                          <a:cs typeface="Times New Roman" panose="02020603050405020304" pitchFamily="18" charset="0"/>
                        </a:rPr>
                        <a:t>Insert operation is called push operation.</a:t>
                      </a:r>
                    </a:p>
                    <a:p>
                      <a:pPr algn="just"/>
                      <a:r>
                        <a:rPr lang="en-US" dirty="0" smtClean="0">
                          <a:latin typeface="Times New Roman" panose="02020603050405020304" pitchFamily="18" charset="0"/>
                          <a:cs typeface="Times New Roman" panose="02020603050405020304" pitchFamily="18" charset="0"/>
                        </a:rPr>
                        <a:t>Delete operation is called pop operation.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Insert operation is called </a:t>
                      </a:r>
                      <a:r>
                        <a:rPr lang="en-US" dirty="0" err="1" smtClean="0">
                          <a:latin typeface="Times New Roman" panose="02020603050405020304" pitchFamily="18" charset="0"/>
                          <a:cs typeface="Times New Roman" panose="02020603050405020304" pitchFamily="18" charset="0"/>
                        </a:rPr>
                        <a:t>enqueue</a:t>
                      </a:r>
                      <a:r>
                        <a:rPr lang="en-US" dirty="0" smtClean="0">
                          <a:latin typeface="Times New Roman" panose="02020603050405020304" pitchFamily="18" charset="0"/>
                          <a:cs typeface="Times New Roman" panose="02020603050405020304" pitchFamily="18" charset="0"/>
                        </a:rPr>
                        <a:t> operation. Delete operation is called </a:t>
                      </a:r>
                      <a:r>
                        <a:rPr lang="en-US" dirty="0" err="1" smtClean="0">
                          <a:latin typeface="Times New Roman" panose="02020603050405020304" pitchFamily="18" charset="0"/>
                          <a:cs typeface="Times New Roman" panose="02020603050405020304" pitchFamily="18" charset="0"/>
                        </a:rPr>
                        <a:t>dequeue</a:t>
                      </a:r>
                      <a:r>
                        <a:rPr lang="en-US" dirty="0" smtClean="0">
                          <a:latin typeface="Times New Roman" panose="02020603050405020304" pitchFamily="18" charset="0"/>
                          <a:cs typeface="Times New Roman" panose="02020603050405020304" pitchFamily="18" charset="0"/>
                        </a:rPr>
                        <a:t> operation.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13026"/>
                  </a:ext>
                </a:extLst>
              </a:tr>
            </a:tbl>
          </a:graphicData>
        </a:graphic>
      </p:graphicFrame>
    </p:spTree>
    <p:extLst>
      <p:ext uri="{BB962C8B-B14F-4D97-AF65-F5344CB8AC3E}">
        <p14:creationId xmlns:p14="http://schemas.microsoft.com/office/powerpoint/2010/main" val="80190404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2134209"/>
              </p:ext>
            </p:extLst>
          </p:nvPr>
        </p:nvGraphicFramePr>
        <p:xfrm>
          <a:off x="2032000" y="719666"/>
          <a:ext cx="8128000" cy="2631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52233420"/>
                    </a:ext>
                  </a:extLst>
                </a:gridCol>
                <a:gridCol w="4064000">
                  <a:extLst>
                    <a:ext uri="{9D8B030D-6E8A-4147-A177-3AD203B41FA5}">
                      <a16:colId xmlns:a16="http://schemas.microsoft.com/office/drawing/2014/main" val="2848958231"/>
                    </a:ext>
                  </a:extLst>
                </a:gridCol>
              </a:tblGrid>
              <a:tr h="370840">
                <a:tc>
                  <a:txBody>
                    <a:bodyPr/>
                    <a:lstStyle/>
                    <a:p>
                      <a:pPr algn="ctr"/>
                      <a:r>
                        <a:rPr lang="en-US" dirty="0" smtClean="0"/>
                        <a:t>Stacks</a:t>
                      </a:r>
                      <a:endParaRPr lang="en-IN" dirty="0"/>
                    </a:p>
                  </a:txBody>
                  <a:tcPr/>
                </a:tc>
                <a:tc>
                  <a:txBody>
                    <a:bodyPr/>
                    <a:lstStyle/>
                    <a:p>
                      <a:pPr algn="ctr"/>
                      <a:r>
                        <a:rPr lang="en-US" dirty="0" smtClean="0"/>
                        <a:t>Queue</a:t>
                      </a:r>
                      <a:endParaRPr lang="en-IN" dirty="0"/>
                    </a:p>
                  </a:txBody>
                  <a:tcPr/>
                </a:tc>
                <a:extLst>
                  <a:ext uri="{0D108BD9-81ED-4DB2-BD59-A6C34878D82A}">
                    <a16:rowId xmlns:a16="http://schemas.microsoft.com/office/drawing/2014/main" val="3137180784"/>
                  </a:ext>
                </a:extLst>
              </a:tr>
              <a:tr h="370840">
                <a:tc>
                  <a:txBody>
                    <a:bodyPr/>
                    <a:lstStyle/>
                    <a:p>
                      <a:pPr algn="just"/>
                      <a:r>
                        <a:rPr lang="en-US" sz="1600" dirty="0" smtClean="0">
                          <a:latin typeface="Times New Roman" panose="02020603050405020304" pitchFamily="18" charset="0"/>
                          <a:cs typeface="Times New Roman" panose="02020603050405020304" pitchFamily="18" charset="0"/>
                        </a:rPr>
                        <a:t>Stacks are implemented using an array or linked list data structure.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Queues are implemented using an array or linked list data structure.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2986118"/>
                  </a:ext>
                </a:extLst>
              </a:tr>
              <a:tr h="370840">
                <a:tc>
                  <a:txBody>
                    <a:bodyPr/>
                    <a:lstStyle/>
                    <a:p>
                      <a:pPr algn="just"/>
                      <a:r>
                        <a:rPr lang="en-US" sz="1600" dirty="0" smtClean="0">
                          <a:latin typeface="Times New Roman" panose="02020603050405020304" pitchFamily="18" charset="0"/>
                          <a:cs typeface="Times New Roman" panose="02020603050405020304" pitchFamily="18" charset="0"/>
                        </a:rPr>
                        <a:t>In stacks we maintain only one pointer to access the list, called the top, which always points to the last element present in the list.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In queues we maintain two pointers to access the list. The front pointer always points to the first element inserted in the list and is still present, and the rear pointer always points to the last inserted element.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6254831"/>
                  </a:ext>
                </a:extLst>
              </a:tr>
              <a:tr h="370840">
                <a:tc>
                  <a:txBody>
                    <a:bodyPr/>
                    <a:lstStyle/>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8289255"/>
                  </a:ext>
                </a:extLst>
              </a:tr>
            </a:tbl>
          </a:graphicData>
        </a:graphic>
      </p:graphicFrame>
    </p:spTree>
    <p:extLst>
      <p:ext uri="{BB962C8B-B14F-4D97-AF65-F5344CB8AC3E}">
        <p14:creationId xmlns:p14="http://schemas.microsoft.com/office/powerpoint/2010/main" val="31509188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836</TotalTime>
  <Words>3009</Words>
  <Application>Microsoft Office PowerPoint</Application>
  <PresentationFormat>Widescreen</PresentationFormat>
  <Paragraphs>421</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SimSun</vt:lpstr>
      <vt:lpstr>Arial</vt:lpstr>
      <vt:lpstr>Calibri</vt:lpstr>
      <vt:lpstr>Century Gothic</vt:lpstr>
      <vt:lpstr>Lucida Sans Unicode</vt:lpstr>
      <vt:lpstr>Tahoma</vt:lpstr>
      <vt:lpstr>Times New Roman</vt:lpstr>
      <vt:lpstr>Wingdings</vt:lpstr>
      <vt:lpstr>Wingdings 3</vt:lpstr>
      <vt:lpstr>Wisp</vt:lpstr>
      <vt:lpstr>PowerPoint Presentation</vt:lpstr>
      <vt:lpstr>PowerPoint Presentation</vt:lpstr>
      <vt:lpstr>PowerPoint Presentation</vt:lpstr>
      <vt:lpstr>PowerPoint Presentation</vt:lpstr>
      <vt:lpstr>Stack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SMSLite</dc:creator>
  <cp:lastModifiedBy>SMSLite</cp:lastModifiedBy>
  <cp:revision>260</cp:revision>
  <dcterms:created xsi:type="dcterms:W3CDTF">2023-07-26T15:59:28Z</dcterms:created>
  <dcterms:modified xsi:type="dcterms:W3CDTF">2023-10-09T10:05:28Z</dcterms:modified>
</cp:coreProperties>
</file>