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5"/>
  </p:notesMasterIdLst>
  <p:handoutMasterIdLst>
    <p:handoutMasterId r:id="rId36"/>
  </p:handoutMasterIdLst>
  <p:sldIdLst>
    <p:sldId id="257" r:id="rId2"/>
    <p:sldId id="296" r:id="rId3"/>
    <p:sldId id="300" r:id="rId4"/>
    <p:sldId id="298" r:id="rId5"/>
    <p:sldId id="299" r:id="rId6"/>
    <p:sldId id="297" r:id="rId7"/>
    <p:sldId id="303" r:id="rId8"/>
    <p:sldId id="304" r:id="rId9"/>
    <p:sldId id="302" r:id="rId10"/>
    <p:sldId id="305" r:id="rId11"/>
    <p:sldId id="306" r:id="rId12"/>
    <p:sldId id="308" r:id="rId13"/>
    <p:sldId id="307" r:id="rId14"/>
    <p:sldId id="309" r:id="rId15"/>
    <p:sldId id="301" r:id="rId16"/>
    <p:sldId id="311" r:id="rId17"/>
    <p:sldId id="312" r:id="rId18"/>
    <p:sldId id="313" r:id="rId19"/>
    <p:sldId id="314" r:id="rId20"/>
    <p:sldId id="315" r:id="rId21"/>
    <p:sldId id="316" r:id="rId22"/>
    <p:sldId id="310" r:id="rId23"/>
    <p:sldId id="318" r:id="rId24"/>
    <p:sldId id="319" r:id="rId25"/>
    <p:sldId id="320" r:id="rId26"/>
    <p:sldId id="321" r:id="rId27"/>
    <p:sldId id="323" r:id="rId28"/>
    <p:sldId id="324" r:id="rId29"/>
    <p:sldId id="322" r:id="rId30"/>
    <p:sldId id="325" r:id="rId31"/>
    <p:sldId id="326" r:id="rId32"/>
    <p:sldId id="327" r:id="rId33"/>
    <p:sldId id="317"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54FFC68-41FF-42F5-8EDD-6C931358CD21}">
          <p14:sldIdLst>
            <p14:sldId id="257"/>
            <p14:sldId id="296"/>
            <p14:sldId id="300"/>
            <p14:sldId id="298"/>
            <p14:sldId id="299"/>
            <p14:sldId id="297"/>
            <p14:sldId id="303"/>
            <p14:sldId id="304"/>
            <p14:sldId id="302"/>
            <p14:sldId id="305"/>
            <p14:sldId id="306"/>
            <p14:sldId id="308"/>
            <p14:sldId id="307"/>
            <p14:sldId id="309"/>
            <p14:sldId id="301"/>
            <p14:sldId id="311"/>
            <p14:sldId id="312"/>
            <p14:sldId id="313"/>
            <p14:sldId id="314"/>
            <p14:sldId id="315"/>
            <p14:sldId id="316"/>
            <p14:sldId id="310"/>
            <p14:sldId id="318"/>
            <p14:sldId id="319"/>
            <p14:sldId id="320"/>
            <p14:sldId id="321"/>
            <p14:sldId id="323"/>
            <p14:sldId id="324"/>
            <p14:sldId id="322"/>
            <p14:sldId id="325"/>
            <p14:sldId id="326"/>
            <p14:sldId id="327"/>
            <p14:sldId id="31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1" d="100"/>
          <a:sy n="91" d="100"/>
        </p:scale>
        <p:origin x="53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E9A9A46-EE3E-45AC-8415-325BA932F10B}" type="datetimeFigureOut">
              <a:rPr lang="en-IN" smtClean="0"/>
              <a:t>25-10-2023</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3BB4188-432F-42B6-BA4C-9B53B26C353C}" type="slidenum">
              <a:rPr lang="en-IN" smtClean="0"/>
              <a:t>‹#›</a:t>
            </a:fld>
            <a:endParaRPr lang="en-IN"/>
          </a:p>
        </p:txBody>
      </p:sp>
    </p:spTree>
    <p:extLst>
      <p:ext uri="{BB962C8B-B14F-4D97-AF65-F5344CB8AC3E}">
        <p14:creationId xmlns:p14="http://schemas.microsoft.com/office/powerpoint/2010/main" val="41891479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5559C9-153A-402E-BC69-CD7F6BC79582}" type="datetimeFigureOut">
              <a:rPr lang="en-IN" smtClean="0"/>
              <a:t>25-10-2023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6FD6B-D34E-47AB-BDE5-6A8503CA7B84}" type="slidenum">
              <a:rPr lang="en-IN" smtClean="0"/>
              <a:t>‹#›</a:t>
            </a:fld>
            <a:endParaRPr lang="en-IN"/>
          </a:p>
        </p:txBody>
      </p:sp>
    </p:spTree>
    <p:extLst>
      <p:ext uri="{BB962C8B-B14F-4D97-AF65-F5344CB8AC3E}">
        <p14:creationId xmlns:p14="http://schemas.microsoft.com/office/powerpoint/2010/main" val="20648947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US" smtClean="0"/>
              <a:t>© LPU :: CAP267 Data Structures :: Dr. Amanpreet Singh</a:t>
            </a:r>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r>
              <a:rPr lang="en-US" smtClean="0"/>
              <a:t>© LPU :: CAP267 Data Structures :: Dr. Amanpreet Singh</a:t>
            </a:r>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r>
              <a:rPr lang="en-US" smtClean="0"/>
              <a:t>© LPU :: CAP267 Data Structures :: Dr. Amanpreet Singh</a:t>
            </a:r>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r>
              <a:rPr lang="en-US" smtClean="0"/>
              <a:t>© LPU :: CAP267 Data Structures :: Dr. Amanpreet Singh</a:t>
            </a:r>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r>
              <a:rPr lang="en-US" smtClean="0"/>
              <a:t>© LPU :: CAP267 Data Structures :: Dr. Amanpreet Singh</a:t>
            </a:r>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r>
              <a:rPr lang="en-US" smtClean="0"/>
              <a:t>© LPU :: CAP267 Data Structures :: Dr. Amanpreet Singh</a:t>
            </a:r>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 LPU :: CAP267 Data Structures :: Dr. Amanpreet Singh</a:t>
            </a:r>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 LPU :: CAP267 Data Structures :: Dr. Amanpreet Singh</a:t>
            </a:r>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 LPU :: CAP267 Data Structures :: Dr. Amanpreet Singh</a:t>
            </a:r>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r>
              <a:rPr lang="en-US" smtClean="0"/>
              <a:t>© LPU :: CAP267 Data Structures :: Dr. Amanpreet Singh</a:t>
            </a:r>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 LPU :: CAP267 Data Structures :: Dr. Amanpreet Singh</a:t>
            </a:r>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 LPU :: CAP267 Data Structures :: Dr. Amanpreet Singh</a:t>
            </a:r>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smtClean="0"/>
              <a:t>© LPU :: CAP267 Data Structures :: Dr. Amanpreet Singh</a:t>
            </a:r>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 LPU :: CAP267 Data Structures :: Dr. Amanpreet Singh</a:t>
            </a:r>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r>
              <a:rPr lang="en-US" smtClean="0"/>
              <a:t>© LPU :: CAP267 Data Structures :: Dr. Amanpreet Singh</a:t>
            </a:r>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r>
              <a:rPr lang="en-US" smtClean="0"/>
              <a:t>© LPU :: CAP267 Data Structures :: Dr. Amanpreet Singh</a:t>
            </a:r>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r>
              <a:rPr lang="en-US" smtClean="0"/>
              <a:t>© LPU :: CAP267 Data Structures :: Dr. Amanpreet Singh</a:t>
            </a:r>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ransition spd="slow">
    <p:push dir="u"/>
  </p:transition>
  <p:hf hdr="0" ft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63735" y="211137"/>
            <a:ext cx="24384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5"/>
          <p:cNvGrpSpPr/>
          <p:nvPr/>
        </p:nvGrpSpPr>
        <p:grpSpPr>
          <a:xfrm>
            <a:off x="4141076" y="1020762"/>
            <a:ext cx="4698124" cy="4045224"/>
            <a:chOff x="6401519" y="3851534"/>
            <a:chExt cx="2533650" cy="2667000"/>
          </a:xfrm>
        </p:grpSpPr>
        <p:pic>
          <p:nvPicPr>
            <p:cNvPr id="7" name="Picture 128" descr="http://2h963i3oa54o1nc84a14ihzo.wpengine.netdna-cdn.com/wp-content/uploads/sites/3/2014/09/red_award2_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1519" y="3851534"/>
              <a:ext cx="2533650" cy="26670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7359632" y="4540323"/>
              <a:ext cx="782000" cy="304374"/>
            </a:xfrm>
            <a:prstGeom prst="rect">
              <a:avLst/>
            </a:prstGeom>
            <a:noFill/>
          </p:spPr>
          <p:txBody>
            <a:bodyPr wrap="square" rtlCol="0">
              <a:spAutoFit/>
            </a:bodyPr>
            <a:lstStyle/>
            <a:p>
              <a:r>
                <a:rPr lang="en-US" sz="2400" b="1" dirty="0" smtClean="0">
                  <a:solidFill>
                    <a:srgbClr val="C00000"/>
                  </a:solidFill>
                </a:rPr>
                <a:t>Unit #5</a:t>
              </a:r>
            </a:p>
          </p:txBody>
        </p:sp>
      </p:grpSp>
      <p:sp>
        <p:nvSpPr>
          <p:cNvPr id="2" name="Date Placeholder 1"/>
          <p:cNvSpPr>
            <a:spLocks noGrp="1"/>
          </p:cNvSpPr>
          <p:nvPr>
            <p:ph type="dt" sz="half" idx="10"/>
          </p:nvPr>
        </p:nvSpPr>
        <p:spPr>
          <a:xfrm>
            <a:off x="6412230" y="6400800"/>
            <a:ext cx="5779770" cy="457200"/>
          </a:xfrm>
        </p:spPr>
        <p:txBody>
          <a:bodyPr/>
          <a:lstStyle/>
          <a:p>
            <a:r>
              <a:rPr lang="en-US" sz="1200" smtClean="0"/>
              <a:t>© LPU :: CAP267 Data Structures :: Dr. Amanpreet Singh</a:t>
            </a:r>
            <a:endParaRPr lang="en-US" sz="1200" dirty="0"/>
          </a:p>
        </p:txBody>
      </p:sp>
      <p:sp>
        <p:nvSpPr>
          <p:cNvPr id="3" name="Slide Number Placeholder 2"/>
          <p:cNvSpPr>
            <a:spLocks noGrp="1"/>
          </p:cNvSpPr>
          <p:nvPr>
            <p:ph type="sldNum" sz="quarter" idx="12"/>
          </p:nvPr>
        </p:nvSpPr>
        <p:spPr/>
        <p:txBody>
          <a:bodyPr/>
          <a:lstStyle/>
          <a:p>
            <a:fld id="{D57F1E4F-1CFF-5643-939E-217C01CDF565}" type="slidenum">
              <a:rPr lang="en-US" smtClean="0"/>
              <a:pPr/>
              <a:t>1</a:t>
            </a:fld>
            <a:endParaRPr lang="en-US" dirty="0"/>
          </a:p>
        </p:txBody>
      </p:sp>
      <p:sp>
        <p:nvSpPr>
          <p:cNvPr id="4" name="Rectangle 3"/>
          <p:cNvSpPr/>
          <p:nvPr/>
        </p:nvSpPr>
        <p:spPr>
          <a:xfrm>
            <a:off x="4929850" y="5087061"/>
            <a:ext cx="3425746" cy="646331"/>
          </a:xfrm>
          <a:prstGeom prst="rect">
            <a:avLst/>
          </a:prstGeom>
        </p:spPr>
        <p:txBody>
          <a:bodyPr wrap="none">
            <a:spAutoFit/>
          </a:bodyPr>
          <a:lstStyle/>
          <a:p>
            <a:r>
              <a:rPr lang="en-IN" sz="3600" dirty="0" smtClean="0">
                <a:solidFill>
                  <a:srgbClr val="C00000"/>
                </a:solidFill>
                <a:latin typeface="Times New Roman" panose="02020603050405020304" pitchFamily="18" charset="0"/>
                <a:cs typeface="Times New Roman" panose="02020603050405020304" pitchFamily="18" charset="0"/>
              </a:rPr>
              <a:t>Trees and Graphs</a:t>
            </a:r>
            <a:endParaRPr lang="en-IN" sz="3600" dirty="0"/>
          </a:p>
        </p:txBody>
      </p:sp>
    </p:spTree>
    <p:extLst>
      <p:ext uri="{BB962C8B-B14F-4D97-AF65-F5344CB8AC3E}">
        <p14:creationId xmlns:p14="http://schemas.microsoft.com/office/powerpoint/2010/main" val="23129570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circle(in)">
                                      <p:cBhvr>
                                        <p:cTn id="14"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326630" y="6404757"/>
            <a:ext cx="4764195" cy="370396"/>
          </a:xfrm>
        </p:spPr>
        <p:txBody>
          <a:bodyPr/>
          <a:lstStyle/>
          <a:p>
            <a:r>
              <a:rPr lang="en-US" smtClean="0"/>
              <a:t>© LPU :: CAP267 Data Structures :: Dr. Amanpreet Singh</a:t>
            </a:r>
            <a:endParaRPr lang="en-US" dirty="0"/>
          </a:p>
        </p:txBody>
      </p:sp>
      <p:pic>
        <p:nvPicPr>
          <p:cNvPr id="6" name="Picture 2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63735" y="211137"/>
            <a:ext cx="24384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7"/>
          <p:cNvSpPr>
            <a:spLocks noGrp="1"/>
          </p:cNvSpPr>
          <p:nvPr>
            <p:ph type="sldNum" sz="quarter" idx="12"/>
          </p:nvPr>
        </p:nvSpPr>
        <p:spPr/>
        <p:txBody>
          <a:bodyPr/>
          <a:lstStyle/>
          <a:p>
            <a:fld id="{D57F1E4F-1CFF-5643-939E-217C01CDF565}" type="slidenum">
              <a:rPr lang="en-US" smtClean="0"/>
              <a:pPr/>
              <a:t>10</a:t>
            </a:fld>
            <a:endParaRPr lang="en-US" dirty="0"/>
          </a:p>
        </p:txBody>
      </p:sp>
      <p:sp>
        <p:nvSpPr>
          <p:cNvPr id="2" name="Rectangle 1"/>
          <p:cNvSpPr/>
          <p:nvPr/>
        </p:nvSpPr>
        <p:spPr>
          <a:xfrm>
            <a:off x="1659956" y="1353863"/>
            <a:ext cx="10342179" cy="2169825"/>
          </a:xfrm>
          <a:prstGeom prst="rect">
            <a:avLst/>
          </a:prstGeom>
        </p:spPr>
        <p:txBody>
          <a:bodyPr wrap="square">
            <a:spAutoFit/>
          </a:bodyPr>
          <a:lstStyle/>
          <a:p>
            <a:pPr algn="just">
              <a:lnSpc>
                <a:spcPct val="150000"/>
              </a:lnSpc>
            </a:pPr>
            <a:r>
              <a:rPr lang="en-US" dirty="0" err="1">
                <a:latin typeface="Times New Roman" panose="02020603050405020304" pitchFamily="18" charset="0"/>
                <a:cs typeface="Times New Roman" panose="02020603050405020304" pitchFamily="18" charset="0"/>
              </a:rPr>
              <a:t>Inorder</a:t>
            </a:r>
            <a:r>
              <a:rPr lang="en-US" dirty="0">
                <a:latin typeface="Times New Roman" panose="02020603050405020304" pitchFamily="18" charset="0"/>
                <a:cs typeface="Times New Roman" panose="02020603050405020304" pitchFamily="18" charset="0"/>
              </a:rPr>
              <a:t> traversal is defined as a type of tree traversal technique which follows the Left-Root-Right pattern, such that:</a:t>
            </a:r>
          </a:p>
          <a:p>
            <a:pPr marL="1200150" lvl="2" indent="-285750" algn="just">
              <a:lnSpc>
                <a:spcPct val="15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left subtree is traversed first</a:t>
            </a:r>
          </a:p>
          <a:p>
            <a:pPr marL="1200150" lvl="2"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Then the root node for that subtree is traversed</a:t>
            </a:r>
          </a:p>
          <a:p>
            <a:pPr marL="1200150" lvl="2"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Finally, the right subtree is traversed</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659956" y="785678"/>
            <a:ext cx="1774845" cy="369332"/>
          </a:xfrm>
          <a:prstGeom prst="rect">
            <a:avLst/>
          </a:prstGeom>
        </p:spPr>
        <p:txBody>
          <a:bodyPr wrap="none">
            <a:spAutoFit/>
          </a:bodyPr>
          <a:lstStyle/>
          <a:p>
            <a:r>
              <a:rPr lang="en-US" dirty="0" err="1">
                <a:solidFill>
                  <a:srgbClr val="FF0000"/>
                </a:solidFill>
                <a:latin typeface="Times New Roman" panose="02020603050405020304" pitchFamily="18" charset="0"/>
                <a:cs typeface="Times New Roman" panose="02020603050405020304" pitchFamily="18" charset="0"/>
              </a:rPr>
              <a:t>Inorder</a:t>
            </a:r>
            <a:r>
              <a:rPr lang="en-IN" dirty="0" smtClean="0">
                <a:solidFill>
                  <a:srgbClr val="FF0000"/>
                </a:solidFill>
                <a:latin typeface="Times New Roman" panose="02020603050405020304" pitchFamily="18" charset="0"/>
                <a:cs typeface="Times New Roman" panose="02020603050405020304" pitchFamily="18" charset="0"/>
              </a:rPr>
              <a:t> </a:t>
            </a:r>
            <a:r>
              <a:rPr lang="en-IN" dirty="0">
                <a:solidFill>
                  <a:srgbClr val="FF0000"/>
                </a:solidFill>
                <a:latin typeface="Times New Roman" panose="02020603050405020304" pitchFamily="18" charset="0"/>
                <a:cs typeface="Times New Roman" panose="02020603050405020304" pitchFamily="18" charset="0"/>
              </a:rPr>
              <a:t>traversal </a:t>
            </a:r>
            <a:endParaRPr lang="en-IN" dirty="0">
              <a:solidFill>
                <a:srgbClr val="FF0000"/>
              </a:solidFill>
            </a:endParaRPr>
          </a:p>
        </p:txBody>
      </p:sp>
      <p:pic>
        <p:nvPicPr>
          <p:cNvPr id="3074" name="Picture 2" descr="Inorder traversal"/>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4603529" y="3637983"/>
            <a:ext cx="5520532" cy="2594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5208579"/>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326630" y="6404757"/>
            <a:ext cx="4764195" cy="370396"/>
          </a:xfrm>
        </p:spPr>
        <p:txBody>
          <a:bodyPr/>
          <a:lstStyle/>
          <a:p>
            <a:r>
              <a:rPr lang="en-US" smtClean="0"/>
              <a:t>© LPU :: CAP267 Data Structures :: Dr. Amanpreet Singh</a:t>
            </a:r>
            <a:endParaRPr lang="en-US" dirty="0"/>
          </a:p>
        </p:txBody>
      </p:sp>
      <p:pic>
        <p:nvPicPr>
          <p:cNvPr id="6" name="Picture 2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63735" y="211137"/>
            <a:ext cx="24384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7"/>
          <p:cNvSpPr>
            <a:spLocks noGrp="1"/>
          </p:cNvSpPr>
          <p:nvPr>
            <p:ph type="sldNum" sz="quarter" idx="12"/>
          </p:nvPr>
        </p:nvSpPr>
        <p:spPr/>
        <p:txBody>
          <a:bodyPr/>
          <a:lstStyle/>
          <a:p>
            <a:fld id="{D57F1E4F-1CFF-5643-939E-217C01CDF565}" type="slidenum">
              <a:rPr lang="en-US" smtClean="0"/>
              <a:pPr/>
              <a:t>11</a:t>
            </a:fld>
            <a:endParaRPr lang="en-US" dirty="0"/>
          </a:p>
        </p:txBody>
      </p:sp>
      <p:pic>
        <p:nvPicPr>
          <p:cNvPr id="4098" name="Picture 2" descr="The complete tree is travers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3401" y="1124702"/>
            <a:ext cx="4625195" cy="396563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665400" y="785678"/>
            <a:ext cx="2313454" cy="369332"/>
          </a:xfrm>
          <a:prstGeom prst="rect">
            <a:avLst/>
          </a:prstGeom>
        </p:spPr>
        <p:txBody>
          <a:bodyPr wrap="none">
            <a:spAutoFit/>
          </a:bodyPr>
          <a:lstStyle/>
          <a:p>
            <a:r>
              <a:rPr lang="en-IN" dirty="0" err="1" smtClean="0">
                <a:solidFill>
                  <a:srgbClr val="FF0000"/>
                </a:solidFill>
                <a:latin typeface="Times New Roman" panose="02020603050405020304" pitchFamily="18" charset="0"/>
                <a:cs typeface="Times New Roman" panose="02020603050405020304" pitchFamily="18" charset="0"/>
              </a:rPr>
              <a:t>Inorder</a:t>
            </a:r>
            <a:r>
              <a:rPr lang="en-IN" dirty="0" smtClean="0">
                <a:solidFill>
                  <a:srgbClr val="FF0000"/>
                </a:solidFill>
                <a:latin typeface="Times New Roman" panose="02020603050405020304" pitchFamily="18" charset="0"/>
                <a:cs typeface="Times New Roman" panose="02020603050405020304" pitchFamily="18" charset="0"/>
              </a:rPr>
              <a:t> </a:t>
            </a:r>
            <a:r>
              <a:rPr lang="en-IN" dirty="0">
                <a:solidFill>
                  <a:srgbClr val="FF0000"/>
                </a:solidFill>
                <a:latin typeface="Times New Roman" panose="02020603050405020304" pitchFamily="18" charset="0"/>
                <a:cs typeface="Times New Roman" panose="02020603050405020304" pitchFamily="18" charset="0"/>
              </a:rPr>
              <a:t>traversal Order</a:t>
            </a:r>
            <a:endParaRPr lang="en-IN" dirty="0">
              <a:solidFill>
                <a:srgbClr val="FF0000"/>
              </a:solidFill>
            </a:endParaRPr>
          </a:p>
        </p:txBody>
      </p:sp>
      <p:sp>
        <p:nvSpPr>
          <p:cNvPr id="7" name="Rectangle 6"/>
          <p:cNvSpPr/>
          <p:nvPr/>
        </p:nvSpPr>
        <p:spPr>
          <a:xfrm>
            <a:off x="3694384" y="4556949"/>
            <a:ext cx="4803228" cy="302157"/>
          </a:xfrm>
          <a:prstGeom prst="rect">
            <a:avLst/>
          </a:prstGeom>
          <a:solidFill>
            <a:schemeClr val="bg1">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3" name="Rectangle 2"/>
          <p:cNvSpPr/>
          <p:nvPr/>
        </p:nvSpPr>
        <p:spPr>
          <a:xfrm>
            <a:off x="1839309" y="5090333"/>
            <a:ext cx="8744607" cy="369332"/>
          </a:xfrm>
          <a:prstGeom prst="rect">
            <a:avLst/>
          </a:prstGeom>
        </p:spPr>
        <p:txBody>
          <a:bodyPr wrap="square">
            <a:spAutoFit/>
          </a:bodyPr>
          <a:lstStyle/>
          <a:p>
            <a:pPr algn="ctr"/>
            <a:r>
              <a:rPr lang="en-IN" dirty="0">
                <a:latin typeface="Times New Roman" panose="02020603050405020304" pitchFamily="18" charset="0"/>
                <a:cs typeface="Times New Roman" panose="02020603050405020304" pitchFamily="18" charset="0"/>
              </a:rPr>
              <a:t>So the order of traversal of nodes is 4 -&gt; 2 -&gt; 5 -&gt; 1 -&gt; 3 -&gt; 6.</a:t>
            </a:r>
          </a:p>
        </p:txBody>
      </p:sp>
    </p:spTree>
    <p:extLst>
      <p:ext uri="{BB962C8B-B14F-4D97-AF65-F5344CB8AC3E}">
        <p14:creationId xmlns:p14="http://schemas.microsoft.com/office/powerpoint/2010/main" val="3717240771"/>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326630" y="6404757"/>
            <a:ext cx="4764195" cy="370396"/>
          </a:xfrm>
        </p:spPr>
        <p:txBody>
          <a:bodyPr/>
          <a:lstStyle/>
          <a:p>
            <a:r>
              <a:rPr lang="en-US" smtClean="0"/>
              <a:t>© LPU :: CAP267 Data Structures :: Dr. Amanpreet Singh</a:t>
            </a:r>
            <a:endParaRPr lang="en-US" dirty="0"/>
          </a:p>
        </p:txBody>
      </p:sp>
      <p:pic>
        <p:nvPicPr>
          <p:cNvPr id="6" name="Picture 2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63735" y="211137"/>
            <a:ext cx="24384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7"/>
          <p:cNvSpPr>
            <a:spLocks noGrp="1"/>
          </p:cNvSpPr>
          <p:nvPr>
            <p:ph type="sldNum" sz="quarter" idx="12"/>
          </p:nvPr>
        </p:nvSpPr>
        <p:spPr/>
        <p:txBody>
          <a:bodyPr/>
          <a:lstStyle/>
          <a:p>
            <a:fld id="{D57F1E4F-1CFF-5643-939E-217C01CDF565}" type="slidenum">
              <a:rPr lang="en-US" smtClean="0"/>
              <a:pPr/>
              <a:t>12</a:t>
            </a:fld>
            <a:endParaRPr lang="en-US" dirty="0"/>
          </a:p>
        </p:txBody>
      </p:sp>
      <p:sp>
        <p:nvSpPr>
          <p:cNvPr id="2" name="Rectangle 1"/>
          <p:cNvSpPr/>
          <p:nvPr/>
        </p:nvSpPr>
        <p:spPr>
          <a:xfrm>
            <a:off x="1659956" y="1353863"/>
            <a:ext cx="10342179" cy="2169825"/>
          </a:xfrm>
          <a:prstGeom prst="rect">
            <a:avLst/>
          </a:prstGeom>
        </p:spPr>
        <p:txBody>
          <a:bodyPr wrap="square">
            <a:spAutoFit/>
          </a:bodyPr>
          <a:lstStyle/>
          <a:p>
            <a:pPr algn="just">
              <a:lnSpc>
                <a:spcPct val="150000"/>
              </a:lnSpc>
            </a:pPr>
            <a:r>
              <a:rPr lang="en-US" dirty="0" err="1">
                <a:latin typeface="Times New Roman" panose="02020603050405020304" pitchFamily="18" charset="0"/>
                <a:cs typeface="Times New Roman" panose="02020603050405020304" pitchFamily="18" charset="0"/>
              </a:rPr>
              <a:t>Postorder</a:t>
            </a:r>
            <a:r>
              <a:rPr lang="en-US" dirty="0">
                <a:latin typeface="Times New Roman" panose="02020603050405020304" pitchFamily="18" charset="0"/>
                <a:cs typeface="Times New Roman" panose="02020603050405020304" pitchFamily="18" charset="0"/>
              </a:rPr>
              <a:t> traversal is defined as a type of tree traversal which follows the Left-Right-Root policy such that for each node:</a:t>
            </a:r>
          </a:p>
          <a:p>
            <a:pPr marL="1657350" lvl="3" indent="-285750" algn="just">
              <a:lnSpc>
                <a:spcPct val="15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left subtree is traversed first</a:t>
            </a:r>
          </a:p>
          <a:p>
            <a:pPr marL="1657350" lvl="3"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Then the right subtree is traversed</a:t>
            </a:r>
          </a:p>
          <a:p>
            <a:pPr marL="1657350" lvl="3" indent="-28575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Finally, the root node of the subtree is traversed</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659956" y="785678"/>
            <a:ext cx="1980029" cy="369332"/>
          </a:xfrm>
          <a:prstGeom prst="rect">
            <a:avLst/>
          </a:prstGeom>
        </p:spPr>
        <p:txBody>
          <a:bodyPr wrap="none">
            <a:spAutoFit/>
          </a:bodyPr>
          <a:lstStyle/>
          <a:p>
            <a:r>
              <a:rPr lang="en-US" dirty="0" err="1" smtClean="0">
                <a:solidFill>
                  <a:srgbClr val="FF0000"/>
                </a:solidFill>
                <a:latin typeface="Times New Roman" panose="02020603050405020304" pitchFamily="18" charset="0"/>
                <a:cs typeface="Times New Roman" panose="02020603050405020304" pitchFamily="18" charset="0"/>
              </a:rPr>
              <a:t>Postorder</a:t>
            </a:r>
            <a:r>
              <a:rPr lang="en-IN" dirty="0" smtClean="0">
                <a:solidFill>
                  <a:srgbClr val="FF0000"/>
                </a:solidFill>
                <a:latin typeface="Times New Roman" panose="02020603050405020304" pitchFamily="18" charset="0"/>
                <a:cs typeface="Times New Roman" panose="02020603050405020304" pitchFamily="18" charset="0"/>
              </a:rPr>
              <a:t> </a:t>
            </a:r>
            <a:r>
              <a:rPr lang="en-IN" dirty="0">
                <a:solidFill>
                  <a:srgbClr val="FF0000"/>
                </a:solidFill>
                <a:latin typeface="Times New Roman" panose="02020603050405020304" pitchFamily="18" charset="0"/>
                <a:cs typeface="Times New Roman" panose="02020603050405020304" pitchFamily="18" charset="0"/>
              </a:rPr>
              <a:t>traversal </a:t>
            </a:r>
            <a:endParaRPr lang="en-IN" dirty="0">
              <a:solidFill>
                <a:srgbClr val="FF0000"/>
              </a:solidFill>
            </a:endParaRPr>
          </a:p>
        </p:txBody>
      </p:sp>
      <p:pic>
        <p:nvPicPr>
          <p:cNvPr id="5122" name="Picture 2" descr="Postorder traversal"/>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4099034" y="3788406"/>
            <a:ext cx="5003472" cy="2351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3773464"/>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326630" y="6404757"/>
            <a:ext cx="4764195" cy="370396"/>
          </a:xfrm>
        </p:spPr>
        <p:txBody>
          <a:bodyPr/>
          <a:lstStyle/>
          <a:p>
            <a:r>
              <a:rPr lang="en-US" smtClean="0"/>
              <a:t>© LPU :: CAP267 Data Structures :: Dr. Amanpreet Singh</a:t>
            </a:r>
            <a:endParaRPr lang="en-US" dirty="0"/>
          </a:p>
        </p:txBody>
      </p:sp>
      <p:pic>
        <p:nvPicPr>
          <p:cNvPr id="6" name="Picture 2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63735" y="211137"/>
            <a:ext cx="24384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7"/>
          <p:cNvSpPr>
            <a:spLocks noGrp="1"/>
          </p:cNvSpPr>
          <p:nvPr>
            <p:ph type="sldNum" sz="quarter" idx="12"/>
          </p:nvPr>
        </p:nvSpPr>
        <p:spPr/>
        <p:txBody>
          <a:bodyPr/>
          <a:lstStyle/>
          <a:p>
            <a:fld id="{D57F1E4F-1CFF-5643-939E-217C01CDF565}" type="slidenum">
              <a:rPr lang="en-US" smtClean="0"/>
              <a:pPr/>
              <a:t>13</a:t>
            </a:fld>
            <a:endParaRPr lang="en-US" dirty="0"/>
          </a:p>
        </p:txBody>
      </p:sp>
      <p:pic>
        <p:nvPicPr>
          <p:cNvPr id="6146" name="Picture 2" descr="The complete tree is visi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5249" y="1426177"/>
            <a:ext cx="4367769" cy="374491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4020204" y="4651542"/>
            <a:ext cx="4803228" cy="302157"/>
          </a:xfrm>
          <a:prstGeom prst="rect">
            <a:avLst/>
          </a:prstGeom>
          <a:solidFill>
            <a:schemeClr val="bg1">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9" name="Rectangle 8"/>
          <p:cNvSpPr/>
          <p:nvPr/>
        </p:nvSpPr>
        <p:spPr>
          <a:xfrm>
            <a:off x="1665400" y="785678"/>
            <a:ext cx="2518638" cy="369332"/>
          </a:xfrm>
          <a:prstGeom prst="rect">
            <a:avLst/>
          </a:prstGeom>
        </p:spPr>
        <p:txBody>
          <a:bodyPr wrap="none">
            <a:spAutoFit/>
          </a:bodyPr>
          <a:lstStyle/>
          <a:p>
            <a:r>
              <a:rPr lang="en-IN" dirty="0" err="1" smtClean="0">
                <a:solidFill>
                  <a:srgbClr val="FF0000"/>
                </a:solidFill>
                <a:latin typeface="Times New Roman" panose="02020603050405020304" pitchFamily="18" charset="0"/>
                <a:cs typeface="Times New Roman" panose="02020603050405020304" pitchFamily="18" charset="0"/>
              </a:rPr>
              <a:t>Postorder</a:t>
            </a:r>
            <a:r>
              <a:rPr lang="en-IN" dirty="0" smtClean="0">
                <a:solidFill>
                  <a:srgbClr val="FF0000"/>
                </a:solidFill>
                <a:latin typeface="Times New Roman" panose="02020603050405020304" pitchFamily="18" charset="0"/>
                <a:cs typeface="Times New Roman" panose="02020603050405020304" pitchFamily="18" charset="0"/>
              </a:rPr>
              <a:t> </a:t>
            </a:r>
            <a:r>
              <a:rPr lang="en-IN" dirty="0">
                <a:solidFill>
                  <a:srgbClr val="FF0000"/>
                </a:solidFill>
                <a:latin typeface="Times New Roman" panose="02020603050405020304" pitchFamily="18" charset="0"/>
                <a:cs typeface="Times New Roman" panose="02020603050405020304" pitchFamily="18" charset="0"/>
              </a:rPr>
              <a:t>traversal Order</a:t>
            </a:r>
            <a:endParaRPr lang="en-IN" dirty="0">
              <a:solidFill>
                <a:srgbClr val="FF0000"/>
              </a:solidFill>
            </a:endParaRPr>
          </a:p>
        </p:txBody>
      </p:sp>
      <p:sp>
        <p:nvSpPr>
          <p:cNvPr id="2" name="Rectangle 1"/>
          <p:cNvSpPr/>
          <p:nvPr/>
        </p:nvSpPr>
        <p:spPr>
          <a:xfrm>
            <a:off x="2734156" y="5356062"/>
            <a:ext cx="7933843" cy="369332"/>
          </a:xfrm>
          <a:prstGeom prst="rect">
            <a:avLst/>
          </a:prstGeom>
        </p:spPr>
        <p:txBody>
          <a:bodyPr wrap="square">
            <a:spAutoFit/>
          </a:bodyPr>
          <a:lstStyle/>
          <a:p>
            <a:pPr algn="ctr"/>
            <a:r>
              <a:rPr lang="en-IN" dirty="0">
                <a:latin typeface="Times New Roman" panose="02020603050405020304" pitchFamily="18" charset="0"/>
                <a:cs typeface="Times New Roman" panose="02020603050405020304" pitchFamily="18" charset="0"/>
              </a:rPr>
              <a:t>So the order of traversal of nodes is 4 -&gt; 5 -&gt; 2 -&gt; 6 -&gt; 3 -&gt; 1.</a:t>
            </a:r>
          </a:p>
        </p:txBody>
      </p:sp>
    </p:spTree>
    <p:extLst>
      <p:ext uri="{BB962C8B-B14F-4D97-AF65-F5344CB8AC3E}">
        <p14:creationId xmlns:p14="http://schemas.microsoft.com/office/powerpoint/2010/main" val="427071235"/>
      </p:ext>
    </p:extLst>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326630" y="6404757"/>
            <a:ext cx="4764195" cy="370396"/>
          </a:xfrm>
        </p:spPr>
        <p:txBody>
          <a:bodyPr/>
          <a:lstStyle/>
          <a:p>
            <a:r>
              <a:rPr lang="en-US" smtClean="0"/>
              <a:t>© LPU :: CAP267 Data Structures :: Dr. Amanpreet Singh</a:t>
            </a:r>
            <a:endParaRPr lang="en-US" dirty="0"/>
          </a:p>
        </p:txBody>
      </p:sp>
      <p:pic>
        <p:nvPicPr>
          <p:cNvPr id="6" name="Picture 2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63735" y="211137"/>
            <a:ext cx="24384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7"/>
          <p:cNvSpPr>
            <a:spLocks noGrp="1"/>
          </p:cNvSpPr>
          <p:nvPr>
            <p:ph type="sldNum" sz="quarter" idx="12"/>
          </p:nvPr>
        </p:nvSpPr>
        <p:spPr/>
        <p:txBody>
          <a:bodyPr/>
          <a:lstStyle/>
          <a:p>
            <a:fld id="{D57F1E4F-1CFF-5643-939E-217C01CDF565}" type="slidenum">
              <a:rPr lang="en-US" smtClean="0"/>
              <a:pPr/>
              <a:t>14</a:t>
            </a:fld>
            <a:endParaRPr lang="en-US" dirty="0"/>
          </a:p>
        </p:txBody>
      </p:sp>
      <p:sp>
        <p:nvSpPr>
          <p:cNvPr id="2" name="Rectangle 1"/>
          <p:cNvSpPr/>
          <p:nvPr/>
        </p:nvSpPr>
        <p:spPr>
          <a:xfrm>
            <a:off x="1639613" y="1536063"/>
            <a:ext cx="9963808" cy="873572"/>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Binary Tree is defined as a tree data structure where each node has at most 2 children. Since each element in a binary tree can have only 2 children, we typically name them the left and right child.</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639613" y="787782"/>
            <a:ext cx="1281633" cy="369332"/>
          </a:xfrm>
          <a:prstGeom prst="rect">
            <a:avLst/>
          </a:prstGeom>
        </p:spPr>
        <p:txBody>
          <a:bodyPr wrap="none">
            <a:spAutoFit/>
          </a:bodyPr>
          <a:lstStyle/>
          <a:p>
            <a:r>
              <a:rPr lang="en-IN" dirty="0">
                <a:solidFill>
                  <a:srgbClr val="FF0000"/>
                </a:solidFill>
                <a:latin typeface="Times New Roman" panose="02020603050405020304" pitchFamily="18" charset="0"/>
                <a:cs typeface="Times New Roman" panose="02020603050405020304" pitchFamily="18" charset="0"/>
              </a:rPr>
              <a:t>Binary Tree</a:t>
            </a:r>
          </a:p>
        </p:txBody>
      </p:sp>
      <p:pic>
        <p:nvPicPr>
          <p:cNvPr id="7170" name="Picture 2" descr="Binary Tree Data Stru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1754" y="2530475"/>
            <a:ext cx="4000500" cy="2990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7882445"/>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326630" y="6404757"/>
            <a:ext cx="4764195" cy="370396"/>
          </a:xfrm>
        </p:spPr>
        <p:txBody>
          <a:bodyPr/>
          <a:lstStyle/>
          <a:p>
            <a:r>
              <a:rPr lang="en-US" smtClean="0"/>
              <a:t>© LPU :: CAP267 Data Structures :: Dr. Amanpreet Singh</a:t>
            </a:r>
            <a:endParaRPr lang="en-US" dirty="0"/>
          </a:p>
        </p:txBody>
      </p:sp>
      <p:pic>
        <p:nvPicPr>
          <p:cNvPr id="6" name="Picture 2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63735" y="211137"/>
            <a:ext cx="24384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7"/>
          <p:cNvSpPr>
            <a:spLocks noGrp="1"/>
          </p:cNvSpPr>
          <p:nvPr>
            <p:ph type="sldNum" sz="quarter" idx="12"/>
          </p:nvPr>
        </p:nvSpPr>
        <p:spPr/>
        <p:txBody>
          <a:bodyPr/>
          <a:lstStyle/>
          <a:p>
            <a:fld id="{D57F1E4F-1CFF-5643-939E-217C01CDF565}" type="slidenum">
              <a:rPr lang="en-US" smtClean="0"/>
              <a:pPr/>
              <a:t>15</a:t>
            </a:fld>
            <a:endParaRPr lang="en-US" dirty="0"/>
          </a:p>
        </p:txBody>
      </p:sp>
      <p:sp>
        <p:nvSpPr>
          <p:cNvPr id="3" name="Rectangle 2"/>
          <p:cNvSpPr/>
          <p:nvPr/>
        </p:nvSpPr>
        <p:spPr>
          <a:xfrm>
            <a:off x="1660635" y="787782"/>
            <a:ext cx="10005848" cy="3000821"/>
          </a:xfrm>
          <a:prstGeom prst="rect">
            <a:avLst/>
          </a:prstGeom>
        </p:spPr>
        <p:txBody>
          <a:bodyPr wrap="square">
            <a:spAutoFit/>
          </a:bodyPr>
          <a:lstStyle/>
          <a:p>
            <a:pPr algn="just"/>
            <a:r>
              <a:rPr lang="en-US" dirty="0">
                <a:solidFill>
                  <a:srgbClr val="FF0000"/>
                </a:solidFill>
                <a:latin typeface="Times New Roman" panose="02020603050405020304" pitchFamily="18" charset="0"/>
                <a:cs typeface="Times New Roman" panose="02020603050405020304" pitchFamily="18" charset="0"/>
              </a:rPr>
              <a:t>Binary Tree Representation</a:t>
            </a:r>
          </a:p>
          <a:p>
            <a:pPr algn="just"/>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A Binary tree is represented by a pointer to the topmost node (commonly known as the “root”) of the tree. If the tree is empty, then the value of the root is NULL. Each node of a Binary Tree contains the following parts:</a:t>
            </a:r>
          </a:p>
          <a:p>
            <a:pPr algn="just"/>
            <a:endParaRPr lang="en-US" dirty="0">
              <a:latin typeface="Times New Roman" panose="02020603050405020304" pitchFamily="18" charset="0"/>
              <a:cs typeface="Times New Roman" panose="02020603050405020304" pitchFamily="18" charset="0"/>
            </a:endParaRPr>
          </a:p>
          <a:p>
            <a:pPr marL="2171700" lvl="4" indent="-342900" algn="just">
              <a:buFont typeface="+mj-lt"/>
              <a:buAutoNum type="arabicPeriod"/>
            </a:pPr>
            <a:r>
              <a:rPr lang="en-US" dirty="0">
                <a:latin typeface="Times New Roman" panose="02020603050405020304" pitchFamily="18" charset="0"/>
                <a:cs typeface="Times New Roman" panose="02020603050405020304" pitchFamily="18" charset="0"/>
              </a:rPr>
              <a:t>Data</a:t>
            </a:r>
          </a:p>
          <a:p>
            <a:pPr marL="2171700" lvl="4" indent="-342900" algn="just">
              <a:buFont typeface="+mj-lt"/>
              <a:buAutoNum type="arabicPeriod"/>
            </a:pPr>
            <a:r>
              <a:rPr lang="en-US" dirty="0">
                <a:latin typeface="Times New Roman" panose="02020603050405020304" pitchFamily="18" charset="0"/>
                <a:cs typeface="Times New Roman" panose="02020603050405020304" pitchFamily="18" charset="0"/>
              </a:rPr>
              <a:t>Pointer to left child</a:t>
            </a:r>
          </a:p>
          <a:p>
            <a:pPr marL="2171700" lvl="4" indent="-342900" algn="just">
              <a:buFont typeface="+mj-lt"/>
              <a:buAutoNum type="arabicPeriod"/>
            </a:pPr>
            <a:r>
              <a:rPr lang="en-US" dirty="0">
                <a:latin typeface="Times New Roman" panose="02020603050405020304" pitchFamily="18" charset="0"/>
                <a:cs typeface="Times New Roman" panose="02020603050405020304" pitchFamily="18" charset="0"/>
              </a:rPr>
              <a:t>Pointer to right child</a:t>
            </a:r>
            <a:endParaRPr lang="en-IN" dirty="0">
              <a:latin typeface="Times New Roman" panose="02020603050405020304" pitchFamily="18" charset="0"/>
              <a:cs typeface="Times New Roman" panose="02020603050405020304" pitchFamily="18" charset="0"/>
            </a:endParaRPr>
          </a:p>
        </p:txBody>
      </p:sp>
      <p:sp>
        <p:nvSpPr>
          <p:cNvPr id="5" name="Rectangle 4"/>
          <p:cNvSpPr/>
          <p:nvPr/>
        </p:nvSpPr>
        <p:spPr>
          <a:xfrm>
            <a:off x="3058510" y="4119655"/>
            <a:ext cx="6096000" cy="2258567"/>
          </a:xfrm>
          <a:prstGeom prst="rect">
            <a:avLst/>
          </a:prstGeom>
        </p:spPr>
        <p:txBody>
          <a:bodyPr>
            <a:spAutoFit/>
          </a:bodyPr>
          <a:lstStyle/>
          <a:p>
            <a:r>
              <a:rPr lang="en-IN" dirty="0">
                <a:solidFill>
                  <a:srgbClr val="0070C0"/>
                </a:solidFill>
                <a:latin typeface="Times New Roman" panose="02020603050405020304" pitchFamily="18" charset="0"/>
                <a:cs typeface="Times New Roman" panose="02020603050405020304" pitchFamily="18" charset="0"/>
              </a:rPr>
              <a:t>Basic Operation On Binary Tree:</a:t>
            </a:r>
          </a:p>
          <a:p>
            <a:endParaRPr lang="en-IN" dirty="0">
              <a:latin typeface="Times New Roman" panose="02020603050405020304" pitchFamily="18" charset="0"/>
              <a:cs typeface="Times New Roman" panose="02020603050405020304" pitchFamily="18" charset="0"/>
            </a:endParaRPr>
          </a:p>
          <a:p>
            <a:pPr marL="1200150" lvl="2" indent="-28575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Inserting an element.</a:t>
            </a:r>
          </a:p>
          <a:p>
            <a:pPr marL="1200150" lvl="2" indent="-28575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Removing an element.</a:t>
            </a:r>
          </a:p>
          <a:p>
            <a:pPr marL="1200150" lvl="2" indent="-28575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Searching for an element.</a:t>
            </a:r>
          </a:p>
          <a:p>
            <a:pPr marL="1200150" lvl="2" indent="-28575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Traversing the tree.</a:t>
            </a:r>
          </a:p>
        </p:txBody>
      </p:sp>
    </p:spTree>
    <p:extLst>
      <p:ext uri="{BB962C8B-B14F-4D97-AF65-F5344CB8AC3E}">
        <p14:creationId xmlns:p14="http://schemas.microsoft.com/office/powerpoint/2010/main" val="4156303801"/>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326630" y="6404757"/>
            <a:ext cx="4764195" cy="370396"/>
          </a:xfrm>
        </p:spPr>
        <p:txBody>
          <a:bodyPr/>
          <a:lstStyle/>
          <a:p>
            <a:r>
              <a:rPr lang="en-US" smtClean="0"/>
              <a:t>© LPU :: CAP267 Data Structures :: Dr. Amanpreet Singh</a:t>
            </a:r>
            <a:endParaRPr lang="en-US" dirty="0"/>
          </a:p>
        </p:txBody>
      </p:sp>
      <p:pic>
        <p:nvPicPr>
          <p:cNvPr id="6" name="Picture 2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63735" y="211137"/>
            <a:ext cx="24384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7"/>
          <p:cNvSpPr>
            <a:spLocks noGrp="1"/>
          </p:cNvSpPr>
          <p:nvPr>
            <p:ph type="sldNum" sz="quarter" idx="12"/>
          </p:nvPr>
        </p:nvSpPr>
        <p:spPr/>
        <p:txBody>
          <a:bodyPr/>
          <a:lstStyle/>
          <a:p>
            <a:fld id="{D57F1E4F-1CFF-5643-939E-217C01CDF565}" type="slidenum">
              <a:rPr lang="en-US" smtClean="0"/>
              <a:pPr/>
              <a:t>16</a:t>
            </a:fld>
            <a:endParaRPr lang="en-US" dirty="0"/>
          </a:p>
        </p:txBody>
      </p:sp>
      <p:sp>
        <p:nvSpPr>
          <p:cNvPr id="2" name="Rectangle 1"/>
          <p:cNvSpPr/>
          <p:nvPr/>
        </p:nvSpPr>
        <p:spPr>
          <a:xfrm>
            <a:off x="1608083" y="787782"/>
            <a:ext cx="10394052" cy="1892826"/>
          </a:xfrm>
          <a:prstGeom prst="rect">
            <a:avLst/>
          </a:prstGeom>
        </p:spPr>
        <p:txBody>
          <a:bodyPr wrap="square">
            <a:spAutoFit/>
          </a:bodyPr>
          <a:lstStyle/>
          <a:p>
            <a:r>
              <a:rPr lang="en-US" dirty="0">
                <a:solidFill>
                  <a:srgbClr val="FF0000"/>
                </a:solidFill>
                <a:latin typeface="Times New Roman" panose="02020603050405020304" pitchFamily="18" charset="0"/>
                <a:cs typeface="Times New Roman" panose="02020603050405020304" pitchFamily="18" charset="0"/>
              </a:rPr>
              <a:t>Binary Search </a:t>
            </a:r>
            <a:r>
              <a:rPr lang="en-US" dirty="0" smtClean="0">
                <a:solidFill>
                  <a:srgbClr val="FF0000"/>
                </a:solidFill>
                <a:latin typeface="Times New Roman" panose="02020603050405020304" pitchFamily="18" charset="0"/>
                <a:cs typeface="Times New Roman" panose="02020603050405020304" pitchFamily="18" charset="0"/>
              </a:rPr>
              <a:t>tree (BST)</a:t>
            </a:r>
            <a:endParaRPr lang="en-US" dirty="0">
              <a:solidFill>
                <a:srgbClr val="FF0000"/>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A binary search tree follows some order to arrange the elements. </a:t>
            </a:r>
            <a:r>
              <a:rPr lang="en-US" i="1" dirty="0">
                <a:solidFill>
                  <a:srgbClr val="0070C0"/>
                </a:solidFill>
                <a:latin typeface="Times New Roman" panose="02020603050405020304" pitchFamily="18" charset="0"/>
                <a:cs typeface="Times New Roman" panose="02020603050405020304" pitchFamily="18" charset="0"/>
              </a:rPr>
              <a:t>In a Binary search tree, the value of left node must be smaller than the parent node, and the value of right node must be greater than the parent node. </a:t>
            </a:r>
            <a:r>
              <a:rPr lang="en-US" dirty="0">
                <a:latin typeface="Times New Roman" panose="02020603050405020304" pitchFamily="18" charset="0"/>
                <a:cs typeface="Times New Roman" panose="02020603050405020304" pitchFamily="18" charset="0"/>
              </a:rPr>
              <a:t>This rule is applied recursively to the left and right subtrees of the root.</a:t>
            </a:r>
            <a:endParaRPr lang="en-IN" dirty="0">
              <a:latin typeface="Times New Roman" panose="02020603050405020304" pitchFamily="18" charset="0"/>
              <a:cs typeface="Times New Roman" panose="02020603050405020304" pitchFamily="18" charset="0"/>
            </a:endParaRPr>
          </a:p>
        </p:txBody>
      </p:sp>
      <p:pic>
        <p:nvPicPr>
          <p:cNvPr id="8194" name="Picture 2" descr="Binary Search tr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3892" y="2680608"/>
            <a:ext cx="3857625" cy="260985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608083" y="5410822"/>
            <a:ext cx="10268607" cy="873572"/>
          </a:xfrm>
          <a:prstGeom prst="rect">
            <a:avLst/>
          </a:prstGeom>
        </p:spPr>
        <p:txBody>
          <a:bodyPr wrap="square">
            <a:spAutoFit/>
          </a:bodyPr>
          <a:lstStyle/>
          <a:p>
            <a:pPr algn="just">
              <a:lnSpc>
                <a:spcPct val="150000"/>
              </a:lnSpc>
            </a:pPr>
            <a:r>
              <a:rPr lang="en-IN" dirty="0">
                <a:latin typeface="Times New Roman" panose="02020603050405020304" pitchFamily="18" charset="0"/>
                <a:cs typeface="Times New Roman" panose="02020603050405020304" pitchFamily="18" charset="0"/>
              </a:rPr>
              <a:t>In the above figure, we can observe that the root node is 40, and all the nodes of the left subtree are smaller than the root node, and all the nodes of the right subtree are greater than the root node.</a:t>
            </a:r>
          </a:p>
        </p:txBody>
      </p:sp>
    </p:spTree>
    <p:extLst>
      <p:ext uri="{BB962C8B-B14F-4D97-AF65-F5344CB8AC3E}">
        <p14:creationId xmlns:p14="http://schemas.microsoft.com/office/powerpoint/2010/main" val="4199070406"/>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326630" y="6404757"/>
            <a:ext cx="4764195" cy="370396"/>
          </a:xfrm>
        </p:spPr>
        <p:txBody>
          <a:bodyPr/>
          <a:lstStyle/>
          <a:p>
            <a:r>
              <a:rPr lang="en-US" smtClean="0"/>
              <a:t>© LPU :: CAP267 Data Structures :: Dr. Amanpreet Singh</a:t>
            </a:r>
            <a:endParaRPr lang="en-US" dirty="0"/>
          </a:p>
        </p:txBody>
      </p:sp>
      <p:pic>
        <p:nvPicPr>
          <p:cNvPr id="6" name="Picture 2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63735" y="211137"/>
            <a:ext cx="24384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7"/>
          <p:cNvSpPr>
            <a:spLocks noGrp="1"/>
          </p:cNvSpPr>
          <p:nvPr>
            <p:ph type="sldNum" sz="quarter" idx="12"/>
          </p:nvPr>
        </p:nvSpPr>
        <p:spPr/>
        <p:txBody>
          <a:bodyPr/>
          <a:lstStyle/>
          <a:p>
            <a:fld id="{D57F1E4F-1CFF-5643-939E-217C01CDF565}" type="slidenum">
              <a:rPr lang="en-US" smtClean="0"/>
              <a:pPr/>
              <a:t>17</a:t>
            </a:fld>
            <a:endParaRPr lang="en-US" dirty="0"/>
          </a:p>
        </p:txBody>
      </p:sp>
      <p:sp>
        <p:nvSpPr>
          <p:cNvPr id="3" name="Rectangle 2"/>
          <p:cNvSpPr/>
          <p:nvPr/>
        </p:nvSpPr>
        <p:spPr>
          <a:xfrm>
            <a:off x="1450428" y="1241531"/>
            <a:ext cx="10268606" cy="873572"/>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Suppose if we change the value of node 35 to 55 in the above tree, check whether the tree will be binary search tree or not.</a:t>
            </a:r>
            <a:endParaRPr lang="en-IN" dirty="0">
              <a:latin typeface="Times New Roman" panose="02020603050405020304" pitchFamily="18" charset="0"/>
              <a:cs typeface="Times New Roman" panose="02020603050405020304" pitchFamily="18" charset="0"/>
            </a:endParaRPr>
          </a:p>
        </p:txBody>
      </p:sp>
      <p:pic>
        <p:nvPicPr>
          <p:cNvPr id="9218" name="Picture 2" descr="Binary Search tre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0016" y="1830168"/>
            <a:ext cx="3857625" cy="260985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450428" y="4779295"/>
            <a:ext cx="10321159" cy="1286186"/>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In the above tree, the value of root node is 40, which is greater than its left child 30 but smaller than right child of 30, i.e., 55. So, the above tree does not satisfy the property of Binary search tree. Therefore, the above tree is not a binary search tree.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6709103"/>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326630" y="6404757"/>
            <a:ext cx="4764195" cy="370396"/>
          </a:xfrm>
        </p:spPr>
        <p:txBody>
          <a:bodyPr/>
          <a:lstStyle/>
          <a:p>
            <a:r>
              <a:rPr lang="en-US" smtClean="0"/>
              <a:t>© LPU :: CAP267 Data Structures :: Dr. Amanpreet Singh</a:t>
            </a:r>
            <a:endParaRPr lang="en-US" dirty="0"/>
          </a:p>
        </p:txBody>
      </p:sp>
      <p:pic>
        <p:nvPicPr>
          <p:cNvPr id="6" name="Picture 2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63735" y="211137"/>
            <a:ext cx="24384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7"/>
          <p:cNvSpPr>
            <a:spLocks noGrp="1"/>
          </p:cNvSpPr>
          <p:nvPr>
            <p:ph type="sldNum" sz="quarter" idx="12"/>
          </p:nvPr>
        </p:nvSpPr>
        <p:spPr/>
        <p:txBody>
          <a:bodyPr/>
          <a:lstStyle/>
          <a:p>
            <a:fld id="{D57F1E4F-1CFF-5643-939E-217C01CDF565}" type="slidenum">
              <a:rPr lang="en-US" smtClean="0"/>
              <a:pPr/>
              <a:t>18</a:t>
            </a:fld>
            <a:endParaRPr lang="en-US" dirty="0"/>
          </a:p>
        </p:txBody>
      </p:sp>
      <p:sp>
        <p:nvSpPr>
          <p:cNvPr id="2" name="Rectangle 1"/>
          <p:cNvSpPr/>
          <p:nvPr/>
        </p:nvSpPr>
        <p:spPr>
          <a:xfrm>
            <a:off x="3142593" y="0"/>
            <a:ext cx="4298731" cy="6863417"/>
          </a:xfrm>
          <a:prstGeom prst="rect">
            <a:avLst/>
          </a:prstGeom>
        </p:spPr>
        <p:txBody>
          <a:bodyPr wrap="square">
            <a:spAutoFit/>
          </a:bodyPr>
          <a:lstStyle/>
          <a:p>
            <a:r>
              <a:rPr lang="en-IN" sz="1100" dirty="0"/>
              <a:t>#include &lt;</a:t>
            </a:r>
            <a:r>
              <a:rPr lang="en-IN" sz="1100" dirty="0" err="1"/>
              <a:t>iostream</a:t>
            </a:r>
            <a:r>
              <a:rPr lang="en-IN" sz="1100" dirty="0"/>
              <a:t>&gt;</a:t>
            </a:r>
          </a:p>
          <a:p>
            <a:r>
              <a:rPr lang="en-IN" sz="1100" dirty="0" smtClean="0"/>
              <a:t>class </a:t>
            </a:r>
            <a:r>
              <a:rPr lang="en-IN" sz="1100" dirty="0"/>
              <a:t>Node {</a:t>
            </a:r>
          </a:p>
          <a:p>
            <a:r>
              <a:rPr lang="en-IN" sz="1100" dirty="0"/>
              <a:t>public:</a:t>
            </a:r>
          </a:p>
          <a:p>
            <a:r>
              <a:rPr lang="en-IN" sz="1100" dirty="0"/>
              <a:t>    </a:t>
            </a:r>
            <a:r>
              <a:rPr lang="en-IN" sz="1100" dirty="0" err="1"/>
              <a:t>int</a:t>
            </a:r>
            <a:r>
              <a:rPr lang="en-IN" sz="1100" dirty="0"/>
              <a:t> data;</a:t>
            </a:r>
          </a:p>
          <a:p>
            <a:r>
              <a:rPr lang="en-IN" sz="1100" dirty="0"/>
              <a:t>    Node* left;</a:t>
            </a:r>
          </a:p>
          <a:p>
            <a:r>
              <a:rPr lang="en-IN" sz="1100" dirty="0"/>
              <a:t>    Node* right;</a:t>
            </a:r>
          </a:p>
          <a:p>
            <a:r>
              <a:rPr lang="en-IN" sz="1100" dirty="0" smtClean="0"/>
              <a:t>    </a:t>
            </a:r>
            <a:r>
              <a:rPr lang="en-IN" sz="1100" dirty="0"/>
              <a:t>Node(</a:t>
            </a:r>
            <a:r>
              <a:rPr lang="en-IN" sz="1100" dirty="0" err="1"/>
              <a:t>int</a:t>
            </a:r>
            <a:r>
              <a:rPr lang="en-IN" sz="1100" dirty="0"/>
              <a:t> value) : data(value), left(</a:t>
            </a:r>
            <a:r>
              <a:rPr lang="en-IN" sz="1100" dirty="0" err="1"/>
              <a:t>nullptr</a:t>
            </a:r>
            <a:r>
              <a:rPr lang="en-IN" sz="1100" dirty="0"/>
              <a:t>), right(</a:t>
            </a:r>
            <a:r>
              <a:rPr lang="en-IN" sz="1100" dirty="0" err="1"/>
              <a:t>nullptr</a:t>
            </a:r>
            <a:r>
              <a:rPr lang="en-IN" sz="1100" dirty="0"/>
              <a:t>) {}</a:t>
            </a:r>
          </a:p>
          <a:p>
            <a:r>
              <a:rPr lang="en-IN" sz="1100" dirty="0"/>
              <a:t>};</a:t>
            </a:r>
          </a:p>
          <a:p>
            <a:r>
              <a:rPr lang="en-IN" sz="1100" dirty="0" smtClean="0"/>
              <a:t>class </a:t>
            </a:r>
            <a:r>
              <a:rPr lang="en-IN" sz="1100" dirty="0" err="1"/>
              <a:t>BinarySearchTree</a:t>
            </a:r>
            <a:r>
              <a:rPr lang="en-IN" sz="1100" dirty="0"/>
              <a:t> {</a:t>
            </a:r>
          </a:p>
          <a:p>
            <a:r>
              <a:rPr lang="en-IN" sz="1100" dirty="0"/>
              <a:t>private:</a:t>
            </a:r>
          </a:p>
          <a:p>
            <a:r>
              <a:rPr lang="en-IN" sz="1100" dirty="0"/>
              <a:t>    Node* root;</a:t>
            </a:r>
          </a:p>
          <a:p>
            <a:r>
              <a:rPr lang="en-IN" sz="1100" dirty="0" smtClean="0"/>
              <a:t>    </a:t>
            </a:r>
            <a:r>
              <a:rPr lang="en-IN" sz="1100" dirty="0"/>
              <a:t>// Private recursive helper functions</a:t>
            </a:r>
          </a:p>
          <a:p>
            <a:r>
              <a:rPr lang="en-IN" sz="1100" dirty="0"/>
              <a:t>    Node* insert(Node* node, </a:t>
            </a:r>
            <a:r>
              <a:rPr lang="en-IN" sz="1100" dirty="0" err="1"/>
              <a:t>int</a:t>
            </a:r>
            <a:r>
              <a:rPr lang="en-IN" sz="1100" dirty="0"/>
              <a:t> value);</a:t>
            </a:r>
          </a:p>
          <a:p>
            <a:r>
              <a:rPr lang="en-IN" sz="1100" dirty="0"/>
              <a:t>    Node* search(Node* node, </a:t>
            </a:r>
            <a:r>
              <a:rPr lang="en-IN" sz="1100" dirty="0" err="1"/>
              <a:t>int</a:t>
            </a:r>
            <a:r>
              <a:rPr lang="en-IN" sz="1100" dirty="0"/>
              <a:t> value);</a:t>
            </a:r>
          </a:p>
          <a:p>
            <a:r>
              <a:rPr lang="en-IN" sz="1100" dirty="0"/>
              <a:t>    Node* remove(Node* node, </a:t>
            </a:r>
            <a:r>
              <a:rPr lang="en-IN" sz="1100" dirty="0" err="1"/>
              <a:t>int</a:t>
            </a:r>
            <a:r>
              <a:rPr lang="en-IN" sz="1100" dirty="0"/>
              <a:t> value);</a:t>
            </a:r>
          </a:p>
          <a:p>
            <a:r>
              <a:rPr lang="en-IN" sz="1100" dirty="0"/>
              <a:t>    Node* </a:t>
            </a:r>
            <a:r>
              <a:rPr lang="en-IN" sz="1100" dirty="0" err="1"/>
              <a:t>findMin</a:t>
            </a:r>
            <a:r>
              <a:rPr lang="en-IN" sz="1100" dirty="0"/>
              <a:t>(Node* node);</a:t>
            </a:r>
          </a:p>
          <a:p>
            <a:r>
              <a:rPr lang="en-IN" sz="1100" dirty="0"/>
              <a:t>    void </a:t>
            </a:r>
            <a:r>
              <a:rPr lang="en-IN" sz="1100" dirty="0" err="1"/>
              <a:t>inOrderTraversal</a:t>
            </a:r>
            <a:r>
              <a:rPr lang="en-IN" sz="1100" dirty="0"/>
              <a:t>(Node* node);</a:t>
            </a:r>
          </a:p>
          <a:p>
            <a:r>
              <a:rPr lang="en-IN" sz="1100" dirty="0" smtClean="0"/>
              <a:t>public</a:t>
            </a:r>
            <a:r>
              <a:rPr lang="en-IN" sz="1100" dirty="0"/>
              <a:t>:</a:t>
            </a:r>
          </a:p>
          <a:p>
            <a:r>
              <a:rPr lang="en-IN" sz="1100" dirty="0"/>
              <a:t>    </a:t>
            </a:r>
            <a:r>
              <a:rPr lang="en-IN" sz="1100" dirty="0" err="1"/>
              <a:t>BinarySearchTree</a:t>
            </a:r>
            <a:r>
              <a:rPr lang="en-IN" sz="1100" dirty="0"/>
              <a:t>() : root(</a:t>
            </a:r>
            <a:r>
              <a:rPr lang="en-IN" sz="1100" dirty="0" err="1"/>
              <a:t>nullptr</a:t>
            </a:r>
            <a:r>
              <a:rPr lang="en-IN" sz="1100" dirty="0"/>
              <a:t>) {}</a:t>
            </a:r>
          </a:p>
          <a:p>
            <a:r>
              <a:rPr lang="en-IN" sz="1100" dirty="0" smtClean="0"/>
              <a:t>    </a:t>
            </a:r>
            <a:r>
              <a:rPr lang="en-IN" sz="1100" dirty="0"/>
              <a:t>// Public methods</a:t>
            </a:r>
          </a:p>
          <a:p>
            <a:r>
              <a:rPr lang="en-IN" sz="1100" dirty="0"/>
              <a:t>    void insert(</a:t>
            </a:r>
            <a:r>
              <a:rPr lang="en-IN" sz="1100" dirty="0" err="1"/>
              <a:t>int</a:t>
            </a:r>
            <a:r>
              <a:rPr lang="en-IN" sz="1100" dirty="0"/>
              <a:t> value);</a:t>
            </a:r>
          </a:p>
          <a:p>
            <a:r>
              <a:rPr lang="en-IN" sz="1100" dirty="0"/>
              <a:t>    bool search(</a:t>
            </a:r>
            <a:r>
              <a:rPr lang="en-IN" sz="1100" dirty="0" err="1"/>
              <a:t>int</a:t>
            </a:r>
            <a:r>
              <a:rPr lang="en-IN" sz="1100" dirty="0"/>
              <a:t> value);</a:t>
            </a:r>
          </a:p>
          <a:p>
            <a:r>
              <a:rPr lang="en-IN" sz="1100" dirty="0"/>
              <a:t>    void remove(</a:t>
            </a:r>
            <a:r>
              <a:rPr lang="en-IN" sz="1100" dirty="0" err="1"/>
              <a:t>int</a:t>
            </a:r>
            <a:r>
              <a:rPr lang="en-IN" sz="1100" dirty="0"/>
              <a:t> value);</a:t>
            </a:r>
          </a:p>
          <a:p>
            <a:r>
              <a:rPr lang="en-IN" sz="1100" dirty="0"/>
              <a:t>    void </a:t>
            </a:r>
            <a:r>
              <a:rPr lang="en-IN" sz="1100" dirty="0" err="1"/>
              <a:t>inOrderTraversal</a:t>
            </a:r>
            <a:r>
              <a:rPr lang="en-IN" sz="1100" dirty="0"/>
              <a:t>();</a:t>
            </a:r>
          </a:p>
          <a:p>
            <a:r>
              <a:rPr lang="en-IN" sz="1100" dirty="0"/>
              <a:t>};</a:t>
            </a:r>
          </a:p>
          <a:p>
            <a:r>
              <a:rPr lang="en-IN" sz="1100" dirty="0" smtClean="0"/>
              <a:t>// </a:t>
            </a:r>
            <a:r>
              <a:rPr lang="en-IN" sz="1100" dirty="0"/>
              <a:t>Insert a value into the BST</a:t>
            </a:r>
          </a:p>
          <a:p>
            <a:r>
              <a:rPr lang="en-IN" sz="1100" dirty="0"/>
              <a:t>Node* </a:t>
            </a:r>
            <a:r>
              <a:rPr lang="en-IN" sz="1100" dirty="0" err="1"/>
              <a:t>BinarySearchTree</a:t>
            </a:r>
            <a:r>
              <a:rPr lang="en-IN" sz="1100" dirty="0"/>
              <a:t>::insert(Node* node, </a:t>
            </a:r>
            <a:r>
              <a:rPr lang="en-IN" sz="1100" dirty="0" err="1"/>
              <a:t>int</a:t>
            </a:r>
            <a:r>
              <a:rPr lang="en-IN" sz="1100" dirty="0"/>
              <a:t> value) {</a:t>
            </a:r>
          </a:p>
          <a:p>
            <a:r>
              <a:rPr lang="en-IN" sz="1100" dirty="0"/>
              <a:t>    if (node == </a:t>
            </a:r>
            <a:r>
              <a:rPr lang="en-IN" sz="1100" dirty="0" err="1"/>
              <a:t>nullptr</a:t>
            </a:r>
            <a:r>
              <a:rPr lang="en-IN" sz="1100" dirty="0"/>
              <a:t>) {</a:t>
            </a:r>
          </a:p>
          <a:p>
            <a:r>
              <a:rPr lang="en-IN" sz="1100" dirty="0"/>
              <a:t>        return new Node(value);</a:t>
            </a:r>
          </a:p>
          <a:p>
            <a:r>
              <a:rPr lang="en-IN" sz="1100" dirty="0"/>
              <a:t>    }</a:t>
            </a:r>
          </a:p>
          <a:p>
            <a:r>
              <a:rPr lang="en-IN" sz="1100" dirty="0" smtClean="0"/>
              <a:t>    </a:t>
            </a:r>
            <a:r>
              <a:rPr lang="en-IN" sz="1100" dirty="0"/>
              <a:t>if (value &lt; node-&gt;data) {</a:t>
            </a:r>
          </a:p>
          <a:p>
            <a:r>
              <a:rPr lang="en-IN" sz="1100" dirty="0"/>
              <a:t>        node-&gt;left = insert(node-&gt;left, value);</a:t>
            </a:r>
          </a:p>
          <a:p>
            <a:r>
              <a:rPr lang="en-IN" sz="1100" dirty="0"/>
              <a:t>    } else if (value &gt; node-&gt;data) {</a:t>
            </a:r>
          </a:p>
          <a:p>
            <a:r>
              <a:rPr lang="en-IN" sz="1100" dirty="0"/>
              <a:t>        node-&gt;right = insert(node-&gt;right, value);</a:t>
            </a:r>
          </a:p>
          <a:p>
            <a:r>
              <a:rPr lang="en-IN" sz="1100" dirty="0"/>
              <a:t>    }</a:t>
            </a:r>
          </a:p>
          <a:p>
            <a:r>
              <a:rPr lang="en-IN" sz="1100" dirty="0" smtClean="0"/>
              <a:t>    </a:t>
            </a:r>
            <a:r>
              <a:rPr lang="en-IN" sz="1100" dirty="0"/>
              <a:t>return node;</a:t>
            </a:r>
          </a:p>
          <a:p>
            <a:r>
              <a:rPr lang="en-IN" sz="1100" dirty="0"/>
              <a:t>}</a:t>
            </a:r>
          </a:p>
          <a:p>
            <a:r>
              <a:rPr lang="en-IN" sz="1100" dirty="0" smtClean="0"/>
              <a:t>void </a:t>
            </a:r>
            <a:r>
              <a:rPr lang="en-IN" sz="1100" dirty="0" err="1"/>
              <a:t>BinarySearchTree</a:t>
            </a:r>
            <a:r>
              <a:rPr lang="en-IN" sz="1100" dirty="0"/>
              <a:t>::insert(</a:t>
            </a:r>
            <a:r>
              <a:rPr lang="en-IN" sz="1100" dirty="0" err="1"/>
              <a:t>int</a:t>
            </a:r>
            <a:r>
              <a:rPr lang="en-IN" sz="1100" dirty="0"/>
              <a:t> value) {</a:t>
            </a:r>
          </a:p>
          <a:p>
            <a:r>
              <a:rPr lang="en-IN" sz="1100" dirty="0"/>
              <a:t>    root = insert(root, value);</a:t>
            </a:r>
          </a:p>
          <a:p>
            <a:r>
              <a:rPr lang="en-IN" sz="1100" dirty="0"/>
              <a:t>}</a:t>
            </a:r>
          </a:p>
        </p:txBody>
      </p:sp>
      <p:sp>
        <p:nvSpPr>
          <p:cNvPr id="5" name="Rectangle 4"/>
          <p:cNvSpPr/>
          <p:nvPr/>
        </p:nvSpPr>
        <p:spPr>
          <a:xfrm>
            <a:off x="7326630" y="1589101"/>
            <a:ext cx="4675505" cy="2677656"/>
          </a:xfrm>
          <a:prstGeom prst="rect">
            <a:avLst/>
          </a:prstGeom>
        </p:spPr>
        <p:txBody>
          <a:bodyPr wrap="square">
            <a:spAutoFit/>
          </a:bodyPr>
          <a:lstStyle/>
          <a:p>
            <a:r>
              <a:rPr lang="en-IN" sz="1200" dirty="0"/>
              <a:t>// Search for a value in the BST</a:t>
            </a:r>
          </a:p>
          <a:p>
            <a:r>
              <a:rPr lang="en-IN" sz="1200" dirty="0"/>
              <a:t>Node* </a:t>
            </a:r>
            <a:r>
              <a:rPr lang="en-IN" sz="1200" dirty="0" err="1"/>
              <a:t>BinarySearchTree</a:t>
            </a:r>
            <a:r>
              <a:rPr lang="en-IN" sz="1200" dirty="0"/>
              <a:t>::search(Node* node, </a:t>
            </a:r>
            <a:r>
              <a:rPr lang="en-IN" sz="1200" dirty="0" err="1"/>
              <a:t>int</a:t>
            </a:r>
            <a:r>
              <a:rPr lang="en-IN" sz="1200" dirty="0"/>
              <a:t> value) {</a:t>
            </a:r>
          </a:p>
          <a:p>
            <a:r>
              <a:rPr lang="en-IN" sz="1200" dirty="0"/>
              <a:t>    if (node == </a:t>
            </a:r>
            <a:r>
              <a:rPr lang="en-IN" sz="1200" dirty="0" err="1"/>
              <a:t>nullptr</a:t>
            </a:r>
            <a:r>
              <a:rPr lang="en-IN" sz="1200" dirty="0"/>
              <a:t> || node-&gt;data == value) {</a:t>
            </a:r>
          </a:p>
          <a:p>
            <a:r>
              <a:rPr lang="en-IN" sz="1200" dirty="0"/>
              <a:t>        return node;</a:t>
            </a:r>
          </a:p>
          <a:p>
            <a:r>
              <a:rPr lang="en-IN" sz="1200" dirty="0"/>
              <a:t>    }</a:t>
            </a:r>
          </a:p>
          <a:p>
            <a:r>
              <a:rPr lang="en-IN" sz="1200" dirty="0"/>
              <a:t>    if (value &lt; node-&gt;data) {</a:t>
            </a:r>
          </a:p>
          <a:p>
            <a:r>
              <a:rPr lang="en-IN" sz="1200" dirty="0"/>
              <a:t>        return search(node-&gt;left, value);</a:t>
            </a:r>
          </a:p>
          <a:p>
            <a:r>
              <a:rPr lang="en-IN" sz="1200" dirty="0"/>
              <a:t>    } else {</a:t>
            </a:r>
          </a:p>
          <a:p>
            <a:r>
              <a:rPr lang="en-IN" sz="1200" dirty="0"/>
              <a:t>        return search(node-&gt;right, value);</a:t>
            </a:r>
          </a:p>
          <a:p>
            <a:r>
              <a:rPr lang="en-IN" sz="1200" dirty="0"/>
              <a:t>    }</a:t>
            </a:r>
          </a:p>
          <a:p>
            <a:r>
              <a:rPr lang="en-IN" sz="1200" dirty="0"/>
              <a:t>}</a:t>
            </a:r>
          </a:p>
          <a:p>
            <a:r>
              <a:rPr lang="en-IN" sz="1200" dirty="0"/>
              <a:t>bool </a:t>
            </a:r>
            <a:r>
              <a:rPr lang="en-IN" sz="1200" dirty="0" err="1"/>
              <a:t>BinarySearchTree</a:t>
            </a:r>
            <a:r>
              <a:rPr lang="en-IN" sz="1200" dirty="0"/>
              <a:t>::search(</a:t>
            </a:r>
            <a:r>
              <a:rPr lang="en-IN" sz="1200" dirty="0" err="1"/>
              <a:t>int</a:t>
            </a:r>
            <a:r>
              <a:rPr lang="en-IN" sz="1200" dirty="0"/>
              <a:t> value) {</a:t>
            </a:r>
          </a:p>
          <a:p>
            <a:r>
              <a:rPr lang="en-IN" sz="1200" dirty="0"/>
              <a:t>    return search(root, value) != </a:t>
            </a:r>
            <a:r>
              <a:rPr lang="en-IN" sz="1200" dirty="0" err="1"/>
              <a:t>nullptr</a:t>
            </a:r>
            <a:r>
              <a:rPr lang="en-IN" sz="1200" dirty="0"/>
              <a:t>;</a:t>
            </a:r>
          </a:p>
          <a:p>
            <a:r>
              <a:rPr lang="en-IN" sz="1200" dirty="0"/>
              <a:t>}</a:t>
            </a:r>
          </a:p>
        </p:txBody>
      </p:sp>
    </p:spTree>
    <p:extLst>
      <p:ext uri="{BB962C8B-B14F-4D97-AF65-F5344CB8AC3E}">
        <p14:creationId xmlns:p14="http://schemas.microsoft.com/office/powerpoint/2010/main" val="1874937388"/>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326630" y="6404757"/>
            <a:ext cx="4764195" cy="370396"/>
          </a:xfrm>
        </p:spPr>
        <p:txBody>
          <a:bodyPr/>
          <a:lstStyle/>
          <a:p>
            <a:r>
              <a:rPr lang="en-US" smtClean="0"/>
              <a:t>© LPU :: CAP267 Data Structures :: Dr. Amanpreet Singh</a:t>
            </a:r>
            <a:endParaRPr lang="en-US" dirty="0"/>
          </a:p>
        </p:txBody>
      </p:sp>
      <p:pic>
        <p:nvPicPr>
          <p:cNvPr id="6" name="Picture 2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63735" y="211137"/>
            <a:ext cx="24384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7"/>
          <p:cNvSpPr>
            <a:spLocks noGrp="1"/>
          </p:cNvSpPr>
          <p:nvPr>
            <p:ph type="sldNum" sz="quarter" idx="12"/>
          </p:nvPr>
        </p:nvSpPr>
        <p:spPr/>
        <p:txBody>
          <a:bodyPr/>
          <a:lstStyle/>
          <a:p>
            <a:fld id="{D57F1E4F-1CFF-5643-939E-217C01CDF565}" type="slidenum">
              <a:rPr lang="en-US" smtClean="0"/>
              <a:pPr/>
              <a:t>19</a:t>
            </a:fld>
            <a:endParaRPr lang="en-US" dirty="0"/>
          </a:p>
        </p:txBody>
      </p:sp>
      <p:sp>
        <p:nvSpPr>
          <p:cNvPr id="5" name="Rectangle 4"/>
          <p:cNvSpPr/>
          <p:nvPr/>
        </p:nvSpPr>
        <p:spPr>
          <a:xfrm>
            <a:off x="2091558" y="211137"/>
            <a:ext cx="4939863" cy="6694140"/>
          </a:xfrm>
          <a:prstGeom prst="rect">
            <a:avLst/>
          </a:prstGeom>
        </p:spPr>
        <p:txBody>
          <a:bodyPr wrap="square">
            <a:spAutoFit/>
          </a:bodyPr>
          <a:lstStyle/>
          <a:p>
            <a:r>
              <a:rPr lang="en-IN" sz="1100" dirty="0" smtClean="0"/>
              <a:t>// </a:t>
            </a:r>
            <a:r>
              <a:rPr lang="en-IN" sz="1100" dirty="0"/>
              <a:t>Remove a value from the BST</a:t>
            </a:r>
          </a:p>
          <a:p>
            <a:r>
              <a:rPr lang="en-IN" sz="1100" dirty="0"/>
              <a:t>Node* </a:t>
            </a:r>
            <a:r>
              <a:rPr lang="en-IN" sz="1100" dirty="0" err="1"/>
              <a:t>BinarySearchTree</a:t>
            </a:r>
            <a:r>
              <a:rPr lang="en-IN" sz="1100" dirty="0"/>
              <a:t>::remove(Node* node, </a:t>
            </a:r>
            <a:r>
              <a:rPr lang="en-IN" sz="1100" dirty="0" err="1"/>
              <a:t>int</a:t>
            </a:r>
            <a:r>
              <a:rPr lang="en-IN" sz="1100" dirty="0"/>
              <a:t> value) {</a:t>
            </a:r>
          </a:p>
          <a:p>
            <a:r>
              <a:rPr lang="en-IN" sz="1100" dirty="0"/>
              <a:t>    if (node == </a:t>
            </a:r>
            <a:r>
              <a:rPr lang="en-IN" sz="1100" dirty="0" err="1"/>
              <a:t>nullptr</a:t>
            </a:r>
            <a:r>
              <a:rPr lang="en-IN" sz="1100" dirty="0"/>
              <a:t>) {</a:t>
            </a:r>
          </a:p>
          <a:p>
            <a:r>
              <a:rPr lang="en-IN" sz="1100" dirty="0"/>
              <a:t>        return node;</a:t>
            </a:r>
          </a:p>
          <a:p>
            <a:r>
              <a:rPr lang="en-IN" sz="1100" dirty="0"/>
              <a:t>    }</a:t>
            </a:r>
          </a:p>
          <a:p>
            <a:endParaRPr lang="en-IN" sz="1100" dirty="0"/>
          </a:p>
          <a:p>
            <a:r>
              <a:rPr lang="en-IN" sz="1100" dirty="0"/>
              <a:t>    if (value &lt; node-&gt;data) {</a:t>
            </a:r>
          </a:p>
          <a:p>
            <a:r>
              <a:rPr lang="en-IN" sz="1100" dirty="0"/>
              <a:t>        node-&gt;left = remove(node-&gt;left, value);</a:t>
            </a:r>
          </a:p>
          <a:p>
            <a:r>
              <a:rPr lang="en-IN" sz="1100" dirty="0"/>
              <a:t>    } else if (value &gt; node-&gt;data) {</a:t>
            </a:r>
          </a:p>
          <a:p>
            <a:r>
              <a:rPr lang="en-IN" sz="1100" dirty="0"/>
              <a:t>        node-&gt;right = remove(node-&gt;right, value);</a:t>
            </a:r>
          </a:p>
          <a:p>
            <a:r>
              <a:rPr lang="en-IN" sz="1100" dirty="0"/>
              <a:t>    } else {</a:t>
            </a:r>
          </a:p>
          <a:p>
            <a:r>
              <a:rPr lang="en-IN" sz="1100" dirty="0"/>
              <a:t>        // Node with only one child or no child</a:t>
            </a:r>
          </a:p>
          <a:p>
            <a:r>
              <a:rPr lang="en-IN" sz="1100" dirty="0"/>
              <a:t>        if (node-&gt;left == </a:t>
            </a:r>
            <a:r>
              <a:rPr lang="en-IN" sz="1100" dirty="0" err="1"/>
              <a:t>nullptr</a:t>
            </a:r>
            <a:r>
              <a:rPr lang="en-IN" sz="1100" dirty="0"/>
              <a:t>) {</a:t>
            </a:r>
          </a:p>
          <a:p>
            <a:r>
              <a:rPr lang="en-IN" sz="1100" dirty="0"/>
              <a:t>            Node* temp = node-&gt;right;</a:t>
            </a:r>
          </a:p>
          <a:p>
            <a:r>
              <a:rPr lang="en-IN" sz="1100" dirty="0"/>
              <a:t>            delete node;</a:t>
            </a:r>
          </a:p>
          <a:p>
            <a:r>
              <a:rPr lang="en-IN" sz="1100" dirty="0"/>
              <a:t>            return temp;</a:t>
            </a:r>
          </a:p>
          <a:p>
            <a:r>
              <a:rPr lang="en-IN" sz="1100" dirty="0"/>
              <a:t>        } else if (node-&gt;right == </a:t>
            </a:r>
            <a:r>
              <a:rPr lang="en-IN" sz="1100" dirty="0" err="1"/>
              <a:t>nullptr</a:t>
            </a:r>
            <a:r>
              <a:rPr lang="en-IN" sz="1100" dirty="0"/>
              <a:t>) {</a:t>
            </a:r>
          </a:p>
          <a:p>
            <a:r>
              <a:rPr lang="en-IN" sz="1100" dirty="0"/>
              <a:t>            Node* temp = node-&gt;left;</a:t>
            </a:r>
          </a:p>
          <a:p>
            <a:r>
              <a:rPr lang="en-IN" sz="1100" dirty="0"/>
              <a:t>            delete node;</a:t>
            </a:r>
          </a:p>
          <a:p>
            <a:r>
              <a:rPr lang="en-IN" sz="1100" dirty="0"/>
              <a:t>            return temp;</a:t>
            </a:r>
          </a:p>
          <a:p>
            <a:r>
              <a:rPr lang="en-IN" sz="1100" dirty="0"/>
              <a:t>        }</a:t>
            </a:r>
          </a:p>
          <a:p>
            <a:endParaRPr lang="en-IN" sz="1100" dirty="0"/>
          </a:p>
          <a:p>
            <a:r>
              <a:rPr lang="en-IN" sz="1100" dirty="0"/>
              <a:t>        // Node with two children: </a:t>
            </a:r>
            <a:endParaRPr lang="en-IN" sz="1100" dirty="0" smtClean="0"/>
          </a:p>
          <a:p>
            <a:r>
              <a:rPr lang="en-IN" sz="1100" dirty="0" smtClean="0"/>
              <a:t>        //Get </a:t>
            </a:r>
            <a:r>
              <a:rPr lang="en-IN" sz="1100" dirty="0"/>
              <a:t>the </a:t>
            </a:r>
            <a:r>
              <a:rPr lang="en-IN" sz="1100" dirty="0" err="1"/>
              <a:t>inorder</a:t>
            </a:r>
            <a:r>
              <a:rPr lang="en-IN" sz="1100" dirty="0"/>
              <a:t> successor (smallest in the right subtree)</a:t>
            </a:r>
          </a:p>
          <a:p>
            <a:r>
              <a:rPr lang="en-IN" sz="1100" dirty="0"/>
              <a:t>        Node* temp = </a:t>
            </a:r>
            <a:r>
              <a:rPr lang="en-IN" sz="1100" dirty="0" err="1"/>
              <a:t>findMin</a:t>
            </a:r>
            <a:r>
              <a:rPr lang="en-IN" sz="1100" dirty="0"/>
              <a:t>(node-&gt;right);</a:t>
            </a:r>
          </a:p>
          <a:p>
            <a:endParaRPr lang="en-IN" sz="1100" dirty="0"/>
          </a:p>
          <a:p>
            <a:r>
              <a:rPr lang="en-IN" sz="1100" dirty="0"/>
              <a:t>        // Copy the </a:t>
            </a:r>
            <a:r>
              <a:rPr lang="en-IN" sz="1100" dirty="0" err="1"/>
              <a:t>inorder</a:t>
            </a:r>
            <a:r>
              <a:rPr lang="en-IN" sz="1100" dirty="0"/>
              <a:t> successor's content to this node</a:t>
            </a:r>
          </a:p>
          <a:p>
            <a:r>
              <a:rPr lang="en-IN" sz="1100" dirty="0"/>
              <a:t>        node-&gt;data = temp-&gt;data;</a:t>
            </a:r>
          </a:p>
          <a:p>
            <a:endParaRPr lang="en-IN" sz="1100" dirty="0"/>
          </a:p>
          <a:p>
            <a:r>
              <a:rPr lang="en-IN" sz="1100" dirty="0"/>
              <a:t>        // Delete the </a:t>
            </a:r>
            <a:r>
              <a:rPr lang="en-IN" sz="1100" dirty="0" err="1"/>
              <a:t>inorder</a:t>
            </a:r>
            <a:r>
              <a:rPr lang="en-IN" sz="1100" dirty="0"/>
              <a:t> successor</a:t>
            </a:r>
          </a:p>
          <a:p>
            <a:r>
              <a:rPr lang="en-IN" sz="1100" dirty="0"/>
              <a:t>        node-&gt;right = remove(node-&gt;right, temp-&gt;data);</a:t>
            </a:r>
          </a:p>
          <a:p>
            <a:r>
              <a:rPr lang="en-IN" sz="1100" dirty="0"/>
              <a:t>    }</a:t>
            </a:r>
          </a:p>
          <a:p>
            <a:endParaRPr lang="en-IN" sz="1100" dirty="0"/>
          </a:p>
          <a:p>
            <a:r>
              <a:rPr lang="en-IN" sz="1100" dirty="0"/>
              <a:t>    return node;</a:t>
            </a:r>
          </a:p>
          <a:p>
            <a:r>
              <a:rPr lang="en-IN" sz="1100" dirty="0"/>
              <a:t>}</a:t>
            </a:r>
          </a:p>
          <a:p>
            <a:endParaRPr lang="en-IN" sz="1100" dirty="0"/>
          </a:p>
          <a:p>
            <a:r>
              <a:rPr lang="en-IN" sz="1100" dirty="0"/>
              <a:t>void </a:t>
            </a:r>
            <a:r>
              <a:rPr lang="en-IN" sz="1100" dirty="0" err="1"/>
              <a:t>BinarySearchTree</a:t>
            </a:r>
            <a:r>
              <a:rPr lang="en-IN" sz="1100" dirty="0"/>
              <a:t>::remove(</a:t>
            </a:r>
            <a:r>
              <a:rPr lang="en-IN" sz="1100" dirty="0" err="1"/>
              <a:t>int</a:t>
            </a:r>
            <a:r>
              <a:rPr lang="en-IN" sz="1100" dirty="0"/>
              <a:t> value) {</a:t>
            </a:r>
          </a:p>
          <a:p>
            <a:r>
              <a:rPr lang="en-IN" sz="1100" dirty="0"/>
              <a:t>    root = remove(root, value);</a:t>
            </a:r>
          </a:p>
          <a:p>
            <a:r>
              <a:rPr lang="en-IN" sz="1100" dirty="0"/>
              <a:t>}</a:t>
            </a:r>
          </a:p>
        </p:txBody>
      </p:sp>
      <p:sp>
        <p:nvSpPr>
          <p:cNvPr id="2" name="Rectangle 1"/>
          <p:cNvSpPr/>
          <p:nvPr/>
        </p:nvSpPr>
        <p:spPr>
          <a:xfrm>
            <a:off x="6842235" y="211137"/>
            <a:ext cx="6096000" cy="8009885"/>
          </a:xfrm>
          <a:prstGeom prst="rect">
            <a:avLst/>
          </a:prstGeom>
        </p:spPr>
        <p:txBody>
          <a:bodyPr>
            <a:spAutoFit/>
          </a:bodyPr>
          <a:lstStyle/>
          <a:p>
            <a:r>
              <a:rPr lang="en-IN" sz="1050" dirty="0"/>
              <a:t>// Find the node with the minimum value in the BST</a:t>
            </a:r>
          </a:p>
          <a:p>
            <a:r>
              <a:rPr lang="en-IN" sz="1050" dirty="0"/>
              <a:t>Node* </a:t>
            </a:r>
            <a:r>
              <a:rPr lang="en-IN" sz="1050" dirty="0" err="1"/>
              <a:t>BinarySearchTree</a:t>
            </a:r>
            <a:r>
              <a:rPr lang="en-IN" sz="1050" dirty="0"/>
              <a:t>::</a:t>
            </a:r>
            <a:r>
              <a:rPr lang="en-IN" sz="1050" dirty="0" err="1"/>
              <a:t>findMin</a:t>
            </a:r>
            <a:r>
              <a:rPr lang="en-IN" sz="1050" dirty="0"/>
              <a:t>(Node* node) {</a:t>
            </a:r>
          </a:p>
          <a:p>
            <a:r>
              <a:rPr lang="en-IN" sz="1050" dirty="0"/>
              <a:t>    while (node-&gt;left != </a:t>
            </a:r>
            <a:r>
              <a:rPr lang="en-IN" sz="1050" dirty="0" err="1"/>
              <a:t>nullptr</a:t>
            </a:r>
            <a:r>
              <a:rPr lang="en-IN" sz="1050" dirty="0"/>
              <a:t>) {</a:t>
            </a:r>
          </a:p>
          <a:p>
            <a:r>
              <a:rPr lang="en-IN" sz="1050" dirty="0"/>
              <a:t>        node = node-&gt;left;</a:t>
            </a:r>
          </a:p>
          <a:p>
            <a:r>
              <a:rPr lang="en-IN" sz="1050" dirty="0"/>
              <a:t>    }</a:t>
            </a:r>
          </a:p>
          <a:p>
            <a:r>
              <a:rPr lang="en-IN" sz="1050" dirty="0"/>
              <a:t>    return node;</a:t>
            </a:r>
          </a:p>
          <a:p>
            <a:r>
              <a:rPr lang="en-IN" sz="1050" dirty="0"/>
              <a:t>}</a:t>
            </a:r>
          </a:p>
          <a:p>
            <a:endParaRPr lang="en-IN" sz="1050" dirty="0"/>
          </a:p>
          <a:p>
            <a:r>
              <a:rPr lang="en-IN" sz="1050" dirty="0"/>
              <a:t>// In-order traversal of the BST</a:t>
            </a:r>
          </a:p>
          <a:p>
            <a:r>
              <a:rPr lang="en-IN" sz="1050" dirty="0"/>
              <a:t>void </a:t>
            </a:r>
            <a:r>
              <a:rPr lang="en-IN" sz="1050" dirty="0" err="1"/>
              <a:t>BinarySearchTree</a:t>
            </a:r>
            <a:r>
              <a:rPr lang="en-IN" sz="1050" dirty="0"/>
              <a:t>::</a:t>
            </a:r>
            <a:r>
              <a:rPr lang="en-IN" sz="1050" dirty="0" err="1"/>
              <a:t>inOrderTraversal</a:t>
            </a:r>
            <a:r>
              <a:rPr lang="en-IN" sz="1050" dirty="0"/>
              <a:t>(Node* node) {</a:t>
            </a:r>
          </a:p>
          <a:p>
            <a:r>
              <a:rPr lang="en-IN" sz="1050" dirty="0"/>
              <a:t>    if (node != </a:t>
            </a:r>
            <a:r>
              <a:rPr lang="en-IN" sz="1050" dirty="0" err="1"/>
              <a:t>nullptr</a:t>
            </a:r>
            <a:r>
              <a:rPr lang="en-IN" sz="1050" dirty="0"/>
              <a:t>) {</a:t>
            </a:r>
          </a:p>
          <a:p>
            <a:r>
              <a:rPr lang="en-IN" sz="1050" dirty="0"/>
              <a:t>        </a:t>
            </a:r>
            <a:r>
              <a:rPr lang="en-IN" sz="1050" dirty="0" err="1"/>
              <a:t>inOrderTraversal</a:t>
            </a:r>
            <a:r>
              <a:rPr lang="en-IN" sz="1050" dirty="0"/>
              <a:t>(node-&gt;left);</a:t>
            </a:r>
          </a:p>
          <a:p>
            <a:r>
              <a:rPr lang="en-IN" sz="1050" dirty="0"/>
              <a:t>        </a:t>
            </a:r>
            <a:r>
              <a:rPr lang="en-IN" sz="1050" dirty="0" err="1"/>
              <a:t>std</a:t>
            </a:r>
            <a:r>
              <a:rPr lang="en-IN" sz="1050" dirty="0"/>
              <a:t>::</a:t>
            </a:r>
            <a:r>
              <a:rPr lang="en-IN" sz="1050" dirty="0" err="1"/>
              <a:t>cout</a:t>
            </a:r>
            <a:r>
              <a:rPr lang="en-IN" sz="1050" dirty="0"/>
              <a:t> &lt;&lt; node-&gt;data &lt;&lt; " ";</a:t>
            </a:r>
          </a:p>
          <a:p>
            <a:r>
              <a:rPr lang="en-IN" sz="1050" dirty="0"/>
              <a:t>        </a:t>
            </a:r>
            <a:r>
              <a:rPr lang="en-IN" sz="1050" dirty="0" err="1"/>
              <a:t>inOrderTraversal</a:t>
            </a:r>
            <a:r>
              <a:rPr lang="en-IN" sz="1050" dirty="0"/>
              <a:t>(node-&gt;right);</a:t>
            </a:r>
          </a:p>
          <a:p>
            <a:r>
              <a:rPr lang="en-IN" sz="1050" dirty="0"/>
              <a:t>    }</a:t>
            </a:r>
          </a:p>
          <a:p>
            <a:r>
              <a:rPr lang="en-IN" sz="1050" dirty="0"/>
              <a:t>}</a:t>
            </a:r>
          </a:p>
          <a:p>
            <a:endParaRPr lang="en-IN" sz="1050" dirty="0"/>
          </a:p>
          <a:p>
            <a:r>
              <a:rPr lang="en-IN" sz="1050" dirty="0"/>
              <a:t>void </a:t>
            </a:r>
            <a:r>
              <a:rPr lang="en-IN" sz="1050" dirty="0" err="1"/>
              <a:t>BinarySearchTree</a:t>
            </a:r>
            <a:r>
              <a:rPr lang="en-IN" sz="1050" dirty="0"/>
              <a:t>::</a:t>
            </a:r>
            <a:r>
              <a:rPr lang="en-IN" sz="1050" dirty="0" err="1"/>
              <a:t>inOrderTraversal</a:t>
            </a:r>
            <a:r>
              <a:rPr lang="en-IN" sz="1050" dirty="0"/>
              <a:t>() {</a:t>
            </a:r>
          </a:p>
          <a:p>
            <a:r>
              <a:rPr lang="en-IN" sz="1050" dirty="0"/>
              <a:t>    </a:t>
            </a:r>
            <a:r>
              <a:rPr lang="en-IN" sz="1050" dirty="0" err="1"/>
              <a:t>inOrderTraversal</a:t>
            </a:r>
            <a:r>
              <a:rPr lang="en-IN" sz="1050" dirty="0"/>
              <a:t>(root);</a:t>
            </a:r>
          </a:p>
          <a:p>
            <a:r>
              <a:rPr lang="en-IN" sz="1050" dirty="0"/>
              <a:t>    </a:t>
            </a:r>
            <a:r>
              <a:rPr lang="en-IN" sz="1050" dirty="0" err="1"/>
              <a:t>std</a:t>
            </a:r>
            <a:r>
              <a:rPr lang="en-IN" sz="1050" dirty="0"/>
              <a:t>::</a:t>
            </a:r>
            <a:r>
              <a:rPr lang="en-IN" sz="1050" dirty="0" err="1"/>
              <a:t>cout</a:t>
            </a:r>
            <a:r>
              <a:rPr lang="en-IN" sz="1050" dirty="0"/>
              <a:t> &lt;&lt; </a:t>
            </a:r>
            <a:r>
              <a:rPr lang="en-IN" sz="1050" dirty="0" err="1"/>
              <a:t>std</a:t>
            </a:r>
            <a:r>
              <a:rPr lang="en-IN" sz="1050" dirty="0"/>
              <a:t>::</a:t>
            </a:r>
            <a:r>
              <a:rPr lang="en-IN" sz="1050" dirty="0" err="1"/>
              <a:t>endl</a:t>
            </a:r>
            <a:r>
              <a:rPr lang="en-IN" sz="1050" dirty="0"/>
              <a:t>;</a:t>
            </a:r>
          </a:p>
          <a:p>
            <a:r>
              <a:rPr lang="en-IN" sz="1050" dirty="0"/>
              <a:t>}</a:t>
            </a:r>
          </a:p>
          <a:p>
            <a:endParaRPr lang="en-IN" sz="1050" dirty="0"/>
          </a:p>
          <a:p>
            <a:r>
              <a:rPr lang="en-IN" sz="1050" dirty="0" err="1"/>
              <a:t>int</a:t>
            </a:r>
            <a:r>
              <a:rPr lang="en-IN" sz="1050" dirty="0"/>
              <a:t> main() {</a:t>
            </a:r>
          </a:p>
          <a:p>
            <a:r>
              <a:rPr lang="en-IN" sz="1050" dirty="0"/>
              <a:t>    </a:t>
            </a:r>
            <a:r>
              <a:rPr lang="en-IN" sz="1050" dirty="0" err="1"/>
              <a:t>BinarySearchTree</a:t>
            </a:r>
            <a:r>
              <a:rPr lang="en-IN" sz="1050" dirty="0"/>
              <a:t> </a:t>
            </a:r>
            <a:r>
              <a:rPr lang="en-IN" sz="1050" dirty="0" err="1"/>
              <a:t>bst</a:t>
            </a:r>
            <a:r>
              <a:rPr lang="en-IN" sz="1050" dirty="0"/>
              <a:t>;</a:t>
            </a:r>
          </a:p>
          <a:p>
            <a:r>
              <a:rPr lang="en-IN" sz="1050" dirty="0"/>
              <a:t>    </a:t>
            </a:r>
            <a:r>
              <a:rPr lang="en-IN" sz="1050" dirty="0" err="1"/>
              <a:t>bst.insert</a:t>
            </a:r>
            <a:r>
              <a:rPr lang="en-IN" sz="1050" dirty="0"/>
              <a:t>(50);</a:t>
            </a:r>
          </a:p>
          <a:p>
            <a:r>
              <a:rPr lang="en-IN" sz="1050" dirty="0"/>
              <a:t>    </a:t>
            </a:r>
            <a:r>
              <a:rPr lang="en-IN" sz="1050" dirty="0" err="1"/>
              <a:t>bst.insert</a:t>
            </a:r>
            <a:r>
              <a:rPr lang="en-IN" sz="1050" dirty="0"/>
              <a:t>(30);</a:t>
            </a:r>
          </a:p>
          <a:p>
            <a:r>
              <a:rPr lang="en-IN" sz="1050" dirty="0"/>
              <a:t>    </a:t>
            </a:r>
            <a:r>
              <a:rPr lang="en-IN" sz="1050" dirty="0" err="1"/>
              <a:t>bst.insert</a:t>
            </a:r>
            <a:r>
              <a:rPr lang="en-IN" sz="1050" dirty="0"/>
              <a:t>(70);</a:t>
            </a:r>
          </a:p>
          <a:p>
            <a:r>
              <a:rPr lang="en-IN" sz="1050" dirty="0"/>
              <a:t>    </a:t>
            </a:r>
            <a:r>
              <a:rPr lang="en-IN" sz="1050" dirty="0" err="1"/>
              <a:t>bst.insert</a:t>
            </a:r>
            <a:r>
              <a:rPr lang="en-IN" sz="1050" dirty="0"/>
              <a:t>(20);</a:t>
            </a:r>
          </a:p>
          <a:p>
            <a:r>
              <a:rPr lang="en-IN" sz="1050" dirty="0"/>
              <a:t>    </a:t>
            </a:r>
            <a:r>
              <a:rPr lang="en-IN" sz="1050" dirty="0" err="1"/>
              <a:t>bst.insert</a:t>
            </a:r>
            <a:r>
              <a:rPr lang="en-IN" sz="1050" dirty="0"/>
              <a:t>(40);</a:t>
            </a:r>
          </a:p>
          <a:p>
            <a:r>
              <a:rPr lang="en-IN" sz="1050" dirty="0"/>
              <a:t>    </a:t>
            </a:r>
            <a:r>
              <a:rPr lang="en-IN" sz="1050" dirty="0" err="1"/>
              <a:t>bst.insert</a:t>
            </a:r>
            <a:r>
              <a:rPr lang="en-IN" sz="1050" dirty="0"/>
              <a:t>(60);</a:t>
            </a:r>
          </a:p>
          <a:p>
            <a:r>
              <a:rPr lang="en-IN" sz="1050" dirty="0"/>
              <a:t>    </a:t>
            </a:r>
            <a:r>
              <a:rPr lang="en-IN" sz="1050" dirty="0" err="1"/>
              <a:t>bst.insert</a:t>
            </a:r>
            <a:r>
              <a:rPr lang="en-IN" sz="1050" dirty="0"/>
              <a:t>(80);</a:t>
            </a:r>
          </a:p>
          <a:p>
            <a:endParaRPr lang="en-IN" sz="1050" dirty="0"/>
          </a:p>
          <a:p>
            <a:r>
              <a:rPr lang="en-IN" sz="1050" dirty="0"/>
              <a:t>    </a:t>
            </a:r>
            <a:r>
              <a:rPr lang="en-IN" sz="1050" dirty="0" err="1"/>
              <a:t>std</a:t>
            </a:r>
            <a:r>
              <a:rPr lang="en-IN" sz="1050" dirty="0"/>
              <a:t>::</a:t>
            </a:r>
            <a:r>
              <a:rPr lang="en-IN" sz="1050" dirty="0" err="1"/>
              <a:t>cout</a:t>
            </a:r>
            <a:r>
              <a:rPr lang="en-IN" sz="1050" dirty="0"/>
              <a:t> &lt;&lt; "In-order traversal: ";</a:t>
            </a:r>
          </a:p>
          <a:p>
            <a:r>
              <a:rPr lang="en-IN" sz="1050" dirty="0"/>
              <a:t>    </a:t>
            </a:r>
            <a:r>
              <a:rPr lang="en-IN" sz="1050" dirty="0" err="1"/>
              <a:t>bst.inOrderTraversal</a:t>
            </a:r>
            <a:r>
              <a:rPr lang="en-IN" sz="1050" dirty="0"/>
              <a:t>();</a:t>
            </a:r>
          </a:p>
          <a:p>
            <a:endParaRPr lang="en-IN" sz="1050" dirty="0"/>
          </a:p>
          <a:p>
            <a:r>
              <a:rPr lang="en-IN" sz="1050" dirty="0"/>
              <a:t>    </a:t>
            </a:r>
            <a:r>
              <a:rPr lang="en-IN" sz="1050" dirty="0" err="1"/>
              <a:t>int</a:t>
            </a:r>
            <a:r>
              <a:rPr lang="en-IN" sz="1050" dirty="0"/>
              <a:t> </a:t>
            </a:r>
            <a:r>
              <a:rPr lang="en-IN" sz="1050" dirty="0" err="1"/>
              <a:t>searchValue</a:t>
            </a:r>
            <a:r>
              <a:rPr lang="en-IN" sz="1050" dirty="0"/>
              <a:t> = 60;</a:t>
            </a:r>
          </a:p>
          <a:p>
            <a:r>
              <a:rPr lang="en-IN" sz="1050" dirty="0"/>
              <a:t>    if (</a:t>
            </a:r>
            <a:r>
              <a:rPr lang="en-IN" sz="1050" dirty="0" err="1"/>
              <a:t>bst.search</a:t>
            </a:r>
            <a:r>
              <a:rPr lang="en-IN" sz="1050" dirty="0"/>
              <a:t>(</a:t>
            </a:r>
            <a:r>
              <a:rPr lang="en-IN" sz="1050" dirty="0" err="1"/>
              <a:t>searchValue</a:t>
            </a:r>
            <a:r>
              <a:rPr lang="en-IN" sz="1050" dirty="0"/>
              <a:t>)) {</a:t>
            </a:r>
          </a:p>
          <a:p>
            <a:r>
              <a:rPr lang="en-IN" sz="1050" dirty="0"/>
              <a:t>        </a:t>
            </a:r>
            <a:r>
              <a:rPr lang="en-IN" sz="1050" dirty="0" err="1"/>
              <a:t>std</a:t>
            </a:r>
            <a:r>
              <a:rPr lang="en-IN" sz="1050" dirty="0"/>
              <a:t>::</a:t>
            </a:r>
            <a:r>
              <a:rPr lang="en-IN" sz="1050" dirty="0" err="1"/>
              <a:t>cout</a:t>
            </a:r>
            <a:r>
              <a:rPr lang="en-IN" sz="1050" dirty="0"/>
              <a:t> &lt;&lt; </a:t>
            </a:r>
            <a:r>
              <a:rPr lang="en-IN" sz="1050" dirty="0" err="1"/>
              <a:t>searchValue</a:t>
            </a:r>
            <a:r>
              <a:rPr lang="en-IN" sz="1050" dirty="0"/>
              <a:t> &lt;&lt; " found in the tree." &lt;&lt; </a:t>
            </a:r>
            <a:r>
              <a:rPr lang="en-IN" sz="1050" dirty="0" err="1"/>
              <a:t>std</a:t>
            </a:r>
            <a:r>
              <a:rPr lang="en-IN" sz="1050" dirty="0"/>
              <a:t>::</a:t>
            </a:r>
            <a:r>
              <a:rPr lang="en-IN" sz="1050" dirty="0" err="1"/>
              <a:t>endl</a:t>
            </a:r>
            <a:r>
              <a:rPr lang="en-IN" sz="1050" dirty="0"/>
              <a:t>;</a:t>
            </a:r>
          </a:p>
          <a:p>
            <a:r>
              <a:rPr lang="en-IN" sz="1050" dirty="0"/>
              <a:t>    } else {</a:t>
            </a:r>
          </a:p>
          <a:p>
            <a:r>
              <a:rPr lang="en-IN" sz="1050" dirty="0"/>
              <a:t>        </a:t>
            </a:r>
            <a:r>
              <a:rPr lang="en-IN" sz="1050" dirty="0" err="1"/>
              <a:t>std</a:t>
            </a:r>
            <a:r>
              <a:rPr lang="en-IN" sz="1050" dirty="0"/>
              <a:t>::</a:t>
            </a:r>
            <a:r>
              <a:rPr lang="en-IN" sz="1050" dirty="0" err="1"/>
              <a:t>cout</a:t>
            </a:r>
            <a:r>
              <a:rPr lang="en-IN" sz="1050" dirty="0"/>
              <a:t> &lt;&lt; </a:t>
            </a:r>
            <a:r>
              <a:rPr lang="en-IN" sz="1050" dirty="0" err="1"/>
              <a:t>searchValue</a:t>
            </a:r>
            <a:r>
              <a:rPr lang="en-IN" sz="1050" dirty="0"/>
              <a:t> &lt;&lt; " not found in the tree." &lt;&lt; </a:t>
            </a:r>
            <a:r>
              <a:rPr lang="en-IN" sz="1050" dirty="0" err="1"/>
              <a:t>std</a:t>
            </a:r>
            <a:r>
              <a:rPr lang="en-IN" sz="1050" dirty="0"/>
              <a:t>::</a:t>
            </a:r>
            <a:r>
              <a:rPr lang="en-IN" sz="1050" dirty="0" err="1"/>
              <a:t>endl</a:t>
            </a:r>
            <a:r>
              <a:rPr lang="en-IN" sz="1050" dirty="0"/>
              <a:t>;</a:t>
            </a:r>
          </a:p>
          <a:p>
            <a:r>
              <a:rPr lang="en-IN" sz="1050" dirty="0"/>
              <a:t>    }</a:t>
            </a:r>
          </a:p>
          <a:p>
            <a:endParaRPr lang="en-IN" sz="1050" dirty="0"/>
          </a:p>
          <a:p>
            <a:r>
              <a:rPr lang="en-IN" sz="1050" dirty="0"/>
              <a:t>    </a:t>
            </a:r>
            <a:r>
              <a:rPr lang="en-IN" sz="1050" dirty="0" err="1"/>
              <a:t>int</a:t>
            </a:r>
            <a:r>
              <a:rPr lang="en-IN" sz="1050" dirty="0"/>
              <a:t> </a:t>
            </a:r>
            <a:r>
              <a:rPr lang="en-IN" sz="1050" dirty="0" err="1"/>
              <a:t>deleteValue</a:t>
            </a:r>
            <a:r>
              <a:rPr lang="en-IN" sz="1050" dirty="0"/>
              <a:t> = 30;</a:t>
            </a:r>
          </a:p>
          <a:p>
            <a:r>
              <a:rPr lang="en-IN" sz="1050" dirty="0"/>
              <a:t>    </a:t>
            </a:r>
            <a:r>
              <a:rPr lang="en-IN" sz="1050" dirty="0" err="1"/>
              <a:t>bst.remove</a:t>
            </a:r>
            <a:r>
              <a:rPr lang="en-IN" sz="1050" dirty="0"/>
              <a:t>(</a:t>
            </a:r>
            <a:r>
              <a:rPr lang="en-IN" sz="1050" dirty="0" err="1"/>
              <a:t>deleteValue</a:t>
            </a:r>
            <a:r>
              <a:rPr lang="en-IN" sz="1050" dirty="0"/>
              <a:t>);</a:t>
            </a:r>
          </a:p>
          <a:p>
            <a:r>
              <a:rPr lang="en-IN" sz="1050" dirty="0"/>
              <a:t>    </a:t>
            </a:r>
            <a:r>
              <a:rPr lang="en-IN" sz="1050" dirty="0" err="1"/>
              <a:t>std</a:t>
            </a:r>
            <a:r>
              <a:rPr lang="en-IN" sz="1050" dirty="0"/>
              <a:t>::</a:t>
            </a:r>
            <a:r>
              <a:rPr lang="en-IN" sz="1050" dirty="0" err="1"/>
              <a:t>cout</a:t>
            </a:r>
            <a:r>
              <a:rPr lang="en-IN" sz="1050" dirty="0"/>
              <a:t> &lt;&lt; "In-order traversal after deleting " &lt;&lt; </a:t>
            </a:r>
            <a:r>
              <a:rPr lang="en-IN" sz="1050" dirty="0" err="1"/>
              <a:t>deleteValue</a:t>
            </a:r>
            <a:r>
              <a:rPr lang="en-IN" sz="1050" dirty="0"/>
              <a:t> &lt;&lt; ": ";</a:t>
            </a:r>
          </a:p>
          <a:p>
            <a:r>
              <a:rPr lang="en-IN" sz="1050" dirty="0"/>
              <a:t>    </a:t>
            </a:r>
            <a:r>
              <a:rPr lang="en-IN" sz="1050" dirty="0" err="1"/>
              <a:t>bst.inOrderTraversal</a:t>
            </a:r>
            <a:r>
              <a:rPr lang="en-IN" sz="1050" dirty="0"/>
              <a:t>();</a:t>
            </a:r>
          </a:p>
          <a:p>
            <a:endParaRPr lang="en-IN" sz="1050" dirty="0"/>
          </a:p>
          <a:p>
            <a:r>
              <a:rPr lang="en-IN" sz="1050" dirty="0"/>
              <a:t>    return 0;</a:t>
            </a:r>
          </a:p>
          <a:p>
            <a:r>
              <a:rPr lang="en-IN" sz="1050" dirty="0"/>
              <a:t>}</a:t>
            </a:r>
          </a:p>
        </p:txBody>
      </p:sp>
    </p:spTree>
    <p:extLst>
      <p:ext uri="{BB962C8B-B14F-4D97-AF65-F5344CB8AC3E}">
        <p14:creationId xmlns:p14="http://schemas.microsoft.com/office/powerpoint/2010/main" val="2488552120"/>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326630" y="6404757"/>
            <a:ext cx="4764195" cy="370396"/>
          </a:xfrm>
        </p:spPr>
        <p:txBody>
          <a:bodyPr/>
          <a:lstStyle/>
          <a:p>
            <a:r>
              <a:rPr lang="en-US" smtClean="0"/>
              <a:t>© LPU :: CAP267 Data Structures :: Dr. Amanpreet Singh</a:t>
            </a:r>
            <a:endParaRPr lang="en-US" dirty="0"/>
          </a:p>
        </p:txBody>
      </p:sp>
      <p:pic>
        <p:nvPicPr>
          <p:cNvPr id="6" name="Picture 2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63735" y="211137"/>
            <a:ext cx="24384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7"/>
          <p:cNvSpPr>
            <a:spLocks noGrp="1"/>
          </p:cNvSpPr>
          <p:nvPr>
            <p:ph type="sldNum" sz="quarter" idx="12"/>
          </p:nvPr>
        </p:nvSpPr>
        <p:spPr/>
        <p:txBody>
          <a:bodyPr/>
          <a:lstStyle/>
          <a:p>
            <a:fld id="{D57F1E4F-1CFF-5643-939E-217C01CDF565}" type="slidenum">
              <a:rPr lang="en-US" smtClean="0"/>
              <a:pPr/>
              <a:t>2</a:t>
            </a:fld>
            <a:endParaRPr lang="en-US" dirty="0"/>
          </a:p>
        </p:txBody>
      </p:sp>
      <p:sp>
        <p:nvSpPr>
          <p:cNvPr id="2" name="Rectangle 1"/>
          <p:cNvSpPr/>
          <p:nvPr/>
        </p:nvSpPr>
        <p:spPr>
          <a:xfrm>
            <a:off x="1639613" y="787782"/>
            <a:ext cx="9753599" cy="3554819"/>
          </a:xfrm>
          <a:prstGeom prst="rect">
            <a:avLst/>
          </a:prstGeom>
        </p:spPr>
        <p:txBody>
          <a:bodyPr wrap="square">
            <a:spAutoFit/>
          </a:bodyPr>
          <a:lstStyle/>
          <a:p>
            <a:r>
              <a:rPr lang="en-US" u="sng" dirty="0" smtClean="0">
                <a:solidFill>
                  <a:srgbClr val="FF0000"/>
                </a:solidFill>
                <a:latin typeface="Times New Roman" panose="02020603050405020304" pitchFamily="18" charset="0"/>
                <a:cs typeface="Times New Roman" panose="02020603050405020304" pitchFamily="18" charset="0"/>
              </a:rPr>
              <a:t>Trees in Data Structure</a:t>
            </a:r>
          </a:p>
          <a:p>
            <a:endParaRPr lang="en-US" dirty="0" smtClean="0">
              <a:latin typeface="Times New Roman" panose="02020603050405020304" pitchFamily="18" charset="0"/>
              <a:cs typeface="Times New Roman" panose="02020603050405020304" pitchFamily="18" charset="0"/>
            </a:endParaRPr>
          </a:p>
          <a:p>
            <a:pPr algn="just">
              <a:lnSpc>
                <a:spcPct val="150000"/>
              </a:lnSpc>
            </a:pPr>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tree data structure is a hierarchical structure that is used to represent and organize data in a way that is easy to navigate and search. It is a collection of nodes that are connected by edges and has a hierarchical relationship between the nodes. </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The topmost node of the tree is called the root, and the nodes below it are called the child nodes. Each node can have multiple child nodes, and these child nodes can also have their own child nodes, forming a recursive structure.</a:t>
            </a:r>
            <a:endParaRPr lang="en-IN"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4433888" y="4129088"/>
            <a:ext cx="2711176" cy="1853688"/>
          </a:xfrm>
          <a:prstGeom prst="rect">
            <a:avLst/>
          </a:prstGeom>
        </p:spPr>
      </p:pic>
      <p:sp>
        <p:nvSpPr>
          <p:cNvPr id="5" name="Left Arrow 4"/>
          <p:cNvSpPr/>
          <p:nvPr/>
        </p:nvSpPr>
        <p:spPr>
          <a:xfrm>
            <a:off x="6210300" y="4209251"/>
            <a:ext cx="390525" cy="266700"/>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7" name="TextBox 6"/>
          <p:cNvSpPr txBox="1"/>
          <p:nvPr/>
        </p:nvSpPr>
        <p:spPr>
          <a:xfrm>
            <a:off x="6634898" y="4175914"/>
            <a:ext cx="2133918" cy="307777"/>
          </a:xfrm>
          <a:prstGeom prst="rect">
            <a:avLst/>
          </a:prstGeom>
          <a:noFill/>
        </p:spPr>
        <p:txBody>
          <a:bodyPr wrap="none" rtlCol="0">
            <a:spAutoFit/>
          </a:bodyPr>
          <a:lstStyle/>
          <a:p>
            <a:r>
              <a:rPr lang="en-US" sz="1400" dirty="0" smtClean="0">
                <a:solidFill>
                  <a:srgbClr val="0070C0"/>
                </a:solidFill>
                <a:latin typeface="Times New Roman" panose="02020603050405020304" pitchFamily="18" charset="0"/>
                <a:cs typeface="Times New Roman" panose="02020603050405020304" pitchFamily="18" charset="0"/>
              </a:rPr>
              <a:t>Root Node (</a:t>
            </a:r>
            <a:r>
              <a:rPr lang="en-US" sz="1400" dirty="0" smtClean="0">
                <a:solidFill>
                  <a:srgbClr val="00B050"/>
                </a:solidFill>
                <a:latin typeface="Times New Roman" panose="02020603050405020304" pitchFamily="18" charset="0"/>
                <a:cs typeface="Times New Roman" panose="02020603050405020304" pitchFamily="18" charset="0"/>
              </a:rPr>
              <a:t>Starting Node</a:t>
            </a:r>
            <a:r>
              <a:rPr lang="en-US" sz="1400" dirty="0" smtClean="0">
                <a:solidFill>
                  <a:srgbClr val="0070C0"/>
                </a:solidFill>
                <a:latin typeface="Times New Roman" panose="02020603050405020304" pitchFamily="18" charset="0"/>
                <a:cs typeface="Times New Roman" panose="02020603050405020304" pitchFamily="18" charset="0"/>
              </a:rPr>
              <a:t>)</a:t>
            </a:r>
            <a:endParaRPr lang="en-IN" sz="14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8066465"/>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326630" y="6404757"/>
            <a:ext cx="4764195" cy="370396"/>
          </a:xfrm>
        </p:spPr>
        <p:txBody>
          <a:bodyPr/>
          <a:lstStyle/>
          <a:p>
            <a:r>
              <a:rPr lang="en-US" smtClean="0"/>
              <a:t>© LPU :: CAP267 Data Structures :: Dr. Amanpreet Singh</a:t>
            </a:r>
            <a:endParaRPr lang="en-US" dirty="0"/>
          </a:p>
        </p:txBody>
      </p:sp>
      <p:pic>
        <p:nvPicPr>
          <p:cNvPr id="6" name="Picture 2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63735" y="211137"/>
            <a:ext cx="24384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7"/>
          <p:cNvSpPr>
            <a:spLocks noGrp="1"/>
          </p:cNvSpPr>
          <p:nvPr>
            <p:ph type="sldNum" sz="quarter" idx="12"/>
          </p:nvPr>
        </p:nvSpPr>
        <p:spPr/>
        <p:txBody>
          <a:bodyPr/>
          <a:lstStyle/>
          <a:p>
            <a:fld id="{D57F1E4F-1CFF-5643-939E-217C01CDF565}" type="slidenum">
              <a:rPr lang="en-US" smtClean="0"/>
              <a:pPr/>
              <a:t>20</a:t>
            </a:fld>
            <a:endParaRPr lang="en-US" dirty="0"/>
          </a:p>
        </p:txBody>
      </p:sp>
      <p:sp>
        <p:nvSpPr>
          <p:cNvPr id="2" name="Rectangle 1"/>
          <p:cNvSpPr/>
          <p:nvPr/>
        </p:nvSpPr>
        <p:spPr>
          <a:xfrm>
            <a:off x="1514475" y="1298913"/>
            <a:ext cx="10267950" cy="1023165"/>
          </a:xfrm>
          <a:prstGeom prst="rect">
            <a:avLst/>
          </a:prstGeom>
        </p:spPr>
        <p:txBody>
          <a:bodyPr wrap="square">
            <a:spAutoFit/>
          </a:bodyPr>
          <a:lstStyle/>
          <a:p>
            <a:pPr algn="just">
              <a:lnSpc>
                <a:spcPct val="150000"/>
              </a:lnSpc>
            </a:pPr>
            <a:r>
              <a:rPr lang="en-US" sz="1400" dirty="0">
                <a:latin typeface="Times New Roman" panose="02020603050405020304" pitchFamily="18" charset="0"/>
                <a:cs typeface="Times New Roman" panose="02020603050405020304" pitchFamily="18" charset="0"/>
              </a:rPr>
              <a:t>A Graph is a non-linear data structure consisting of vertices and edges. The vertices are sometimes also referred to as nodes and the edges are lines or arcs that connect any two nodes in the graph. More formally a Graph is composed of a set of vertices( V ) and a set of edges( E ). The graph is denoted by G(V, E).</a:t>
            </a:r>
            <a:endParaRPr lang="en-IN" sz="1400" dirty="0">
              <a:latin typeface="Times New Roman" panose="02020603050405020304" pitchFamily="18" charset="0"/>
              <a:cs typeface="Times New Roman" panose="02020603050405020304" pitchFamily="18" charset="0"/>
            </a:endParaRPr>
          </a:p>
        </p:txBody>
      </p:sp>
      <p:sp>
        <p:nvSpPr>
          <p:cNvPr id="3" name="Rectangle 2"/>
          <p:cNvSpPr/>
          <p:nvPr/>
        </p:nvSpPr>
        <p:spPr>
          <a:xfrm>
            <a:off x="1609851" y="787782"/>
            <a:ext cx="2198038" cy="369332"/>
          </a:xfrm>
          <a:prstGeom prst="rect">
            <a:avLst/>
          </a:prstGeom>
        </p:spPr>
        <p:txBody>
          <a:bodyPr wrap="none">
            <a:spAutoFit/>
          </a:bodyPr>
          <a:lstStyle/>
          <a:p>
            <a:r>
              <a:rPr lang="en-US" u="sng" dirty="0" smtClean="0">
                <a:solidFill>
                  <a:srgbClr val="FF0000"/>
                </a:solidFill>
                <a:latin typeface="Times New Roman" panose="02020603050405020304" pitchFamily="18" charset="0"/>
                <a:cs typeface="Times New Roman" panose="02020603050405020304" pitchFamily="18" charset="0"/>
              </a:rPr>
              <a:t>Introduction to Graph</a:t>
            </a:r>
            <a:endParaRPr lang="en-IN" u="sng" dirty="0">
              <a:solidFill>
                <a:srgbClr val="FF0000"/>
              </a:solidFill>
            </a:endParaRPr>
          </a:p>
        </p:txBody>
      </p:sp>
      <p:pic>
        <p:nvPicPr>
          <p:cNvPr id="1026" name="Picture 2" descr="https://media.geeksforgeeks.org/wp-content/uploads/20200630111809/graph1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9339" y="2600229"/>
            <a:ext cx="4541473" cy="227957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559989" y="5013152"/>
            <a:ext cx="10442146" cy="830997"/>
          </a:xfrm>
          <a:prstGeom prst="rect">
            <a:avLst/>
          </a:prstGeom>
        </p:spPr>
        <p:txBody>
          <a:bodyPr wrap="square">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Let's try to understand this through an example. On </a:t>
            </a:r>
            <a:r>
              <a:rPr lang="en-US" sz="1600" dirty="0" err="1">
                <a:latin typeface="Times New Roman" panose="02020603050405020304" pitchFamily="18" charset="0"/>
                <a:cs typeface="Times New Roman" panose="02020603050405020304" pitchFamily="18" charset="0"/>
              </a:rPr>
              <a:t>facebook</a:t>
            </a:r>
            <a:r>
              <a:rPr lang="en-US" sz="1600" dirty="0">
                <a:latin typeface="Times New Roman" panose="02020603050405020304" pitchFamily="18" charset="0"/>
                <a:cs typeface="Times New Roman" panose="02020603050405020304" pitchFamily="18" charset="0"/>
              </a:rPr>
              <a:t>, everything is a node. That includes User, Photo, Album, Event, Group, Page, Comment, Story, Video, Link, Note...</a:t>
            </a:r>
            <a:r>
              <a:rPr lang="en-US" sz="1600" dirty="0">
                <a:solidFill>
                  <a:srgbClr val="FF0000"/>
                </a:solidFill>
                <a:latin typeface="Times New Roman" panose="02020603050405020304" pitchFamily="18" charset="0"/>
                <a:cs typeface="Times New Roman" panose="02020603050405020304" pitchFamily="18" charset="0"/>
              </a:rPr>
              <a:t>anything that has data is a node</a:t>
            </a:r>
            <a:r>
              <a:rPr lang="en-US" sz="1600" dirty="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4250903"/>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326630" y="6404757"/>
            <a:ext cx="4764195" cy="370396"/>
          </a:xfrm>
        </p:spPr>
        <p:txBody>
          <a:bodyPr/>
          <a:lstStyle/>
          <a:p>
            <a:r>
              <a:rPr lang="en-US" smtClean="0"/>
              <a:t>© LPU :: CAP267 Data Structures :: Dr. Amanpreet Singh</a:t>
            </a:r>
            <a:endParaRPr lang="en-US" dirty="0"/>
          </a:p>
        </p:txBody>
      </p:sp>
      <p:pic>
        <p:nvPicPr>
          <p:cNvPr id="6" name="Picture 2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63735" y="211137"/>
            <a:ext cx="24384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7"/>
          <p:cNvSpPr>
            <a:spLocks noGrp="1"/>
          </p:cNvSpPr>
          <p:nvPr>
            <p:ph type="sldNum" sz="quarter" idx="12"/>
          </p:nvPr>
        </p:nvSpPr>
        <p:spPr/>
        <p:txBody>
          <a:bodyPr/>
          <a:lstStyle/>
          <a:p>
            <a:fld id="{D57F1E4F-1CFF-5643-939E-217C01CDF565}" type="slidenum">
              <a:rPr lang="en-US" smtClean="0"/>
              <a:pPr/>
              <a:t>21</a:t>
            </a:fld>
            <a:endParaRPr lang="en-US" dirty="0"/>
          </a:p>
        </p:txBody>
      </p:sp>
      <p:sp>
        <p:nvSpPr>
          <p:cNvPr id="2" name="Rectangle 1"/>
          <p:cNvSpPr/>
          <p:nvPr/>
        </p:nvSpPr>
        <p:spPr>
          <a:xfrm>
            <a:off x="1666874" y="859215"/>
            <a:ext cx="9953625" cy="2677656"/>
          </a:xfrm>
          <a:prstGeom prst="rect">
            <a:avLst/>
          </a:prstGeom>
        </p:spPr>
        <p:txBody>
          <a:bodyPr wrap="square">
            <a:spAutoFit/>
          </a:bodyPr>
          <a:lstStyle/>
          <a:p>
            <a:pPr algn="just">
              <a:lnSpc>
                <a:spcPct val="150000"/>
              </a:lnSpc>
            </a:pPr>
            <a:r>
              <a:rPr lang="en-US" sz="1600" u="sng" dirty="0">
                <a:solidFill>
                  <a:srgbClr val="FF0000"/>
                </a:solidFill>
                <a:latin typeface="Times New Roman" panose="02020603050405020304" pitchFamily="18" charset="0"/>
                <a:cs typeface="Times New Roman" panose="02020603050405020304" pitchFamily="18" charset="0"/>
              </a:rPr>
              <a:t>Components of a </a:t>
            </a:r>
            <a:r>
              <a:rPr lang="en-US" sz="1600" u="sng" dirty="0" smtClean="0">
                <a:solidFill>
                  <a:srgbClr val="FF0000"/>
                </a:solidFill>
                <a:latin typeface="Times New Roman" panose="02020603050405020304" pitchFamily="18" charset="0"/>
                <a:cs typeface="Times New Roman" panose="02020603050405020304" pitchFamily="18" charset="0"/>
              </a:rPr>
              <a:t>Graph</a:t>
            </a:r>
          </a:p>
          <a:p>
            <a:pPr algn="just">
              <a:lnSpc>
                <a:spcPct val="150000"/>
              </a:lnSpc>
            </a:pPr>
            <a:endParaRPr lang="en-US" sz="16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sz="1600" dirty="0">
                <a:solidFill>
                  <a:srgbClr val="FF0000"/>
                </a:solidFill>
                <a:latin typeface="Times New Roman" panose="02020603050405020304" pitchFamily="18" charset="0"/>
                <a:cs typeface="Times New Roman" panose="02020603050405020304" pitchFamily="18" charset="0"/>
              </a:rPr>
              <a:t>Vertices: </a:t>
            </a:r>
            <a:r>
              <a:rPr lang="en-US" sz="1600" dirty="0">
                <a:latin typeface="Times New Roman" panose="02020603050405020304" pitchFamily="18" charset="0"/>
                <a:cs typeface="Times New Roman" panose="02020603050405020304" pitchFamily="18" charset="0"/>
              </a:rPr>
              <a:t>Vertices are the fundamental units of the graph. Sometimes, vertices are also known as vertex or nodes. Every node/vertex can be labeled or </a:t>
            </a:r>
            <a:r>
              <a:rPr lang="en-US" sz="1600" dirty="0" smtClean="0">
                <a:latin typeface="Times New Roman" panose="02020603050405020304" pitchFamily="18" charset="0"/>
                <a:cs typeface="Times New Roman" panose="02020603050405020304" pitchFamily="18" charset="0"/>
              </a:rPr>
              <a:t>unlabeled.</a:t>
            </a:r>
            <a:endParaRPr lang="en-US" sz="16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sz="1600" dirty="0">
                <a:solidFill>
                  <a:srgbClr val="FF0000"/>
                </a:solidFill>
                <a:latin typeface="Times New Roman" panose="02020603050405020304" pitchFamily="18" charset="0"/>
                <a:cs typeface="Times New Roman" panose="02020603050405020304" pitchFamily="18" charset="0"/>
              </a:rPr>
              <a:t>Edges</a:t>
            </a:r>
            <a:r>
              <a:rPr lang="en-US" sz="1600" dirty="0">
                <a:latin typeface="Times New Roman" panose="02020603050405020304" pitchFamily="18" charset="0"/>
                <a:cs typeface="Times New Roman" panose="02020603050405020304" pitchFamily="18" charset="0"/>
              </a:rPr>
              <a:t>: Edges are drawn or used to connect two nodes of the graph. It can be ordered pair of nodes in a directed graph. Edges can connect any two nodes in any possible way. There are no rules. Sometimes, edges are also known as arcs. Every edge can be </a:t>
            </a:r>
            <a:r>
              <a:rPr lang="en-US" sz="1600" dirty="0" smtClean="0">
                <a:latin typeface="Times New Roman" panose="02020603050405020304" pitchFamily="18" charset="0"/>
                <a:cs typeface="Times New Roman" panose="02020603050405020304" pitchFamily="18" charset="0"/>
              </a:rPr>
              <a:t>labelled/unlabeled</a:t>
            </a:r>
            <a:r>
              <a:rPr lang="en-US" sz="1600" dirty="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4519612" y="3781425"/>
            <a:ext cx="3629025" cy="2000250"/>
          </a:xfrm>
          <a:prstGeom prst="rect">
            <a:avLst/>
          </a:prstGeom>
        </p:spPr>
      </p:pic>
    </p:spTree>
    <p:extLst>
      <p:ext uri="{BB962C8B-B14F-4D97-AF65-F5344CB8AC3E}">
        <p14:creationId xmlns:p14="http://schemas.microsoft.com/office/powerpoint/2010/main" val="1846129011"/>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326630" y="6404757"/>
            <a:ext cx="4764195" cy="370396"/>
          </a:xfrm>
        </p:spPr>
        <p:txBody>
          <a:bodyPr/>
          <a:lstStyle/>
          <a:p>
            <a:r>
              <a:rPr lang="en-US" smtClean="0"/>
              <a:t>© LPU :: CAP267 Data Structures :: Dr. Amanpreet Singh</a:t>
            </a:r>
            <a:endParaRPr lang="en-US" dirty="0"/>
          </a:p>
        </p:txBody>
      </p:sp>
      <p:pic>
        <p:nvPicPr>
          <p:cNvPr id="6" name="Picture 2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63735" y="211137"/>
            <a:ext cx="24384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7"/>
          <p:cNvSpPr>
            <a:spLocks noGrp="1"/>
          </p:cNvSpPr>
          <p:nvPr>
            <p:ph type="sldNum" sz="quarter" idx="12"/>
          </p:nvPr>
        </p:nvSpPr>
        <p:spPr/>
        <p:txBody>
          <a:bodyPr/>
          <a:lstStyle/>
          <a:p>
            <a:fld id="{D57F1E4F-1CFF-5643-939E-217C01CDF565}" type="slidenum">
              <a:rPr lang="en-US" smtClean="0"/>
              <a:pPr/>
              <a:t>22</a:t>
            </a:fld>
            <a:endParaRPr lang="en-US" dirty="0"/>
          </a:p>
        </p:txBody>
      </p:sp>
      <p:pic>
        <p:nvPicPr>
          <p:cNvPr id="2050" name="Picture 2" descr="https://sites.google.com/a/cs.christuniversity.in/discrete-mathematics-lectures/_/rsrc/1409480658489/graphs/directed-and-undirected-graph/di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0925" y="3123049"/>
            <a:ext cx="4908550" cy="225707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647824" y="697597"/>
            <a:ext cx="9991725" cy="1938992"/>
          </a:xfrm>
          <a:prstGeom prst="rect">
            <a:avLst/>
          </a:prstGeom>
        </p:spPr>
        <p:txBody>
          <a:bodyPr wrap="square">
            <a:spAutoFit/>
          </a:bodyPr>
          <a:lstStyle/>
          <a:p>
            <a:pPr algn="just">
              <a:lnSpc>
                <a:spcPct val="150000"/>
              </a:lnSpc>
            </a:pPr>
            <a:r>
              <a:rPr lang="en-US" sz="1600" dirty="0">
                <a:solidFill>
                  <a:srgbClr val="FF0000"/>
                </a:solidFill>
                <a:latin typeface="Times New Roman" panose="02020603050405020304" pitchFamily="18" charset="0"/>
                <a:cs typeface="Times New Roman" panose="02020603050405020304" pitchFamily="18" charset="0"/>
              </a:rPr>
              <a:t>Types Of Graph</a:t>
            </a:r>
          </a:p>
          <a:p>
            <a:pPr marL="342900" indent="-342900" algn="just">
              <a:lnSpc>
                <a:spcPct val="150000"/>
              </a:lnSpc>
              <a:buFont typeface="+mj-lt"/>
              <a:buAutoNum type="arabicPeriod"/>
            </a:pPr>
            <a:r>
              <a:rPr lang="en-US" sz="1600" dirty="0" smtClean="0">
                <a:latin typeface="Times New Roman" panose="02020603050405020304" pitchFamily="18" charset="0"/>
                <a:cs typeface="Times New Roman" panose="02020603050405020304" pitchFamily="18" charset="0"/>
              </a:rPr>
              <a:t>Undirected Graph: A </a:t>
            </a:r>
            <a:r>
              <a:rPr lang="en-US" sz="1600" dirty="0">
                <a:latin typeface="Times New Roman" panose="02020603050405020304" pitchFamily="18" charset="0"/>
                <a:cs typeface="Times New Roman" panose="02020603050405020304" pitchFamily="18" charset="0"/>
              </a:rPr>
              <a:t>graph in which edges do not have any direction. That is the nodes are unordered pairs in the definition of every edge. </a:t>
            </a:r>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edges do not have a </a:t>
            </a:r>
            <a:r>
              <a:rPr lang="en-US" sz="1600" dirty="0" smtClean="0">
                <a:latin typeface="Times New Roman" panose="02020603050405020304" pitchFamily="18" charset="0"/>
                <a:cs typeface="Times New Roman" panose="02020603050405020304" pitchFamily="18" charset="0"/>
              </a:rPr>
              <a:t>direction.</a:t>
            </a:r>
          </a:p>
          <a:p>
            <a:pPr marL="342900" indent="-342900" algn="just">
              <a:lnSpc>
                <a:spcPct val="150000"/>
              </a:lnSpc>
              <a:buFont typeface="+mj-lt"/>
              <a:buAutoNum type="arabicPeriod"/>
            </a:pPr>
            <a:r>
              <a:rPr lang="en-US" sz="1600" dirty="0" smtClean="0">
                <a:latin typeface="Times New Roman" panose="02020603050405020304" pitchFamily="18" charset="0"/>
                <a:cs typeface="Times New Roman" panose="02020603050405020304" pitchFamily="18" charset="0"/>
              </a:rPr>
              <a:t>Directed Graph: A </a:t>
            </a:r>
            <a:r>
              <a:rPr lang="en-US" sz="1600" dirty="0">
                <a:latin typeface="Times New Roman" panose="02020603050405020304" pitchFamily="18" charset="0"/>
                <a:cs typeface="Times New Roman" panose="02020603050405020304" pitchFamily="18" charset="0"/>
              </a:rPr>
              <a:t>graph in which edge has direction. That is the nodes are ordered pairs in the definition of every edge.</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1010865"/>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326630" y="6404757"/>
            <a:ext cx="4764195" cy="370396"/>
          </a:xfrm>
        </p:spPr>
        <p:txBody>
          <a:bodyPr/>
          <a:lstStyle/>
          <a:p>
            <a:r>
              <a:rPr lang="en-US" smtClean="0"/>
              <a:t>© LPU :: CAP267 Data Structures :: Dr. Amanpreet Singh</a:t>
            </a:r>
            <a:endParaRPr lang="en-US" dirty="0"/>
          </a:p>
        </p:txBody>
      </p:sp>
      <p:pic>
        <p:nvPicPr>
          <p:cNvPr id="6" name="Picture 2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63735" y="211137"/>
            <a:ext cx="24384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7"/>
          <p:cNvSpPr>
            <a:spLocks noGrp="1"/>
          </p:cNvSpPr>
          <p:nvPr>
            <p:ph type="sldNum" sz="quarter" idx="12"/>
          </p:nvPr>
        </p:nvSpPr>
        <p:spPr/>
        <p:txBody>
          <a:bodyPr/>
          <a:lstStyle/>
          <a:p>
            <a:fld id="{D57F1E4F-1CFF-5643-939E-217C01CDF565}" type="slidenum">
              <a:rPr lang="en-US" smtClean="0"/>
              <a:pPr/>
              <a:t>23</a:t>
            </a:fld>
            <a:endParaRPr lang="en-US" dirty="0"/>
          </a:p>
        </p:txBody>
      </p:sp>
      <p:sp>
        <p:nvSpPr>
          <p:cNvPr id="2" name="Rectangle 1"/>
          <p:cNvSpPr/>
          <p:nvPr/>
        </p:nvSpPr>
        <p:spPr>
          <a:xfrm>
            <a:off x="1581149" y="1162814"/>
            <a:ext cx="10125075" cy="1200329"/>
          </a:xfrm>
          <a:prstGeom prst="rect">
            <a:avLst/>
          </a:prstGeom>
        </p:spPr>
        <p:txBody>
          <a:bodyPr wrap="square">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Traversal means visiting all the nodes of a graph. The graph has two types of traversal algorithms. These are called the </a:t>
            </a:r>
            <a:endParaRPr lang="en-US" sz="1600" dirty="0" smtClean="0">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US" sz="1600" dirty="0" smtClean="0">
                <a:latin typeface="Times New Roman" panose="02020603050405020304" pitchFamily="18" charset="0"/>
                <a:cs typeface="Times New Roman" panose="02020603050405020304" pitchFamily="18" charset="0"/>
              </a:rPr>
              <a:t>Breadth </a:t>
            </a:r>
            <a:r>
              <a:rPr lang="en-US" sz="1600" dirty="0">
                <a:latin typeface="Times New Roman" panose="02020603050405020304" pitchFamily="18" charset="0"/>
                <a:cs typeface="Times New Roman" panose="02020603050405020304" pitchFamily="18" charset="0"/>
              </a:rPr>
              <a:t>First Search and </a:t>
            </a:r>
            <a:endParaRPr lang="en-US" sz="1600" dirty="0" smtClean="0">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US" sz="1600" dirty="0" smtClean="0">
                <a:latin typeface="Times New Roman" panose="02020603050405020304" pitchFamily="18" charset="0"/>
                <a:cs typeface="Times New Roman" panose="02020603050405020304" pitchFamily="18" charset="0"/>
              </a:rPr>
              <a:t>Depth </a:t>
            </a:r>
            <a:r>
              <a:rPr lang="en-US" sz="1600" dirty="0">
                <a:latin typeface="Times New Roman" panose="02020603050405020304" pitchFamily="18" charset="0"/>
                <a:cs typeface="Times New Roman" panose="02020603050405020304" pitchFamily="18" charset="0"/>
              </a:rPr>
              <a:t>First Search.</a:t>
            </a:r>
            <a:endParaRPr lang="en-IN" sz="1600" dirty="0">
              <a:latin typeface="Times New Roman" panose="02020603050405020304" pitchFamily="18" charset="0"/>
              <a:cs typeface="Times New Roman" panose="02020603050405020304" pitchFamily="18" charset="0"/>
            </a:endParaRPr>
          </a:p>
        </p:txBody>
      </p:sp>
      <p:sp>
        <p:nvSpPr>
          <p:cNvPr id="3" name="Rectangle 2"/>
          <p:cNvSpPr/>
          <p:nvPr/>
        </p:nvSpPr>
        <p:spPr>
          <a:xfrm>
            <a:off x="1581149" y="783575"/>
            <a:ext cx="2659702" cy="369332"/>
          </a:xfrm>
          <a:prstGeom prst="rect">
            <a:avLst/>
          </a:prstGeom>
        </p:spPr>
        <p:txBody>
          <a:bodyPr wrap="none">
            <a:spAutoFit/>
          </a:bodyPr>
          <a:lstStyle/>
          <a:p>
            <a:r>
              <a:rPr lang="en-US" u="sng" dirty="0" smtClean="0">
                <a:solidFill>
                  <a:srgbClr val="FF0000"/>
                </a:solidFill>
                <a:latin typeface="Times New Roman" panose="02020603050405020304" pitchFamily="18" charset="0"/>
                <a:cs typeface="Times New Roman" panose="02020603050405020304" pitchFamily="18" charset="0"/>
              </a:rPr>
              <a:t>Graph traversal </a:t>
            </a:r>
            <a:r>
              <a:rPr lang="en-US" u="sng" dirty="0">
                <a:solidFill>
                  <a:srgbClr val="FF0000"/>
                </a:solidFill>
                <a:latin typeface="Times New Roman" panose="02020603050405020304" pitchFamily="18" charset="0"/>
                <a:cs typeface="Times New Roman" panose="02020603050405020304" pitchFamily="18" charset="0"/>
              </a:rPr>
              <a:t>algorithms</a:t>
            </a:r>
            <a:endParaRPr lang="en-IN" u="sng" dirty="0">
              <a:solidFill>
                <a:srgbClr val="FF000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581148" y="2558598"/>
            <a:ext cx="10125075" cy="1938992"/>
          </a:xfrm>
          <a:prstGeom prst="rect">
            <a:avLst/>
          </a:prstGeom>
        </p:spPr>
        <p:txBody>
          <a:bodyPr wrap="square">
            <a:spAutoFit/>
          </a:bodyPr>
          <a:lstStyle/>
          <a:p>
            <a:pPr algn="just">
              <a:lnSpc>
                <a:spcPct val="150000"/>
              </a:lnSpc>
            </a:pPr>
            <a:r>
              <a:rPr lang="en-IN" sz="1600" u="sng" dirty="0">
                <a:solidFill>
                  <a:srgbClr val="0070C0"/>
                </a:solidFill>
                <a:latin typeface="Times New Roman" panose="02020603050405020304" pitchFamily="18" charset="0"/>
                <a:cs typeface="Times New Roman" panose="02020603050405020304" pitchFamily="18" charset="0"/>
              </a:rPr>
              <a:t>Breadth First Search (BFS</a:t>
            </a:r>
            <a:r>
              <a:rPr lang="en-IN" sz="1600" u="sng" dirty="0" smtClean="0">
                <a:solidFill>
                  <a:srgbClr val="0070C0"/>
                </a:solidFill>
                <a:latin typeface="Times New Roman" panose="02020603050405020304" pitchFamily="18" charset="0"/>
                <a:cs typeface="Times New Roman" panose="02020603050405020304" pitchFamily="18" charset="0"/>
              </a:rPr>
              <a:t>)</a:t>
            </a:r>
          </a:p>
          <a:p>
            <a:pPr algn="just">
              <a:lnSpc>
                <a:spcPct val="150000"/>
              </a:lnSpc>
            </a:pPr>
            <a:endParaRPr lang="en-IN" sz="1600" dirty="0">
              <a:latin typeface="Times New Roman" panose="02020603050405020304" pitchFamily="18" charset="0"/>
              <a:cs typeface="Times New Roman" panose="02020603050405020304" pitchFamily="18" charset="0"/>
            </a:endParaRPr>
          </a:p>
          <a:p>
            <a:pPr algn="just">
              <a:lnSpc>
                <a:spcPct val="150000"/>
              </a:lnSpc>
            </a:pPr>
            <a:r>
              <a:rPr lang="en-IN" sz="1600" dirty="0">
                <a:latin typeface="Times New Roman" panose="02020603050405020304" pitchFamily="18" charset="0"/>
                <a:cs typeface="Times New Roman" panose="02020603050405020304" pitchFamily="18" charset="0"/>
              </a:rPr>
              <a:t>The </a:t>
            </a:r>
            <a:r>
              <a:rPr lang="en-IN" sz="1600" dirty="0">
                <a:solidFill>
                  <a:srgbClr val="0070C0"/>
                </a:solidFill>
                <a:latin typeface="Times New Roman" panose="02020603050405020304" pitchFamily="18" charset="0"/>
                <a:cs typeface="Times New Roman" panose="02020603050405020304" pitchFamily="18" charset="0"/>
              </a:rPr>
              <a:t>Breadth First Search (BFS) traversal </a:t>
            </a:r>
            <a:r>
              <a:rPr lang="en-IN" sz="1600" dirty="0">
                <a:latin typeface="Times New Roman" panose="02020603050405020304" pitchFamily="18" charset="0"/>
                <a:cs typeface="Times New Roman" panose="02020603050405020304" pitchFamily="18" charset="0"/>
              </a:rPr>
              <a:t>is an algorithm, which is used to visit all of the nodes of a given graph. In this traversal algorithm one node is selected and then all of the adjacent nodes are visited one by one. After completing all of the adjacent vertices, it moves further to check another vertices and checks its adjacent vertices again.</a:t>
            </a:r>
          </a:p>
        </p:txBody>
      </p:sp>
    </p:spTree>
    <p:extLst>
      <p:ext uri="{BB962C8B-B14F-4D97-AF65-F5344CB8AC3E}">
        <p14:creationId xmlns:p14="http://schemas.microsoft.com/office/powerpoint/2010/main" val="3313093097"/>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326630" y="6404757"/>
            <a:ext cx="4764195" cy="370396"/>
          </a:xfrm>
        </p:spPr>
        <p:txBody>
          <a:bodyPr/>
          <a:lstStyle/>
          <a:p>
            <a:r>
              <a:rPr lang="en-US" smtClean="0"/>
              <a:t>© LPU :: CAP267 Data Structures :: Dr. Amanpreet Singh</a:t>
            </a:r>
            <a:endParaRPr lang="en-US" dirty="0"/>
          </a:p>
        </p:txBody>
      </p:sp>
      <p:pic>
        <p:nvPicPr>
          <p:cNvPr id="6" name="Picture 2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63735" y="211137"/>
            <a:ext cx="24384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7"/>
          <p:cNvSpPr>
            <a:spLocks noGrp="1"/>
          </p:cNvSpPr>
          <p:nvPr>
            <p:ph type="sldNum" sz="quarter" idx="12"/>
          </p:nvPr>
        </p:nvSpPr>
        <p:spPr/>
        <p:txBody>
          <a:bodyPr/>
          <a:lstStyle/>
          <a:p>
            <a:fld id="{D57F1E4F-1CFF-5643-939E-217C01CDF565}" type="slidenum">
              <a:rPr lang="en-US" smtClean="0"/>
              <a:pPr/>
              <a:t>24</a:t>
            </a:fld>
            <a:endParaRPr lang="en-US" dirty="0"/>
          </a:p>
        </p:txBody>
      </p:sp>
      <p:sp>
        <p:nvSpPr>
          <p:cNvPr id="2" name="Rectangle 1"/>
          <p:cNvSpPr/>
          <p:nvPr/>
        </p:nvSpPr>
        <p:spPr>
          <a:xfrm>
            <a:off x="1552574" y="787782"/>
            <a:ext cx="9934575" cy="4201150"/>
          </a:xfrm>
          <a:prstGeom prst="rect">
            <a:avLst/>
          </a:prstGeom>
        </p:spPr>
        <p:txBody>
          <a:bodyPr wrap="square">
            <a:spAutoFit/>
          </a:bodyPr>
          <a:lstStyle/>
          <a:p>
            <a:pPr algn="just">
              <a:lnSpc>
                <a:spcPct val="150000"/>
              </a:lnSpc>
            </a:pPr>
            <a:r>
              <a:rPr lang="en-US" u="sng" dirty="0">
                <a:solidFill>
                  <a:srgbClr val="FF0000"/>
                </a:solidFill>
                <a:latin typeface="Times New Roman" panose="02020603050405020304" pitchFamily="18" charset="0"/>
                <a:cs typeface="Times New Roman" panose="02020603050405020304" pitchFamily="18" charset="0"/>
              </a:rPr>
              <a:t>BFS algorithm</a:t>
            </a:r>
          </a:p>
          <a:p>
            <a:pPr algn="just">
              <a:lnSpc>
                <a:spcPct val="150000"/>
              </a:lnSpc>
            </a:pPr>
            <a:r>
              <a:rPr lang="en-US" sz="1600" dirty="0">
                <a:latin typeface="Times New Roman" panose="02020603050405020304" pitchFamily="18" charset="0"/>
                <a:cs typeface="Times New Roman" panose="02020603050405020304" pitchFamily="18" charset="0"/>
              </a:rPr>
              <a:t>A standard BFS implementation puts each vertex of the graph into one of two categories:</a:t>
            </a:r>
          </a:p>
          <a:p>
            <a:pPr marL="1657350" lvl="3" indent="-285750" algn="just">
              <a:lnSpc>
                <a:spcPct val="150000"/>
              </a:lnSpc>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Visited</a:t>
            </a:r>
            <a:endParaRPr lang="en-US" sz="1600" dirty="0">
              <a:latin typeface="Times New Roman" panose="02020603050405020304" pitchFamily="18" charset="0"/>
              <a:cs typeface="Times New Roman" panose="02020603050405020304" pitchFamily="18" charset="0"/>
            </a:endParaRPr>
          </a:p>
          <a:p>
            <a:pPr marL="1657350" lvl="3"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Not Visited</a:t>
            </a:r>
          </a:p>
          <a:p>
            <a:pPr algn="just">
              <a:lnSpc>
                <a:spcPct val="150000"/>
              </a:lnSpc>
            </a:pPr>
            <a:r>
              <a:rPr lang="en-US" sz="1600" dirty="0">
                <a:latin typeface="Times New Roman" panose="02020603050405020304" pitchFamily="18" charset="0"/>
                <a:cs typeface="Times New Roman" panose="02020603050405020304" pitchFamily="18" charset="0"/>
              </a:rPr>
              <a:t>The purpose of the algorithm is to mark each vertex as </a:t>
            </a:r>
            <a:r>
              <a:rPr lang="en-US" sz="1600" dirty="0" smtClean="0">
                <a:latin typeface="Times New Roman" panose="02020603050405020304" pitchFamily="18" charset="0"/>
                <a:cs typeface="Times New Roman" panose="02020603050405020304" pitchFamily="18" charset="0"/>
              </a:rPr>
              <a:t>visited.</a:t>
            </a: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r>
              <a:rPr lang="en-US" sz="1600" dirty="0" smtClean="0">
                <a:solidFill>
                  <a:srgbClr val="0070C0"/>
                </a:solidFill>
                <a:latin typeface="Times New Roman" panose="02020603050405020304" pitchFamily="18" charset="0"/>
                <a:cs typeface="Times New Roman" panose="02020603050405020304" pitchFamily="18" charset="0"/>
              </a:rPr>
              <a:t>The </a:t>
            </a:r>
            <a:r>
              <a:rPr lang="en-US" sz="1600" dirty="0">
                <a:solidFill>
                  <a:srgbClr val="0070C0"/>
                </a:solidFill>
                <a:latin typeface="Times New Roman" panose="02020603050405020304" pitchFamily="18" charset="0"/>
                <a:cs typeface="Times New Roman" panose="02020603050405020304" pitchFamily="18" charset="0"/>
              </a:rPr>
              <a:t>algorithm works as follows</a:t>
            </a:r>
            <a:r>
              <a:rPr lang="en-US" sz="1600" dirty="0">
                <a:latin typeface="Times New Roman" panose="02020603050405020304" pitchFamily="18" charset="0"/>
                <a:cs typeface="Times New Roman" panose="02020603050405020304" pitchFamily="18" charset="0"/>
              </a:rPr>
              <a:t>:</a:t>
            </a:r>
          </a:p>
          <a:p>
            <a:pPr marL="285750" indent="-285750" algn="just">
              <a:lnSpc>
                <a:spcPct val="150000"/>
              </a:lnSpc>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Start </a:t>
            </a:r>
            <a:r>
              <a:rPr lang="en-US" sz="1600" dirty="0">
                <a:latin typeface="Times New Roman" panose="02020603050405020304" pitchFamily="18" charset="0"/>
                <a:cs typeface="Times New Roman" panose="02020603050405020304" pitchFamily="18" charset="0"/>
              </a:rPr>
              <a:t>by putting any one of the graph's vertices at the back of a </a:t>
            </a:r>
            <a:r>
              <a:rPr lang="en-US" sz="1600" dirty="0">
                <a:solidFill>
                  <a:srgbClr val="FF0000"/>
                </a:solidFill>
                <a:latin typeface="Times New Roman" panose="02020603050405020304" pitchFamily="18" charset="0"/>
                <a:cs typeface="Times New Roman" panose="02020603050405020304" pitchFamily="18" charset="0"/>
              </a:rPr>
              <a:t>queue</a:t>
            </a:r>
            <a:r>
              <a:rPr lang="en-US" sz="1600" dirty="0">
                <a:latin typeface="Times New Roman" panose="02020603050405020304" pitchFamily="18" charset="0"/>
                <a:cs typeface="Times New Roman" panose="02020603050405020304" pitchFamily="18" charset="0"/>
              </a:rPr>
              <a:t>.</a:t>
            </a:r>
          </a:p>
          <a:p>
            <a:pPr marL="2857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Take the </a:t>
            </a:r>
            <a:r>
              <a:rPr lang="en-US" sz="1600" dirty="0" smtClean="0">
                <a:solidFill>
                  <a:srgbClr val="FF0000"/>
                </a:solidFill>
                <a:latin typeface="Times New Roman" panose="02020603050405020304" pitchFamily="18" charset="0"/>
                <a:cs typeface="Times New Roman" panose="02020603050405020304" pitchFamily="18" charset="0"/>
              </a:rPr>
              <a:t>FRONT</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item of the queue and add it to the visited list.</a:t>
            </a:r>
          </a:p>
          <a:p>
            <a:pPr marL="2857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Create a list of that vertex's adjacent nodes. Add the ones which aren't in the visited list to the back of the queue.</a:t>
            </a:r>
          </a:p>
          <a:p>
            <a:pPr marL="2857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Keep repeating steps 2 and 3 until the queue is empty.</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2956386"/>
      </p:ext>
    </p:extLst>
  </p:cSld>
  <p:clrMapOvr>
    <a:masterClrMapping/>
  </p:clrMapOvr>
  <p:transition spd="slow">
    <p:push dir="u"/>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326630" y="6404757"/>
            <a:ext cx="4764195" cy="370396"/>
          </a:xfrm>
        </p:spPr>
        <p:txBody>
          <a:bodyPr/>
          <a:lstStyle/>
          <a:p>
            <a:r>
              <a:rPr lang="en-US" smtClean="0"/>
              <a:t>© LPU :: CAP267 Data Structures :: Dr. Amanpreet Singh</a:t>
            </a:r>
            <a:endParaRPr lang="en-US" dirty="0"/>
          </a:p>
        </p:txBody>
      </p:sp>
      <p:pic>
        <p:nvPicPr>
          <p:cNvPr id="6" name="Picture 2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63735" y="211137"/>
            <a:ext cx="24384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7"/>
          <p:cNvSpPr>
            <a:spLocks noGrp="1"/>
          </p:cNvSpPr>
          <p:nvPr>
            <p:ph type="sldNum" sz="quarter" idx="12"/>
          </p:nvPr>
        </p:nvSpPr>
        <p:spPr/>
        <p:txBody>
          <a:bodyPr/>
          <a:lstStyle/>
          <a:p>
            <a:fld id="{D57F1E4F-1CFF-5643-939E-217C01CDF565}" type="slidenum">
              <a:rPr lang="en-US" smtClean="0"/>
              <a:pPr/>
              <a:t>25</a:t>
            </a:fld>
            <a:endParaRPr lang="en-US" dirty="0"/>
          </a:p>
        </p:txBody>
      </p:sp>
      <p:sp>
        <p:nvSpPr>
          <p:cNvPr id="5" name="Rectangle 4"/>
          <p:cNvSpPr/>
          <p:nvPr/>
        </p:nvSpPr>
        <p:spPr>
          <a:xfrm>
            <a:off x="1647824" y="787782"/>
            <a:ext cx="10201275" cy="1286186"/>
          </a:xfrm>
          <a:prstGeom prst="rect">
            <a:avLst/>
          </a:prstGeom>
        </p:spPr>
        <p:txBody>
          <a:bodyPr wrap="square">
            <a:spAutoFit/>
          </a:bodyPr>
          <a:lstStyle/>
          <a:p>
            <a:pPr algn="just">
              <a:lnSpc>
                <a:spcPct val="150000"/>
              </a:lnSpc>
            </a:pPr>
            <a:r>
              <a:rPr lang="en-US" u="sng" dirty="0">
                <a:solidFill>
                  <a:srgbClr val="FF0000"/>
                </a:solidFill>
                <a:latin typeface="Times New Roman" panose="02020603050405020304" pitchFamily="18" charset="0"/>
                <a:cs typeface="Times New Roman" panose="02020603050405020304" pitchFamily="18" charset="0"/>
              </a:rPr>
              <a:t>BFS example</a:t>
            </a:r>
          </a:p>
          <a:p>
            <a:pPr algn="just">
              <a:lnSpc>
                <a:spcPct val="150000"/>
              </a:lnSpc>
            </a:pPr>
            <a:r>
              <a:rPr lang="en-US" dirty="0">
                <a:latin typeface="Times New Roman" panose="02020603050405020304" pitchFamily="18" charset="0"/>
                <a:cs typeface="Times New Roman" panose="02020603050405020304" pitchFamily="18" charset="0"/>
              </a:rPr>
              <a:t>Let's see how the Breadth First Search algorithm works with an example. We use an undirected graph with 5 vertices.</a:t>
            </a:r>
            <a:endParaRPr lang="en-IN" dirty="0">
              <a:latin typeface="Times New Roman" panose="02020603050405020304" pitchFamily="18" charset="0"/>
              <a:cs typeface="Times New Roman" panose="02020603050405020304" pitchFamily="18" charset="0"/>
            </a:endParaRPr>
          </a:p>
        </p:txBody>
      </p:sp>
      <p:pic>
        <p:nvPicPr>
          <p:cNvPr id="3074" name="Picture 2" descr="undirected graph with 5 vertic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6499" y="1715367"/>
            <a:ext cx="4911725" cy="187049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647824" y="3584972"/>
            <a:ext cx="10354311" cy="307777"/>
          </a:xfrm>
          <a:prstGeom prst="rect">
            <a:avLst/>
          </a:prstGeom>
        </p:spPr>
        <p:txBody>
          <a:bodyPr wrap="square">
            <a:spAutoFit/>
          </a:bodyPr>
          <a:lstStyle/>
          <a:p>
            <a:r>
              <a:rPr lang="en-IN" sz="1400" dirty="0">
                <a:latin typeface="Times New Roman" panose="02020603050405020304" pitchFamily="18" charset="0"/>
                <a:cs typeface="Times New Roman" panose="02020603050405020304" pitchFamily="18" charset="0"/>
              </a:rPr>
              <a:t>We start from vertex 0, the BFS algorithm starts by putting it in the Visited list and putting all its adjacent vertices in the stack</a:t>
            </a:r>
          </a:p>
        </p:txBody>
      </p:sp>
      <p:pic>
        <p:nvPicPr>
          <p:cNvPr id="3076" name="Picture 4" descr="visit start vertex and add its adjacent vertices to queu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6499" y="3955951"/>
            <a:ext cx="4816476" cy="183421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647823" y="5790170"/>
            <a:ext cx="10443001" cy="376834"/>
          </a:xfrm>
          <a:prstGeom prst="rect">
            <a:avLst/>
          </a:prstGeom>
        </p:spPr>
        <p:txBody>
          <a:bodyPr wrap="square">
            <a:spAutoFit/>
          </a:bodyPr>
          <a:lstStyle/>
          <a:p>
            <a:pPr algn="just">
              <a:lnSpc>
                <a:spcPct val="150000"/>
              </a:lnSpc>
            </a:pPr>
            <a:r>
              <a:rPr lang="en-US" sz="1400" dirty="0">
                <a:latin typeface="Times New Roman" panose="02020603050405020304" pitchFamily="18" charset="0"/>
                <a:cs typeface="Times New Roman" panose="02020603050405020304" pitchFamily="18" charset="0"/>
              </a:rPr>
              <a:t>Next, we visit the element at the front of queue i.e. 1 and go to its adjacent nodes. Since 0 has already been visited, we visit 2 instead.</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0515240"/>
      </p:ext>
    </p:extLst>
  </p:cSld>
  <p:clrMapOvr>
    <a:masterClrMapping/>
  </p:clrMapOvr>
  <p:transition spd="slow">
    <p:push di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326630" y="6404757"/>
            <a:ext cx="4764195" cy="370396"/>
          </a:xfrm>
        </p:spPr>
        <p:txBody>
          <a:bodyPr/>
          <a:lstStyle/>
          <a:p>
            <a:r>
              <a:rPr lang="en-US" smtClean="0"/>
              <a:t>© LPU :: CAP267 Data Structures :: Dr. Amanpreet Singh</a:t>
            </a:r>
            <a:endParaRPr lang="en-US" dirty="0"/>
          </a:p>
        </p:txBody>
      </p:sp>
      <p:pic>
        <p:nvPicPr>
          <p:cNvPr id="6" name="Picture 2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63735" y="211137"/>
            <a:ext cx="24384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7"/>
          <p:cNvSpPr>
            <a:spLocks noGrp="1"/>
          </p:cNvSpPr>
          <p:nvPr>
            <p:ph type="sldNum" sz="quarter" idx="12"/>
          </p:nvPr>
        </p:nvSpPr>
        <p:spPr/>
        <p:txBody>
          <a:bodyPr/>
          <a:lstStyle/>
          <a:p>
            <a:fld id="{D57F1E4F-1CFF-5643-939E-217C01CDF565}" type="slidenum">
              <a:rPr lang="en-US" smtClean="0"/>
              <a:pPr/>
              <a:t>26</a:t>
            </a:fld>
            <a:endParaRPr lang="en-US" dirty="0"/>
          </a:p>
        </p:txBody>
      </p:sp>
      <p:pic>
        <p:nvPicPr>
          <p:cNvPr id="4098" name="Picture 2" descr="visit the first neighbour of start node 0, which is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3150" y="928665"/>
            <a:ext cx="4844344" cy="187801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638300" y="2789430"/>
            <a:ext cx="9982200" cy="376834"/>
          </a:xfrm>
          <a:prstGeom prst="rect">
            <a:avLst/>
          </a:prstGeom>
        </p:spPr>
        <p:txBody>
          <a:bodyPr wrap="square">
            <a:spAutoFit/>
          </a:bodyPr>
          <a:lstStyle/>
          <a:p>
            <a:pPr algn="just">
              <a:lnSpc>
                <a:spcPct val="150000"/>
              </a:lnSpc>
            </a:pPr>
            <a:r>
              <a:rPr lang="en-IN" sz="1400" dirty="0">
                <a:latin typeface="Times New Roman" panose="02020603050405020304" pitchFamily="18" charset="0"/>
                <a:cs typeface="Times New Roman" panose="02020603050405020304" pitchFamily="18" charset="0"/>
              </a:rPr>
              <a:t>Vertex 2 has an unvisited adjacent vertex in 4, so we add that to the back of the queue and visit 3, which is at the front of the queue.</a:t>
            </a:r>
          </a:p>
        </p:txBody>
      </p:sp>
      <p:pic>
        <p:nvPicPr>
          <p:cNvPr id="4100" name="Picture 4" descr="visit 2 which was added to queue earlier to add its neighbour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3150" y="3256944"/>
            <a:ext cx="5013799" cy="1943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4071328"/>
      </p:ext>
    </p:extLst>
  </p:cSld>
  <p:clrMapOvr>
    <a:masterClrMapping/>
  </p:clrMapOvr>
  <p:transition spd="slow">
    <p:push dir="u"/>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326630" y="6404757"/>
            <a:ext cx="4764195" cy="370396"/>
          </a:xfrm>
        </p:spPr>
        <p:txBody>
          <a:bodyPr/>
          <a:lstStyle/>
          <a:p>
            <a:r>
              <a:rPr lang="en-US" smtClean="0"/>
              <a:t>© LPU :: CAP267 Data Structures :: Dr. Amanpreet Singh</a:t>
            </a:r>
            <a:endParaRPr lang="en-US" dirty="0"/>
          </a:p>
        </p:txBody>
      </p:sp>
      <p:pic>
        <p:nvPicPr>
          <p:cNvPr id="6" name="Picture 2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63735" y="211137"/>
            <a:ext cx="24384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7"/>
          <p:cNvSpPr>
            <a:spLocks noGrp="1"/>
          </p:cNvSpPr>
          <p:nvPr>
            <p:ph type="sldNum" sz="quarter" idx="12"/>
          </p:nvPr>
        </p:nvSpPr>
        <p:spPr/>
        <p:txBody>
          <a:bodyPr/>
          <a:lstStyle/>
          <a:p>
            <a:fld id="{D57F1E4F-1CFF-5643-939E-217C01CDF565}" type="slidenum">
              <a:rPr lang="en-US" smtClean="0"/>
              <a:pPr/>
              <a:t>27</a:t>
            </a:fld>
            <a:endParaRPr lang="en-US" dirty="0"/>
          </a:p>
        </p:txBody>
      </p:sp>
      <p:pic>
        <p:nvPicPr>
          <p:cNvPr id="5122" name="Picture 2" descr="visit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7450" y="604913"/>
            <a:ext cx="4514849" cy="175027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695449" y="2210485"/>
            <a:ext cx="10306685" cy="376834"/>
          </a:xfrm>
          <a:prstGeom prst="rect">
            <a:avLst/>
          </a:prstGeom>
        </p:spPr>
        <p:txBody>
          <a:bodyPr wrap="square">
            <a:spAutoFit/>
          </a:bodyPr>
          <a:lstStyle/>
          <a:p>
            <a:pPr algn="just">
              <a:lnSpc>
                <a:spcPct val="150000"/>
              </a:lnSpc>
            </a:pPr>
            <a:r>
              <a:rPr lang="en-IN" sz="1400" dirty="0">
                <a:latin typeface="Times New Roman" panose="02020603050405020304" pitchFamily="18" charset="0"/>
                <a:cs typeface="Times New Roman" panose="02020603050405020304" pitchFamily="18" charset="0"/>
              </a:rPr>
              <a:t>Only 4 remains in the queue since the only adjacent node of 3 i.e. 0 is already visited. We visit it.</a:t>
            </a:r>
          </a:p>
        </p:txBody>
      </p:sp>
      <p:pic>
        <p:nvPicPr>
          <p:cNvPr id="5124" name="Picture 4" descr="visit last remaining item in queue to check if it has unvisited neighbour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7450" y="2570400"/>
            <a:ext cx="4967193" cy="192563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695449" y="4388081"/>
            <a:ext cx="9915526" cy="338554"/>
          </a:xfrm>
          <a:prstGeom prst="rect">
            <a:avLst/>
          </a:prstGeom>
        </p:spPr>
        <p:txBody>
          <a:bodyPr wrap="square">
            <a:spAutoFit/>
          </a:bodyPr>
          <a:lstStyle/>
          <a:p>
            <a:pPr algn="just"/>
            <a:r>
              <a:rPr lang="en-IN" sz="1600" dirty="0">
                <a:solidFill>
                  <a:srgbClr val="0070C0"/>
                </a:solidFill>
                <a:latin typeface="Times New Roman" panose="02020603050405020304" pitchFamily="18" charset="0"/>
                <a:cs typeface="Times New Roman" panose="02020603050405020304" pitchFamily="18" charset="0"/>
              </a:rPr>
              <a:t>Since the queue is empty, we have completed the Breadth First Traversal of the graph.</a:t>
            </a:r>
          </a:p>
        </p:txBody>
      </p:sp>
    </p:spTree>
    <p:extLst>
      <p:ext uri="{BB962C8B-B14F-4D97-AF65-F5344CB8AC3E}">
        <p14:creationId xmlns:p14="http://schemas.microsoft.com/office/powerpoint/2010/main" val="2437508797"/>
      </p:ext>
    </p:extLst>
  </p:cSld>
  <p:clrMapOvr>
    <a:masterClrMapping/>
  </p:clrMapOvr>
  <p:transition spd="slow">
    <p:push dir="u"/>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326630" y="6404757"/>
            <a:ext cx="4764195" cy="370396"/>
          </a:xfrm>
        </p:spPr>
        <p:txBody>
          <a:bodyPr/>
          <a:lstStyle/>
          <a:p>
            <a:r>
              <a:rPr lang="en-US" smtClean="0"/>
              <a:t>© LPU :: CAP267 Data Structures :: Dr. Amanpreet Singh</a:t>
            </a:r>
            <a:endParaRPr lang="en-US" dirty="0"/>
          </a:p>
        </p:txBody>
      </p:sp>
      <p:pic>
        <p:nvPicPr>
          <p:cNvPr id="6" name="Picture 2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63735" y="211137"/>
            <a:ext cx="24384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7"/>
          <p:cNvSpPr>
            <a:spLocks noGrp="1"/>
          </p:cNvSpPr>
          <p:nvPr>
            <p:ph type="sldNum" sz="quarter" idx="12"/>
          </p:nvPr>
        </p:nvSpPr>
        <p:spPr/>
        <p:txBody>
          <a:bodyPr/>
          <a:lstStyle/>
          <a:p>
            <a:fld id="{D57F1E4F-1CFF-5643-939E-217C01CDF565}" type="slidenum">
              <a:rPr lang="en-US" smtClean="0"/>
              <a:pPr/>
              <a:t>28</a:t>
            </a:fld>
            <a:endParaRPr lang="en-US" dirty="0"/>
          </a:p>
        </p:txBody>
      </p:sp>
      <p:sp>
        <p:nvSpPr>
          <p:cNvPr id="2" name="Rectangle 1"/>
          <p:cNvSpPr/>
          <p:nvPr/>
        </p:nvSpPr>
        <p:spPr>
          <a:xfrm>
            <a:off x="1552574" y="787782"/>
            <a:ext cx="9934575" cy="4201150"/>
          </a:xfrm>
          <a:prstGeom prst="rect">
            <a:avLst/>
          </a:prstGeom>
        </p:spPr>
        <p:txBody>
          <a:bodyPr wrap="square">
            <a:spAutoFit/>
          </a:bodyPr>
          <a:lstStyle/>
          <a:p>
            <a:pPr algn="just">
              <a:lnSpc>
                <a:spcPct val="150000"/>
              </a:lnSpc>
            </a:pPr>
            <a:r>
              <a:rPr lang="en-US" u="sng" dirty="0">
                <a:solidFill>
                  <a:srgbClr val="FF0000"/>
                </a:solidFill>
                <a:latin typeface="Times New Roman" panose="02020603050405020304" pitchFamily="18" charset="0"/>
                <a:cs typeface="Times New Roman" panose="02020603050405020304" pitchFamily="18" charset="0"/>
              </a:rPr>
              <a:t>Depth First </a:t>
            </a:r>
            <a:r>
              <a:rPr lang="en-US" u="sng" dirty="0" smtClean="0">
                <a:solidFill>
                  <a:srgbClr val="FF0000"/>
                </a:solidFill>
                <a:latin typeface="Times New Roman" panose="02020603050405020304" pitchFamily="18" charset="0"/>
                <a:cs typeface="Times New Roman" panose="02020603050405020304" pitchFamily="18" charset="0"/>
              </a:rPr>
              <a:t>Search (DFS) </a:t>
            </a:r>
            <a:r>
              <a:rPr lang="en-US" u="sng" dirty="0">
                <a:solidFill>
                  <a:srgbClr val="FF0000"/>
                </a:solidFill>
                <a:latin typeface="Times New Roman" panose="02020603050405020304" pitchFamily="18" charset="0"/>
                <a:cs typeface="Times New Roman" panose="02020603050405020304" pitchFamily="18" charset="0"/>
              </a:rPr>
              <a:t>algorithm</a:t>
            </a:r>
          </a:p>
          <a:p>
            <a:pPr algn="just">
              <a:lnSpc>
                <a:spcPct val="150000"/>
              </a:lnSpc>
            </a:pPr>
            <a:r>
              <a:rPr lang="en-US" sz="1600" dirty="0">
                <a:latin typeface="Times New Roman" panose="02020603050405020304" pitchFamily="18" charset="0"/>
                <a:cs typeface="Times New Roman" panose="02020603050405020304" pitchFamily="18" charset="0"/>
              </a:rPr>
              <a:t>A standard </a:t>
            </a:r>
            <a:r>
              <a:rPr lang="en-US" sz="1600" dirty="0" smtClean="0">
                <a:latin typeface="Times New Roman" panose="02020603050405020304" pitchFamily="18" charset="0"/>
                <a:cs typeface="Times New Roman" panose="02020603050405020304" pitchFamily="18" charset="0"/>
              </a:rPr>
              <a:t>DFS </a:t>
            </a:r>
            <a:r>
              <a:rPr lang="en-US" sz="1600" dirty="0">
                <a:latin typeface="Times New Roman" panose="02020603050405020304" pitchFamily="18" charset="0"/>
                <a:cs typeface="Times New Roman" panose="02020603050405020304" pitchFamily="18" charset="0"/>
              </a:rPr>
              <a:t>implementation puts each vertex of the graph into one of two categories:</a:t>
            </a:r>
          </a:p>
          <a:p>
            <a:pPr marL="1657350" lvl="3" indent="-285750" algn="just">
              <a:lnSpc>
                <a:spcPct val="150000"/>
              </a:lnSpc>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Visited</a:t>
            </a:r>
            <a:endParaRPr lang="en-US" sz="1600" dirty="0">
              <a:latin typeface="Times New Roman" panose="02020603050405020304" pitchFamily="18" charset="0"/>
              <a:cs typeface="Times New Roman" panose="02020603050405020304" pitchFamily="18" charset="0"/>
            </a:endParaRPr>
          </a:p>
          <a:p>
            <a:pPr marL="1657350" lvl="3"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Not Visited</a:t>
            </a:r>
          </a:p>
          <a:p>
            <a:pPr algn="just">
              <a:lnSpc>
                <a:spcPct val="150000"/>
              </a:lnSpc>
            </a:pPr>
            <a:r>
              <a:rPr lang="en-US" sz="1600" dirty="0">
                <a:latin typeface="Times New Roman" panose="02020603050405020304" pitchFamily="18" charset="0"/>
                <a:cs typeface="Times New Roman" panose="02020603050405020304" pitchFamily="18" charset="0"/>
              </a:rPr>
              <a:t>The purpose of the algorithm is to mark each vertex as </a:t>
            </a:r>
            <a:r>
              <a:rPr lang="en-US" sz="1600" dirty="0" smtClean="0">
                <a:latin typeface="Times New Roman" panose="02020603050405020304" pitchFamily="18" charset="0"/>
                <a:cs typeface="Times New Roman" panose="02020603050405020304" pitchFamily="18" charset="0"/>
              </a:rPr>
              <a:t>visited.</a:t>
            </a: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r>
              <a:rPr lang="en-US" sz="1600" dirty="0" smtClean="0">
                <a:solidFill>
                  <a:srgbClr val="0070C0"/>
                </a:solidFill>
                <a:latin typeface="Times New Roman" panose="02020603050405020304" pitchFamily="18" charset="0"/>
                <a:cs typeface="Times New Roman" panose="02020603050405020304" pitchFamily="18" charset="0"/>
              </a:rPr>
              <a:t>The </a:t>
            </a:r>
            <a:r>
              <a:rPr lang="en-US" sz="1600" dirty="0">
                <a:solidFill>
                  <a:srgbClr val="0070C0"/>
                </a:solidFill>
                <a:latin typeface="Times New Roman" panose="02020603050405020304" pitchFamily="18" charset="0"/>
                <a:cs typeface="Times New Roman" panose="02020603050405020304" pitchFamily="18" charset="0"/>
              </a:rPr>
              <a:t>algorithm works as follows</a:t>
            </a:r>
            <a:r>
              <a:rPr lang="en-US" sz="1600" dirty="0">
                <a:latin typeface="Times New Roman" panose="02020603050405020304" pitchFamily="18" charset="0"/>
                <a:cs typeface="Times New Roman" panose="02020603050405020304" pitchFamily="18" charset="0"/>
              </a:rPr>
              <a:t>:</a:t>
            </a:r>
          </a:p>
          <a:p>
            <a:pPr marL="285750" indent="-285750" algn="just">
              <a:lnSpc>
                <a:spcPct val="150000"/>
              </a:lnSpc>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Start </a:t>
            </a:r>
            <a:r>
              <a:rPr lang="en-US" sz="1600" dirty="0">
                <a:latin typeface="Times New Roman" panose="02020603050405020304" pitchFamily="18" charset="0"/>
                <a:cs typeface="Times New Roman" panose="02020603050405020304" pitchFamily="18" charset="0"/>
              </a:rPr>
              <a:t>by putting any one of the graph's vertices at the back of a </a:t>
            </a:r>
            <a:r>
              <a:rPr lang="en-US" sz="1600" dirty="0" smtClean="0">
                <a:solidFill>
                  <a:srgbClr val="FF0000"/>
                </a:solidFill>
                <a:latin typeface="Times New Roman" panose="02020603050405020304" pitchFamily="18" charset="0"/>
                <a:cs typeface="Times New Roman" panose="02020603050405020304" pitchFamily="18" charset="0"/>
              </a:rPr>
              <a:t>Stack</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Take the </a:t>
            </a:r>
            <a:r>
              <a:rPr lang="en-US" sz="1600" dirty="0" smtClean="0">
                <a:solidFill>
                  <a:srgbClr val="FF0000"/>
                </a:solidFill>
                <a:latin typeface="Times New Roman" panose="02020603050405020304" pitchFamily="18" charset="0"/>
                <a:cs typeface="Times New Roman" panose="02020603050405020304" pitchFamily="18" charset="0"/>
              </a:rPr>
              <a:t>TOP</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item of the queue and add it to the visited list.</a:t>
            </a:r>
          </a:p>
          <a:p>
            <a:pPr marL="2857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Create a list of that vertex's adjacent nodes. Add the ones which aren't in the visited list to the </a:t>
            </a:r>
            <a:r>
              <a:rPr lang="en-US" sz="1600" dirty="0" smtClean="0">
                <a:latin typeface="Times New Roman" panose="02020603050405020304" pitchFamily="18" charset="0"/>
                <a:cs typeface="Times New Roman" panose="02020603050405020304" pitchFamily="18" charset="0"/>
              </a:rPr>
              <a:t>top </a:t>
            </a:r>
            <a:r>
              <a:rPr lang="en-US" sz="1600" dirty="0">
                <a:latin typeface="Times New Roman" panose="02020603050405020304" pitchFamily="18" charset="0"/>
                <a:cs typeface="Times New Roman" panose="02020603050405020304" pitchFamily="18" charset="0"/>
              </a:rPr>
              <a:t>of the </a:t>
            </a:r>
            <a:r>
              <a:rPr lang="en-US" sz="1600" dirty="0" smtClean="0">
                <a:latin typeface="Times New Roman" panose="02020603050405020304" pitchFamily="18" charset="0"/>
                <a:cs typeface="Times New Roman" panose="02020603050405020304" pitchFamily="18" charset="0"/>
              </a:rPr>
              <a:t>stack.</a:t>
            </a:r>
            <a:endParaRPr lang="en-US" sz="16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Keep repeating steps 2 and 3 until the </a:t>
            </a:r>
            <a:r>
              <a:rPr lang="en-US" sz="1600" dirty="0" smtClean="0">
                <a:latin typeface="Times New Roman" panose="02020603050405020304" pitchFamily="18" charset="0"/>
                <a:cs typeface="Times New Roman" panose="02020603050405020304" pitchFamily="18" charset="0"/>
              </a:rPr>
              <a:t>stack </a:t>
            </a:r>
            <a:r>
              <a:rPr lang="en-US" sz="1600" dirty="0">
                <a:latin typeface="Times New Roman" panose="02020603050405020304" pitchFamily="18" charset="0"/>
                <a:cs typeface="Times New Roman" panose="02020603050405020304" pitchFamily="18" charset="0"/>
              </a:rPr>
              <a:t>is empty.</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4875467"/>
      </p:ext>
    </p:extLst>
  </p:cSld>
  <p:clrMapOvr>
    <a:masterClrMapping/>
  </p:clrMapOvr>
  <p:transition spd="slow">
    <p:push dir="u"/>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326630" y="6404757"/>
            <a:ext cx="4764195" cy="370396"/>
          </a:xfrm>
        </p:spPr>
        <p:txBody>
          <a:bodyPr/>
          <a:lstStyle/>
          <a:p>
            <a:r>
              <a:rPr lang="en-US" smtClean="0"/>
              <a:t>© LPU :: CAP267 Data Structures :: Dr. Amanpreet Singh</a:t>
            </a:r>
            <a:endParaRPr lang="en-US" dirty="0"/>
          </a:p>
        </p:txBody>
      </p:sp>
      <p:pic>
        <p:nvPicPr>
          <p:cNvPr id="6" name="Picture 2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63735" y="211137"/>
            <a:ext cx="24384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7"/>
          <p:cNvSpPr>
            <a:spLocks noGrp="1"/>
          </p:cNvSpPr>
          <p:nvPr>
            <p:ph type="sldNum" sz="quarter" idx="12"/>
          </p:nvPr>
        </p:nvSpPr>
        <p:spPr/>
        <p:txBody>
          <a:bodyPr/>
          <a:lstStyle/>
          <a:p>
            <a:fld id="{D57F1E4F-1CFF-5643-939E-217C01CDF565}" type="slidenum">
              <a:rPr lang="en-US" smtClean="0"/>
              <a:pPr/>
              <a:t>29</a:t>
            </a:fld>
            <a:endParaRPr lang="en-US" dirty="0"/>
          </a:p>
        </p:txBody>
      </p:sp>
      <p:sp>
        <p:nvSpPr>
          <p:cNvPr id="2" name="Rectangle 1"/>
          <p:cNvSpPr/>
          <p:nvPr/>
        </p:nvSpPr>
        <p:spPr>
          <a:xfrm>
            <a:off x="1647824" y="787782"/>
            <a:ext cx="10220325" cy="830997"/>
          </a:xfrm>
          <a:prstGeom prst="rect">
            <a:avLst/>
          </a:prstGeom>
        </p:spPr>
        <p:txBody>
          <a:bodyPr wrap="square">
            <a:spAutoFit/>
          </a:bodyPr>
          <a:lstStyle/>
          <a:p>
            <a:pPr algn="just">
              <a:lnSpc>
                <a:spcPct val="150000"/>
              </a:lnSpc>
            </a:pPr>
            <a:r>
              <a:rPr lang="en-IN" sz="1600" u="sng" dirty="0">
                <a:solidFill>
                  <a:srgbClr val="FF0000"/>
                </a:solidFill>
                <a:latin typeface="Times New Roman" panose="02020603050405020304" pitchFamily="18" charset="0"/>
                <a:cs typeface="Times New Roman" panose="02020603050405020304" pitchFamily="18" charset="0"/>
              </a:rPr>
              <a:t>Depth First Search </a:t>
            </a:r>
            <a:r>
              <a:rPr lang="en-IN" sz="1600" u="sng" dirty="0" smtClean="0">
                <a:solidFill>
                  <a:srgbClr val="FF0000"/>
                </a:solidFill>
                <a:latin typeface="Times New Roman" panose="02020603050405020304" pitchFamily="18" charset="0"/>
                <a:cs typeface="Times New Roman" panose="02020603050405020304" pitchFamily="18" charset="0"/>
              </a:rPr>
              <a:t>Example</a:t>
            </a:r>
          </a:p>
          <a:p>
            <a:pPr algn="just">
              <a:lnSpc>
                <a:spcPct val="150000"/>
              </a:lnSpc>
            </a:pPr>
            <a:r>
              <a:rPr lang="en-IN" sz="1600" dirty="0" smtClean="0">
                <a:latin typeface="Times New Roman" panose="02020603050405020304" pitchFamily="18" charset="0"/>
                <a:cs typeface="Times New Roman" panose="02020603050405020304" pitchFamily="18" charset="0"/>
              </a:rPr>
              <a:t>Let's </a:t>
            </a:r>
            <a:r>
              <a:rPr lang="en-IN" sz="1600" dirty="0">
                <a:latin typeface="Times New Roman" panose="02020603050405020304" pitchFamily="18" charset="0"/>
                <a:cs typeface="Times New Roman" panose="02020603050405020304" pitchFamily="18" charset="0"/>
              </a:rPr>
              <a:t>see how the Depth First Search algorithm works with an example. We use an undirected graph with 5 vertices.</a:t>
            </a:r>
          </a:p>
        </p:txBody>
      </p:sp>
      <p:pic>
        <p:nvPicPr>
          <p:cNvPr id="6146" name="Picture 2" descr="We start from vertex 0, the DFS algorithm starts by putting it in the Visited list and putting all its adjacent vertices in the sta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2675" y="1495425"/>
            <a:ext cx="4625923" cy="15335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647823" y="3028950"/>
            <a:ext cx="10134601" cy="376834"/>
          </a:xfrm>
          <a:prstGeom prst="rect">
            <a:avLst/>
          </a:prstGeom>
        </p:spPr>
        <p:txBody>
          <a:bodyPr wrap="square">
            <a:spAutoFit/>
          </a:bodyPr>
          <a:lstStyle/>
          <a:p>
            <a:pPr algn="just">
              <a:lnSpc>
                <a:spcPct val="150000"/>
              </a:lnSpc>
            </a:pPr>
            <a:r>
              <a:rPr lang="en-IN" sz="1400" dirty="0">
                <a:latin typeface="Times New Roman" panose="02020603050405020304" pitchFamily="18" charset="0"/>
                <a:cs typeface="Times New Roman" panose="02020603050405020304" pitchFamily="18" charset="0"/>
              </a:rPr>
              <a:t>We start from vertex 0, the DFS algorithm starts by putting it in the Visited list and putting all its adjacent vertices in the stack.</a:t>
            </a:r>
          </a:p>
        </p:txBody>
      </p:sp>
      <p:pic>
        <p:nvPicPr>
          <p:cNvPr id="6148" name="Picture 4" descr="Start by putting it in the Visited list and putting all its adjacent vertices in the stac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2675" y="3409845"/>
            <a:ext cx="4510993" cy="14954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647822" y="4905270"/>
            <a:ext cx="9744077" cy="376834"/>
          </a:xfrm>
          <a:prstGeom prst="rect">
            <a:avLst/>
          </a:prstGeom>
        </p:spPr>
        <p:txBody>
          <a:bodyPr wrap="square">
            <a:spAutoFit/>
          </a:bodyPr>
          <a:lstStyle/>
          <a:p>
            <a:pPr algn="just">
              <a:lnSpc>
                <a:spcPct val="150000"/>
              </a:lnSpc>
            </a:pPr>
            <a:r>
              <a:rPr lang="en-IN" sz="1400" dirty="0">
                <a:latin typeface="Times New Roman" panose="02020603050405020304" pitchFamily="18" charset="0"/>
                <a:cs typeface="Times New Roman" panose="02020603050405020304" pitchFamily="18" charset="0"/>
              </a:rPr>
              <a:t>Next, we visit the element at the top of stack i.e. 1 and go to its adjacent nodes. Since 0 has already been visited, we visit 2 instead.</a:t>
            </a:r>
          </a:p>
        </p:txBody>
      </p:sp>
    </p:spTree>
    <p:extLst>
      <p:ext uri="{BB962C8B-B14F-4D97-AF65-F5344CB8AC3E}">
        <p14:creationId xmlns:p14="http://schemas.microsoft.com/office/powerpoint/2010/main" val="2252476175"/>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326630" y="6404757"/>
            <a:ext cx="4764195" cy="370396"/>
          </a:xfrm>
        </p:spPr>
        <p:txBody>
          <a:bodyPr/>
          <a:lstStyle/>
          <a:p>
            <a:r>
              <a:rPr lang="en-US" smtClean="0"/>
              <a:t>© LPU :: CAP267 Data Structures :: Dr. Amanpreet Singh</a:t>
            </a:r>
            <a:endParaRPr lang="en-US" dirty="0"/>
          </a:p>
        </p:txBody>
      </p:sp>
      <p:pic>
        <p:nvPicPr>
          <p:cNvPr id="6" name="Picture 2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63735" y="211137"/>
            <a:ext cx="24384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7"/>
          <p:cNvSpPr>
            <a:spLocks noGrp="1"/>
          </p:cNvSpPr>
          <p:nvPr>
            <p:ph type="sldNum" sz="quarter" idx="12"/>
          </p:nvPr>
        </p:nvSpPr>
        <p:spPr/>
        <p:txBody>
          <a:bodyPr/>
          <a:lstStyle/>
          <a:p>
            <a:fld id="{D57F1E4F-1CFF-5643-939E-217C01CDF565}" type="slidenum">
              <a:rPr lang="en-US" smtClean="0"/>
              <a:pPr/>
              <a:t>3</a:t>
            </a:fld>
            <a:endParaRPr lang="en-US" dirty="0"/>
          </a:p>
        </p:txBody>
      </p:sp>
      <p:pic>
        <p:nvPicPr>
          <p:cNvPr id="1026" name="Picture 2" descr="Introduction to Tree - Data Structure and Algorithm Tutoria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7660" y="1152907"/>
            <a:ext cx="9113857" cy="4565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8273497"/>
      </p:ext>
    </p:extLst>
  </p:cSld>
  <p:clrMapOvr>
    <a:masterClrMapping/>
  </p:clrMapOvr>
  <p:transition spd="slow">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326630" y="6404757"/>
            <a:ext cx="4764195" cy="370396"/>
          </a:xfrm>
        </p:spPr>
        <p:txBody>
          <a:bodyPr/>
          <a:lstStyle/>
          <a:p>
            <a:r>
              <a:rPr lang="en-US" smtClean="0"/>
              <a:t>© LPU :: CAP267 Data Structures :: Dr. Amanpreet Singh</a:t>
            </a:r>
            <a:endParaRPr lang="en-US" dirty="0"/>
          </a:p>
        </p:txBody>
      </p:sp>
      <p:pic>
        <p:nvPicPr>
          <p:cNvPr id="6" name="Picture 2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63735" y="211137"/>
            <a:ext cx="24384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7"/>
          <p:cNvSpPr>
            <a:spLocks noGrp="1"/>
          </p:cNvSpPr>
          <p:nvPr>
            <p:ph type="sldNum" sz="quarter" idx="12"/>
          </p:nvPr>
        </p:nvSpPr>
        <p:spPr/>
        <p:txBody>
          <a:bodyPr/>
          <a:lstStyle/>
          <a:p>
            <a:fld id="{D57F1E4F-1CFF-5643-939E-217C01CDF565}" type="slidenum">
              <a:rPr lang="en-US" smtClean="0"/>
              <a:pPr/>
              <a:t>30</a:t>
            </a:fld>
            <a:endParaRPr lang="en-US" dirty="0"/>
          </a:p>
        </p:txBody>
      </p:sp>
      <p:pic>
        <p:nvPicPr>
          <p:cNvPr id="7170" name="Picture 2" descr="Next, we visit the element at the top of stack i.e. 1 and go to its adjacent nodes. Since 0 has already been visited, we visit 2 instea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1625" y="876682"/>
            <a:ext cx="6534744" cy="183208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695449" y="2737655"/>
            <a:ext cx="9896475" cy="307777"/>
          </a:xfrm>
          <a:prstGeom prst="rect">
            <a:avLst/>
          </a:prstGeom>
        </p:spPr>
        <p:txBody>
          <a:bodyPr wrap="square">
            <a:spAutoFit/>
          </a:bodyPr>
          <a:lstStyle/>
          <a:p>
            <a:pPr algn="just"/>
            <a:r>
              <a:rPr lang="en-IN" sz="1400" dirty="0">
                <a:latin typeface="Times New Roman" panose="02020603050405020304" pitchFamily="18" charset="0"/>
                <a:cs typeface="Times New Roman" panose="02020603050405020304" pitchFamily="18" charset="0"/>
              </a:rPr>
              <a:t>Vertex 2 has an unvisited adjacent vertex in 4, so we add that to the top of the stack and visit it.</a:t>
            </a:r>
          </a:p>
        </p:txBody>
      </p:sp>
      <p:pic>
        <p:nvPicPr>
          <p:cNvPr id="7172" name="Picture 4" descr="Vertex 2 has an unvisited adjacent vertex in 4, so we add that to the top of the stack and visit i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1137" y="3074324"/>
            <a:ext cx="6625232" cy="2196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7533178"/>
      </p:ext>
    </p:extLst>
  </p:cSld>
  <p:clrMapOvr>
    <a:masterClrMapping/>
  </p:clrMapOvr>
  <p:transition spd="slow">
    <p:push dir="u"/>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326630" y="6404757"/>
            <a:ext cx="4764195" cy="370396"/>
          </a:xfrm>
        </p:spPr>
        <p:txBody>
          <a:bodyPr/>
          <a:lstStyle/>
          <a:p>
            <a:r>
              <a:rPr lang="en-US" smtClean="0"/>
              <a:t>© LPU :: CAP267 Data Structures :: Dr. Amanpreet Singh</a:t>
            </a:r>
            <a:endParaRPr lang="en-US" dirty="0"/>
          </a:p>
        </p:txBody>
      </p:sp>
      <p:pic>
        <p:nvPicPr>
          <p:cNvPr id="6" name="Picture 2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63735" y="211137"/>
            <a:ext cx="24384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7"/>
          <p:cNvSpPr>
            <a:spLocks noGrp="1"/>
          </p:cNvSpPr>
          <p:nvPr>
            <p:ph type="sldNum" sz="quarter" idx="12"/>
          </p:nvPr>
        </p:nvSpPr>
        <p:spPr/>
        <p:txBody>
          <a:bodyPr/>
          <a:lstStyle/>
          <a:p>
            <a:fld id="{D57F1E4F-1CFF-5643-939E-217C01CDF565}" type="slidenum">
              <a:rPr lang="en-US" smtClean="0"/>
              <a:pPr/>
              <a:t>31</a:t>
            </a:fld>
            <a:endParaRPr lang="en-US" dirty="0"/>
          </a:p>
        </p:txBody>
      </p:sp>
      <p:pic>
        <p:nvPicPr>
          <p:cNvPr id="8194" name="Picture 2" descr="Vertex 2 has an unvisited adjacent vertex in 4, so we add that to the top of the stack and visit i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2038" y="666750"/>
            <a:ext cx="6172912" cy="204636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676400" y="2512430"/>
            <a:ext cx="10172700" cy="700000"/>
          </a:xfrm>
          <a:prstGeom prst="rect">
            <a:avLst/>
          </a:prstGeom>
        </p:spPr>
        <p:txBody>
          <a:bodyPr wrap="square">
            <a:spAutoFit/>
          </a:bodyPr>
          <a:lstStyle/>
          <a:p>
            <a:pPr algn="just">
              <a:lnSpc>
                <a:spcPct val="150000"/>
              </a:lnSpc>
            </a:pPr>
            <a:r>
              <a:rPr lang="en-US" sz="1400" dirty="0">
                <a:latin typeface="Times New Roman" panose="02020603050405020304" pitchFamily="18" charset="0"/>
                <a:cs typeface="Times New Roman" panose="02020603050405020304" pitchFamily="18" charset="0"/>
              </a:rPr>
              <a:t>After we visit the last element 3, it doesn't have any unvisited adjacent nodes, so we have completed the Depth First Traversal of the graph.</a:t>
            </a:r>
          </a:p>
          <a:p>
            <a:pPr algn="just">
              <a:lnSpc>
                <a:spcPct val="150000"/>
              </a:lnSpc>
            </a:pPr>
            <a:endParaRPr lang="en-US" sz="1400" dirty="0">
              <a:latin typeface="Times New Roman" panose="02020603050405020304" pitchFamily="18" charset="0"/>
              <a:cs typeface="Times New Roman" panose="02020603050405020304" pitchFamily="18" charset="0"/>
            </a:endParaRPr>
          </a:p>
        </p:txBody>
      </p:sp>
      <p:pic>
        <p:nvPicPr>
          <p:cNvPr id="8196" name="Picture 4" descr="After we visit the last element 3, it doesn't have any unvisited adjacent nodes, so we have completed the Depth First Traversal of the grap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2038" y="2976730"/>
            <a:ext cx="5892800" cy="195350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914524" y="5058110"/>
            <a:ext cx="9934575" cy="698525"/>
          </a:xfrm>
          <a:prstGeom prst="rect">
            <a:avLst/>
          </a:prstGeom>
        </p:spPr>
        <p:txBody>
          <a:bodyPr wrap="square">
            <a:spAutoFit/>
          </a:bodyPr>
          <a:lstStyle/>
          <a:p>
            <a:pPr algn="just">
              <a:lnSpc>
                <a:spcPct val="150000"/>
              </a:lnSpc>
            </a:pPr>
            <a:r>
              <a:rPr lang="en-US" sz="1400" dirty="0">
                <a:latin typeface="Times New Roman" panose="02020603050405020304" pitchFamily="18" charset="0"/>
                <a:cs typeface="Times New Roman" panose="02020603050405020304" pitchFamily="18" charset="0"/>
              </a:rPr>
              <a:t>After we visit the last element 3, it doesn't have any unvisited adjacent nodes, so we have completed the Depth First Traversal of the graph.</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9651408"/>
      </p:ext>
    </p:extLst>
  </p:cSld>
  <p:clrMapOvr>
    <a:masterClrMapping/>
  </p:clrMapOvr>
  <p:transition spd="slow">
    <p:push dir="u"/>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326630" y="6404757"/>
            <a:ext cx="4764195" cy="370396"/>
          </a:xfrm>
        </p:spPr>
        <p:txBody>
          <a:bodyPr/>
          <a:lstStyle/>
          <a:p>
            <a:r>
              <a:rPr lang="en-US" smtClean="0"/>
              <a:t>© LPU :: CAP267 Data Structures :: Dr. Amanpreet Singh</a:t>
            </a:r>
            <a:endParaRPr lang="en-US" dirty="0"/>
          </a:p>
        </p:txBody>
      </p:sp>
      <p:pic>
        <p:nvPicPr>
          <p:cNvPr id="6" name="Picture 2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63735" y="211137"/>
            <a:ext cx="24384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7"/>
          <p:cNvSpPr>
            <a:spLocks noGrp="1"/>
          </p:cNvSpPr>
          <p:nvPr>
            <p:ph type="sldNum" sz="quarter" idx="12"/>
          </p:nvPr>
        </p:nvSpPr>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val="1077900573"/>
      </p:ext>
    </p:extLst>
  </p:cSld>
  <p:clrMapOvr>
    <a:masterClrMapping/>
  </p:clrMapOvr>
  <p:transition spd="slow">
    <p:push dir="u"/>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326630" y="6404757"/>
            <a:ext cx="4764195" cy="370396"/>
          </a:xfrm>
        </p:spPr>
        <p:txBody>
          <a:bodyPr/>
          <a:lstStyle/>
          <a:p>
            <a:r>
              <a:rPr lang="en-US" smtClean="0"/>
              <a:t>© LPU :: CAP267 Data Structures :: Dr. Amanpreet Singh</a:t>
            </a:r>
            <a:endParaRPr lang="en-US" dirty="0"/>
          </a:p>
        </p:txBody>
      </p:sp>
      <p:pic>
        <p:nvPicPr>
          <p:cNvPr id="6" name="Picture 2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63735" y="211137"/>
            <a:ext cx="24384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7"/>
          <p:cNvSpPr>
            <a:spLocks noGrp="1"/>
          </p:cNvSpPr>
          <p:nvPr>
            <p:ph type="sldNum" sz="quarter" idx="12"/>
          </p:nvPr>
        </p:nvSpPr>
        <p:spPr/>
        <p:txBody>
          <a:bodyPr/>
          <a:lstStyle/>
          <a:p>
            <a:fld id="{D57F1E4F-1CFF-5643-939E-217C01CDF565}" type="slidenum">
              <a:rPr lang="en-US" smtClean="0"/>
              <a:pPr/>
              <a:t>33</a:t>
            </a:fld>
            <a:endParaRPr lang="en-US" dirty="0"/>
          </a:p>
        </p:txBody>
      </p:sp>
      <p:sp>
        <p:nvSpPr>
          <p:cNvPr id="2" name="Rectangle 1"/>
          <p:cNvSpPr/>
          <p:nvPr/>
        </p:nvSpPr>
        <p:spPr>
          <a:xfrm>
            <a:off x="4285251" y="2967335"/>
            <a:ext cx="3621504"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Thank You</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93710810"/>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326630" y="6404757"/>
            <a:ext cx="4764195" cy="370396"/>
          </a:xfrm>
        </p:spPr>
        <p:txBody>
          <a:bodyPr/>
          <a:lstStyle/>
          <a:p>
            <a:r>
              <a:rPr lang="en-US" smtClean="0"/>
              <a:t>© LPU :: CAP267 Data Structures :: Dr. Amanpreet Singh</a:t>
            </a:r>
            <a:endParaRPr lang="en-US" dirty="0"/>
          </a:p>
        </p:txBody>
      </p:sp>
      <p:pic>
        <p:nvPicPr>
          <p:cNvPr id="6" name="Picture 2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63735" y="211137"/>
            <a:ext cx="24384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7"/>
          <p:cNvSpPr>
            <a:spLocks noGrp="1"/>
          </p:cNvSpPr>
          <p:nvPr>
            <p:ph type="sldNum" sz="quarter" idx="12"/>
          </p:nvPr>
        </p:nvSpPr>
        <p:spPr/>
        <p:txBody>
          <a:bodyPr/>
          <a:lstStyle/>
          <a:p>
            <a:fld id="{D57F1E4F-1CFF-5643-939E-217C01CDF565}" type="slidenum">
              <a:rPr lang="en-US" smtClean="0"/>
              <a:pPr/>
              <a:t>4</a:t>
            </a:fld>
            <a:endParaRPr lang="en-US" dirty="0"/>
          </a:p>
        </p:txBody>
      </p:sp>
      <p:sp>
        <p:nvSpPr>
          <p:cNvPr id="2" name="Rectangle 1"/>
          <p:cNvSpPr/>
          <p:nvPr/>
        </p:nvSpPr>
        <p:spPr>
          <a:xfrm>
            <a:off x="1597572" y="787782"/>
            <a:ext cx="10163503" cy="5632311"/>
          </a:xfrm>
          <a:prstGeom prst="rect">
            <a:avLst/>
          </a:prstGeom>
        </p:spPr>
        <p:txBody>
          <a:bodyPr wrap="square">
            <a:spAutoFit/>
          </a:bodyPr>
          <a:lstStyle/>
          <a:p>
            <a:r>
              <a:rPr lang="en-US" sz="1600" u="sng" dirty="0">
                <a:solidFill>
                  <a:srgbClr val="FF0000"/>
                </a:solidFill>
                <a:latin typeface="Times New Roman" panose="02020603050405020304" pitchFamily="18" charset="0"/>
                <a:cs typeface="Times New Roman" panose="02020603050405020304" pitchFamily="18" charset="0"/>
              </a:rPr>
              <a:t>Basic Terminologies In Tree Data Structure:</a:t>
            </a: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sz="1600" dirty="0">
                <a:solidFill>
                  <a:srgbClr val="0070C0"/>
                </a:solidFill>
                <a:latin typeface="Times New Roman" panose="02020603050405020304" pitchFamily="18" charset="0"/>
                <a:cs typeface="Times New Roman" panose="02020603050405020304" pitchFamily="18" charset="0"/>
              </a:rPr>
              <a:t>Parent</a:t>
            </a:r>
            <a:r>
              <a:rPr lang="en-US" sz="1600" b="1" dirty="0">
                <a:solidFill>
                  <a:srgbClr val="0070C0"/>
                </a:solidFill>
                <a:latin typeface="Times New Roman" panose="02020603050405020304" pitchFamily="18" charset="0"/>
                <a:cs typeface="Times New Roman" panose="02020603050405020304" pitchFamily="18" charset="0"/>
              </a:rPr>
              <a:t> Node:</a:t>
            </a:r>
            <a:r>
              <a:rPr lang="en-US" sz="1600" dirty="0">
                <a:solidFill>
                  <a:srgbClr val="0070C0"/>
                </a:solidFill>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The node which is a predecessor of a node is called the parent node of that node. {B} is the parent node of {D, E}.</a:t>
            </a:r>
          </a:p>
          <a:p>
            <a:pPr marL="285750" indent="-285750">
              <a:lnSpc>
                <a:spcPct val="150000"/>
              </a:lnSpc>
              <a:buFont typeface="Wingdings" panose="05000000000000000000" pitchFamily="2" charset="2"/>
              <a:buChar char="Ø"/>
            </a:pPr>
            <a:r>
              <a:rPr lang="en-US" sz="1600" dirty="0">
                <a:solidFill>
                  <a:srgbClr val="0070C0"/>
                </a:solidFill>
                <a:latin typeface="Times New Roman" panose="02020603050405020304" pitchFamily="18" charset="0"/>
                <a:cs typeface="Times New Roman" panose="02020603050405020304" pitchFamily="18" charset="0"/>
              </a:rPr>
              <a:t>Child Node:</a:t>
            </a:r>
            <a:r>
              <a:rPr lang="en-US" sz="1600" dirty="0">
                <a:latin typeface="Times New Roman" panose="02020603050405020304" pitchFamily="18" charset="0"/>
                <a:cs typeface="Times New Roman" panose="02020603050405020304" pitchFamily="18" charset="0"/>
              </a:rPr>
              <a:t> The node which is the immediate successor of a node is called the child node of that node. Examples: {D, E} are the child nodes of {B</a:t>
            </a:r>
            <a:r>
              <a:rPr lang="en-US" sz="1600" dirty="0" smtClean="0">
                <a:latin typeface="Times New Roman" panose="02020603050405020304" pitchFamily="18" charset="0"/>
                <a:cs typeface="Times New Roman" panose="02020603050405020304" pitchFamily="18" charset="0"/>
              </a:rPr>
              <a:t>}.</a:t>
            </a:r>
          </a:p>
          <a:p>
            <a:pPr marL="285750" indent="-285750">
              <a:lnSpc>
                <a:spcPct val="150000"/>
              </a:lnSpc>
              <a:buFont typeface="Wingdings" panose="05000000000000000000" pitchFamily="2" charset="2"/>
              <a:buChar char="Ø"/>
            </a:pPr>
            <a:r>
              <a:rPr lang="en-US" sz="1600" dirty="0" smtClean="0">
                <a:solidFill>
                  <a:srgbClr val="0070C0"/>
                </a:solidFill>
                <a:latin typeface="Times New Roman" panose="02020603050405020304" pitchFamily="18" charset="0"/>
                <a:cs typeface="Times New Roman" panose="02020603050405020304" pitchFamily="18" charset="0"/>
              </a:rPr>
              <a:t>Root </a:t>
            </a:r>
            <a:r>
              <a:rPr lang="en-US" sz="1600" dirty="0">
                <a:solidFill>
                  <a:srgbClr val="0070C0"/>
                </a:solidFill>
                <a:latin typeface="Times New Roman" panose="02020603050405020304" pitchFamily="18" charset="0"/>
                <a:cs typeface="Times New Roman" panose="02020603050405020304" pitchFamily="18" charset="0"/>
              </a:rPr>
              <a:t>Node:</a:t>
            </a:r>
            <a:r>
              <a:rPr lang="en-US" sz="1600" dirty="0">
                <a:latin typeface="Times New Roman" panose="02020603050405020304" pitchFamily="18" charset="0"/>
                <a:cs typeface="Times New Roman" panose="02020603050405020304" pitchFamily="18" charset="0"/>
              </a:rPr>
              <a:t> The topmost node of a tree or the node which does not have any parent node is called the root node. {A} is the root node of the tree. A non-empty tree must contain exactly one root node and exactly one path from the root to all other nodes of the </a:t>
            </a:r>
            <a:r>
              <a:rPr lang="en-US" sz="1600" dirty="0" smtClean="0">
                <a:latin typeface="Times New Roman" panose="02020603050405020304" pitchFamily="18" charset="0"/>
                <a:cs typeface="Times New Roman" panose="02020603050405020304" pitchFamily="18" charset="0"/>
              </a:rPr>
              <a:t>tree.</a:t>
            </a:r>
          </a:p>
          <a:p>
            <a:pPr marL="285750" indent="-285750">
              <a:lnSpc>
                <a:spcPct val="150000"/>
              </a:lnSpc>
              <a:buFont typeface="Wingdings" panose="05000000000000000000" pitchFamily="2" charset="2"/>
              <a:buChar char="Ø"/>
            </a:pPr>
            <a:r>
              <a:rPr lang="en-US" sz="1600" dirty="0" smtClean="0">
                <a:solidFill>
                  <a:srgbClr val="0070C0"/>
                </a:solidFill>
                <a:latin typeface="Times New Roman" panose="02020603050405020304" pitchFamily="18" charset="0"/>
                <a:cs typeface="Times New Roman" panose="02020603050405020304" pitchFamily="18" charset="0"/>
              </a:rPr>
              <a:t>Leaf </a:t>
            </a:r>
            <a:r>
              <a:rPr lang="en-US" sz="1600" dirty="0">
                <a:solidFill>
                  <a:srgbClr val="0070C0"/>
                </a:solidFill>
                <a:latin typeface="Times New Roman" panose="02020603050405020304" pitchFamily="18" charset="0"/>
                <a:cs typeface="Times New Roman" panose="02020603050405020304" pitchFamily="18" charset="0"/>
              </a:rPr>
              <a:t>Node or External Node:</a:t>
            </a:r>
            <a:r>
              <a:rPr lang="en-US" sz="1600" dirty="0">
                <a:latin typeface="Times New Roman" panose="02020603050405020304" pitchFamily="18" charset="0"/>
                <a:cs typeface="Times New Roman" panose="02020603050405020304" pitchFamily="18" charset="0"/>
              </a:rPr>
              <a:t> The nodes which do not have any child nodes are called leaf nodes. {K, L, M, N, O, P} are the leaf nodes of the </a:t>
            </a:r>
            <a:r>
              <a:rPr lang="en-US" sz="1600" dirty="0" smtClean="0">
                <a:latin typeface="Times New Roman" panose="02020603050405020304" pitchFamily="18" charset="0"/>
                <a:cs typeface="Times New Roman" panose="02020603050405020304" pitchFamily="18" charset="0"/>
              </a:rPr>
              <a:t>tree.</a:t>
            </a:r>
          </a:p>
          <a:p>
            <a:pPr marL="285750" indent="-285750">
              <a:lnSpc>
                <a:spcPct val="150000"/>
              </a:lnSpc>
              <a:buFont typeface="Wingdings" panose="05000000000000000000" pitchFamily="2" charset="2"/>
              <a:buChar char="Ø"/>
            </a:pPr>
            <a:r>
              <a:rPr lang="en-US" sz="1600" dirty="0" smtClean="0">
                <a:solidFill>
                  <a:srgbClr val="0070C0"/>
                </a:solidFill>
                <a:latin typeface="Times New Roman" panose="02020603050405020304" pitchFamily="18" charset="0"/>
                <a:cs typeface="Times New Roman" panose="02020603050405020304" pitchFamily="18" charset="0"/>
              </a:rPr>
              <a:t>Ancestor </a:t>
            </a:r>
            <a:r>
              <a:rPr lang="en-US" sz="1600" dirty="0">
                <a:solidFill>
                  <a:srgbClr val="0070C0"/>
                </a:solidFill>
                <a:latin typeface="Times New Roman" panose="02020603050405020304" pitchFamily="18" charset="0"/>
                <a:cs typeface="Times New Roman" panose="02020603050405020304" pitchFamily="18" charset="0"/>
              </a:rPr>
              <a:t>of a Node:</a:t>
            </a:r>
            <a:r>
              <a:rPr lang="en-US" sz="1600" dirty="0">
                <a:latin typeface="Times New Roman" panose="02020603050405020304" pitchFamily="18" charset="0"/>
                <a:cs typeface="Times New Roman" panose="02020603050405020304" pitchFamily="18" charset="0"/>
              </a:rPr>
              <a:t> Any predecessor nodes on the path of the root to that node are called Ancestors of that node. {A,B} are the ancestor nodes of the node {E</a:t>
            </a:r>
            <a:r>
              <a:rPr lang="en-US" sz="1600" dirty="0" smtClean="0">
                <a:latin typeface="Times New Roman" panose="02020603050405020304" pitchFamily="18" charset="0"/>
                <a:cs typeface="Times New Roman" panose="02020603050405020304" pitchFamily="18" charset="0"/>
              </a:rPr>
              <a:t>}.</a:t>
            </a:r>
          </a:p>
          <a:p>
            <a:pPr marL="285750" indent="-285750">
              <a:lnSpc>
                <a:spcPct val="150000"/>
              </a:lnSpc>
              <a:buFont typeface="Wingdings" panose="05000000000000000000" pitchFamily="2" charset="2"/>
              <a:buChar char="Ø"/>
            </a:pPr>
            <a:r>
              <a:rPr lang="en-US" sz="1600" dirty="0" smtClean="0">
                <a:solidFill>
                  <a:srgbClr val="0070C0"/>
                </a:solidFill>
                <a:latin typeface="Times New Roman" panose="02020603050405020304" pitchFamily="18" charset="0"/>
                <a:cs typeface="Times New Roman" panose="02020603050405020304" pitchFamily="18" charset="0"/>
              </a:rPr>
              <a:t>Descendant</a:t>
            </a:r>
            <a:r>
              <a:rPr lang="en-US" sz="1600" dirty="0">
                <a:solidFill>
                  <a:srgbClr val="0070C0"/>
                </a:solidFill>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Any successor node on the path from the leaf node to that node. {E,I} are the descendants of the node {B</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952085"/>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326630" y="6404757"/>
            <a:ext cx="4764195" cy="370396"/>
          </a:xfrm>
        </p:spPr>
        <p:txBody>
          <a:bodyPr/>
          <a:lstStyle/>
          <a:p>
            <a:r>
              <a:rPr lang="en-US" smtClean="0"/>
              <a:t>© LPU :: CAP267 Data Structures :: Dr. Amanpreet Singh</a:t>
            </a:r>
            <a:endParaRPr lang="en-US" dirty="0"/>
          </a:p>
        </p:txBody>
      </p:sp>
      <p:pic>
        <p:nvPicPr>
          <p:cNvPr id="6" name="Picture 2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63735" y="211137"/>
            <a:ext cx="24384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7"/>
          <p:cNvSpPr>
            <a:spLocks noGrp="1"/>
          </p:cNvSpPr>
          <p:nvPr>
            <p:ph type="sldNum" sz="quarter" idx="12"/>
          </p:nvPr>
        </p:nvSpPr>
        <p:spPr/>
        <p:txBody>
          <a:bodyPr/>
          <a:lstStyle/>
          <a:p>
            <a:fld id="{D57F1E4F-1CFF-5643-939E-217C01CDF565}" type="slidenum">
              <a:rPr lang="en-US" smtClean="0"/>
              <a:pPr/>
              <a:t>5</a:t>
            </a:fld>
            <a:endParaRPr lang="en-US" dirty="0"/>
          </a:p>
        </p:txBody>
      </p:sp>
      <p:sp>
        <p:nvSpPr>
          <p:cNvPr id="2" name="Rectangle 1"/>
          <p:cNvSpPr/>
          <p:nvPr/>
        </p:nvSpPr>
        <p:spPr>
          <a:xfrm>
            <a:off x="1660634" y="970344"/>
            <a:ext cx="10430191" cy="1985159"/>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sz="1600" dirty="0">
                <a:solidFill>
                  <a:srgbClr val="0070C0"/>
                </a:solidFill>
                <a:latin typeface="Times New Roman" panose="02020603050405020304" pitchFamily="18" charset="0"/>
                <a:cs typeface="Times New Roman" panose="02020603050405020304" pitchFamily="18" charset="0"/>
              </a:rPr>
              <a:t>Sibling: </a:t>
            </a:r>
            <a:r>
              <a:rPr lang="en-US" sz="1600" dirty="0">
                <a:latin typeface="Times New Roman" panose="02020603050405020304" pitchFamily="18" charset="0"/>
                <a:cs typeface="Times New Roman" panose="02020603050405020304" pitchFamily="18" charset="0"/>
              </a:rPr>
              <a:t>Children of the same parent node are called siblings. {D,E} are called siblings.</a:t>
            </a:r>
          </a:p>
          <a:p>
            <a:pPr marL="285750" indent="-285750">
              <a:lnSpc>
                <a:spcPct val="150000"/>
              </a:lnSpc>
              <a:buFont typeface="Wingdings" panose="05000000000000000000" pitchFamily="2" charset="2"/>
              <a:buChar char="Ø"/>
            </a:pPr>
            <a:r>
              <a:rPr lang="en-US" sz="1600" dirty="0">
                <a:solidFill>
                  <a:srgbClr val="0070C0"/>
                </a:solidFill>
                <a:latin typeface="Times New Roman" panose="02020603050405020304" pitchFamily="18" charset="0"/>
                <a:cs typeface="Times New Roman" panose="02020603050405020304" pitchFamily="18" charset="0"/>
              </a:rPr>
              <a:t>Level of a node: </a:t>
            </a:r>
            <a:r>
              <a:rPr lang="en-US" sz="1600" dirty="0">
                <a:latin typeface="Times New Roman" panose="02020603050405020304" pitchFamily="18" charset="0"/>
                <a:cs typeface="Times New Roman" panose="02020603050405020304" pitchFamily="18" charset="0"/>
              </a:rPr>
              <a:t>The count of edges on the path from the root node to that node. The root node has level 0.</a:t>
            </a:r>
          </a:p>
          <a:p>
            <a:pPr marL="285750" indent="-285750">
              <a:lnSpc>
                <a:spcPct val="150000"/>
              </a:lnSpc>
              <a:buFont typeface="Wingdings" panose="05000000000000000000" pitchFamily="2" charset="2"/>
              <a:buChar char="Ø"/>
            </a:pPr>
            <a:r>
              <a:rPr lang="en-US" sz="1600" dirty="0">
                <a:solidFill>
                  <a:srgbClr val="0070C0"/>
                </a:solidFill>
                <a:latin typeface="Times New Roman" panose="02020603050405020304" pitchFamily="18" charset="0"/>
                <a:cs typeface="Times New Roman" panose="02020603050405020304" pitchFamily="18" charset="0"/>
              </a:rPr>
              <a:t>Internal node:</a:t>
            </a:r>
            <a:r>
              <a:rPr lang="en-US" sz="1600" dirty="0">
                <a:latin typeface="Times New Roman" panose="02020603050405020304" pitchFamily="18" charset="0"/>
                <a:cs typeface="Times New Roman" panose="02020603050405020304" pitchFamily="18" charset="0"/>
              </a:rPr>
              <a:t> A node with at least one child is called Internal Node.</a:t>
            </a:r>
          </a:p>
          <a:p>
            <a:pPr marL="285750" indent="-285750">
              <a:lnSpc>
                <a:spcPct val="150000"/>
              </a:lnSpc>
              <a:buFont typeface="Wingdings" panose="05000000000000000000" pitchFamily="2" charset="2"/>
              <a:buChar char="Ø"/>
            </a:pPr>
            <a:r>
              <a:rPr lang="en-US" sz="1600" dirty="0" smtClean="0">
                <a:solidFill>
                  <a:srgbClr val="0070C0"/>
                </a:solidFill>
                <a:latin typeface="Times New Roman" panose="02020603050405020304" pitchFamily="18" charset="0"/>
                <a:cs typeface="Times New Roman" panose="02020603050405020304" pitchFamily="18" charset="0"/>
              </a:rPr>
              <a:t>Neighbor </a:t>
            </a:r>
            <a:r>
              <a:rPr lang="en-US" sz="1600" dirty="0">
                <a:solidFill>
                  <a:srgbClr val="0070C0"/>
                </a:solidFill>
                <a:latin typeface="Times New Roman" panose="02020603050405020304" pitchFamily="18" charset="0"/>
                <a:cs typeface="Times New Roman" panose="02020603050405020304" pitchFamily="18" charset="0"/>
              </a:rPr>
              <a:t>of a Node: </a:t>
            </a:r>
            <a:r>
              <a:rPr lang="en-US" sz="1600" dirty="0">
                <a:latin typeface="Times New Roman" panose="02020603050405020304" pitchFamily="18" charset="0"/>
                <a:cs typeface="Times New Roman" panose="02020603050405020304" pitchFamily="18" charset="0"/>
              </a:rPr>
              <a:t>Parent or child nodes of that node are called neighbors of that node.</a:t>
            </a:r>
          </a:p>
          <a:p>
            <a:pPr marL="285750" indent="-285750">
              <a:lnSpc>
                <a:spcPct val="150000"/>
              </a:lnSpc>
              <a:buFont typeface="Wingdings" panose="05000000000000000000" pitchFamily="2" charset="2"/>
              <a:buChar char="Ø"/>
            </a:pPr>
            <a:r>
              <a:rPr lang="en-US" sz="1600" dirty="0">
                <a:solidFill>
                  <a:srgbClr val="0070C0"/>
                </a:solidFill>
                <a:latin typeface="Times New Roman" panose="02020603050405020304" pitchFamily="18" charset="0"/>
                <a:cs typeface="Times New Roman" panose="02020603050405020304" pitchFamily="18" charset="0"/>
              </a:rPr>
              <a:t>Subtree:</a:t>
            </a:r>
            <a:r>
              <a:rPr lang="en-US" sz="1600" dirty="0">
                <a:latin typeface="Times New Roman" panose="02020603050405020304" pitchFamily="18" charset="0"/>
                <a:cs typeface="Times New Roman" panose="02020603050405020304" pitchFamily="18" charset="0"/>
              </a:rPr>
              <a:t> Any node of the tree along with its descendant.</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5322719"/>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326630" y="6404757"/>
            <a:ext cx="4764195" cy="370396"/>
          </a:xfrm>
        </p:spPr>
        <p:txBody>
          <a:bodyPr/>
          <a:lstStyle/>
          <a:p>
            <a:r>
              <a:rPr lang="en-US" dirty="0" smtClean="0"/>
              <a:t>© LPU :: CAP267 Data Structures :: Dr. </a:t>
            </a:r>
            <a:r>
              <a:rPr lang="en-US" dirty="0" err="1" smtClean="0"/>
              <a:t>Amanpreet</a:t>
            </a:r>
            <a:r>
              <a:rPr lang="en-US" dirty="0" smtClean="0"/>
              <a:t> Singh</a:t>
            </a:r>
            <a:endParaRPr lang="en-US" dirty="0"/>
          </a:p>
        </p:txBody>
      </p:sp>
      <p:pic>
        <p:nvPicPr>
          <p:cNvPr id="6" name="Picture 2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63735" y="211137"/>
            <a:ext cx="24384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7"/>
          <p:cNvSpPr>
            <a:spLocks noGrp="1"/>
          </p:cNvSpPr>
          <p:nvPr>
            <p:ph type="sldNum" sz="quarter" idx="12"/>
          </p:nvPr>
        </p:nvSpPr>
        <p:spPr/>
        <p:txBody>
          <a:bodyPr/>
          <a:lstStyle/>
          <a:p>
            <a:fld id="{D57F1E4F-1CFF-5643-939E-217C01CDF565}" type="slidenum">
              <a:rPr lang="en-US" smtClean="0"/>
              <a:pPr/>
              <a:t>6</a:t>
            </a:fld>
            <a:endParaRPr lang="en-US" dirty="0"/>
          </a:p>
        </p:txBody>
      </p:sp>
      <p:sp>
        <p:nvSpPr>
          <p:cNvPr id="3" name="Rectangle 2"/>
          <p:cNvSpPr/>
          <p:nvPr/>
        </p:nvSpPr>
        <p:spPr>
          <a:xfrm>
            <a:off x="1599392" y="783575"/>
            <a:ext cx="2913426" cy="369332"/>
          </a:xfrm>
          <a:prstGeom prst="rect">
            <a:avLst/>
          </a:prstGeom>
        </p:spPr>
        <p:txBody>
          <a:bodyPr wrap="none">
            <a:spAutoFit/>
          </a:bodyPr>
          <a:lstStyle/>
          <a:p>
            <a:r>
              <a:rPr lang="en-US" u="sng" dirty="0">
                <a:solidFill>
                  <a:srgbClr val="FF0000"/>
                </a:solidFill>
                <a:latin typeface="Times New Roman" panose="02020603050405020304" pitchFamily="18" charset="0"/>
                <a:cs typeface="Times New Roman" panose="02020603050405020304" pitchFamily="18" charset="0"/>
              </a:rPr>
              <a:t>Types of Tree data structures:</a:t>
            </a:r>
            <a:endParaRPr lang="en-IN" u="sng" dirty="0">
              <a:solidFill>
                <a:srgbClr val="FF0000"/>
              </a:solidFill>
              <a:latin typeface="Times New Roman" panose="02020603050405020304" pitchFamily="18" charset="0"/>
              <a:cs typeface="Times New Roman" panose="02020603050405020304" pitchFamily="18" charset="0"/>
            </a:endParaRPr>
          </a:p>
        </p:txBody>
      </p:sp>
      <p:pic>
        <p:nvPicPr>
          <p:cNvPr id="2050" name="Picture 2" descr="Types of Trees in Data Structure based on the number of childr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2703" y="1253358"/>
            <a:ext cx="5160580" cy="258029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599391" y="3934100"/>
            <a:ext cx="10491433" cy="2474588"/>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en-IN" sz="1500" dirty="0">
                <a:solidFill>
                  <a:srgbClr val="FF0000"/>
                </a:solidFill>
                <a:latin typeface="Times New Roman" panose="02020603050405020304" pitchFamily="18" charset="0"/>
                <a:cs typeface="Times New Roman" panose="02020603050405020304" pitchFamily="18" charset="0"/>
              </a:rPr>
              <a:t>Binary tree:</a:t>
            </a:r>
            <a:r>
              <a:rPr lang="en-IN" sz="1500" dirty="0">
                <a:latin typeface="Times New Roman" panose="02020603050405020304" pitchFamily="18" charset="0"/>
                <a:cs typeface="Times New Roman" panose="02020603050405020304" pitchFamily="18" charset="0"/>
              </a:rPr>
              <a:t> In a binary tree, each node can have a maximum of two children linked to it. Some common types of binary trees include full binary trees, complete binary trees, balanced binary trees, and degenerate or pathological binary trees.</a:t>
            </a:r>
          </a:p>
          <a:p>
            <a:pPr marL="285750" indent="-285750" algn="just">
              <a:lnSpc>
                <a:spcPct val="150000"/>
              </a:lnSpc>
              <a:buFont typeface="Wingdings" panose="05000000000000000000" pitchFamily="2" charset="2"/>
              <a:buChar char="Ø"/>
            </a:pPr>
            <a:r>
              <a:rPr lang="en-IN" sz="1500" dirty="0">
                <a:solidFill>
                  <a:srgbClr val="FF0000"/>
                </a:solidFill>
                <a:latin typeface="Times New Roman" panose="02020603050405020304" pitchFamily="18" charset="0"/>
                <a:cs typeface="Times New Roman" panose="02020603050405020304" pitchFamily="18" charset="0"/>
              </a:rPr>
              <a:t>Ternary Tree: </a:t>
            </a:r>
            <a:r>
              <a:rPr lang="en-IN" sz="1500" dirty="0">
                <a:latin typeface="Times New Roman" panose="02020603050405020304" pitchFamily="18" charset="0"/>
                <a:cs typeface="Times New Roman" panose="02020603050405020304" pitchFamily="18" charset="0"/>
              </a:rPr>
              <a:t>A Ternary Tree is a tree data structure in which each node has at most three child nodes, usually distinguished as “left”, “mid” and “right”.</a:t>
            </a:r>
          </a:p>
          <a:p>
            <a:pPr marL="285750" indent="-285750" algn="just">
              <a:lnSpc>
                <a:spcPct val="150000"/>
              </a:lnSpc>
              <a:buFont typeface="Wingdings" panose="05000000000000000000" pitchFamily="2" charset="2"/>
              <a:buChar char="Ø"/>
            </a:pPr>
            <a:r>
              <a:rPr lang="en-IN" sz="1500" dirty="0">
                <a:solidFill>
                  <a:srgbClr val="FF0000"/>
                </a:solidFill>
                <a:latin typeface="Times New Roman" panose="02020603050405020304" pitchFamily="18" charset="0"/>
                <a:cs typeface="Times New Roman" panose="02020603050405020304" pitchFamily="18" charset="0"/>
              </a:rPr>
              <a:t>N-</a:t>
            </a:r>
            <a:r>
              <a:rPr lang="en-IN" sz="1500" dirty="0" err="1">
                <a:solidFill>
                  <a:srgbClr val="FF0000"/>
                </a:solidFill>
                <a:latin typeface="Times New Roman" panose="02020603050405020304" pitchFamily="18" charset="0"/>
                <a:cs typeface="Times New Roman" panose="02020603050405020304" pitchFamily="18" charset="0"/>
              </a:rPr>
              <a:t>ary</a:t>
            </a:r>
            <a:r>
              <a:rPr lang="en-IN" sz="1500" dirty="0">
                <a:solidFill>
                  <a:srgbClr val="FF0000"/>
                </a:solidFill>
                <a:latin typeface="Times New Roman" panose="02020603050405020304" pitchFamily="18" charset="0"/>
                <a:cs typeface="Times New Roman" panose="02020603050405020304" pitchFamily="18" charset="0"/>
              </a:rPr>
              <a:t> Tree or Generic Tree: </a:t>
            </a:r>
            <a:r>
              <a:rPr lang="en-IN" sz="1500" dirty="0">
                <a:latin typeface="Times New Roman" panose="02020603050405020304" pitchFamily="18" charset="0"/>
                <a:cs typeface="Times New Roman" panose="02020603050405020304" pitchFamily="18" charset="0"/>
              </a:rPr>
              <a:t>Generic trees are a collection of nodes where each node is a data structure that consists of records and a list of references to its children(duplicate references are not allowed). Unlike the linked list, each node stores the address of multiple nodes.</a:t>
            </a:r>
          </a:p>
        </p:txBody>
      </p:sp>
    </p:spTree>
    <p:extLst>
      <p:ext uri="{BB962C8B-B14F-4D97-AF65-F5344CB8AC3E}">
        <p14:creationId xmlns:p14="http://schemas.microsoft.com/office/powerpoint/2010/main" val="2060900016"/>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326630" y="6404757"/>
            <a:ext cx="4764195" cy="370396"/>
          </a:xfrm>
        </p:spPr>
        <p:txBody>
          <a:bodyPr/>
          <a:lstStyle/>
          <a:p>
            <a:r>
              <a:rPr lang="en-US" smtClean="0"/>
              <a:t>© LPU :: CAP267 Data Structures :: Dr. Amanpreet Singh</a:t>
            </a:r>
            <a:endParaRPr lang="en-US" dirty="0"/>
          </a:p>
        </p:txBody>
      </p:sp>
      <p:pic>
        <p:nvPicPr>
          <p:cNvPr id="6" name="Picture 2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63735" y="211137"/>
            <a:ext cx="24384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7"/>
          <p:cNvSpPr>
            <a:spLocks noGrp="1"/>
          </p:cNvSpPr>
          <p:nvPr>
            <p:ph type="sldNum" sz="quarter" idx="12"/>
          </p:nvPr>
        </p:nvSpPr>
        <p:spPr/>
        <p:txBody>
          <a:bodyPr/>
          <a:lstStyle/>
          <a:p>
            <a:fld id="{D57F1E4F-1CFF-5643-939E-217C01CDF565}" type="slidenum">
              <a:rPr lang="en-US" smtClean="0"/>
              <a:pPr/>
              <a:t>7</a:t>
            </a:fld>
            <a:endParaRPr lang="en-US" dirty="0"/>
          </a:p>
        </p:txBody>
      </p:sp>
      <p:sp>
        <p:nvSpPr>
          <p:cNvPr id="2" name="Rectangle 1"/>
          <p:cNvSpPr/>
          <p:nvPr/>
        </p:nvSpPr>
        <p:spPr>
          <a:xfrm>
            <a:off x="1650123" y="787782"/>
            <a:ext cx="10026869" cy="3831818"/>
          </a:xfrm>
          <a:prstGeom prst="rect">
            <a:avLst/>
          </a:prstGeom>
        </p:spPr>
        <p:txBody>
          <a:bodyPr wrap="square">
            <a:spAutoFit/>
          </a:bodyPr>
          <a:lstStyle/>
          <a:p>
            <a:pPr>
              <a:lnSpc>
                <a:spcPct val="150000"/>
              </a:lnSpc>
            </a:pPr>
            <a:r>
              <a:rPr lang="en-US" dirty="0">
                <a:solidFill>
                  <a:srgbClr val="FF0000"/>
                </a:solidFill>
                <a:latin typeface="Times New Roman" panose="02020603050405020304" pitchFamily="18" charset="0"/>
                <a:cs typeface="Times New Roman" panose="02020603050405020304" pitchFamily="18" charset="0"/>
              </a:rPr>
              <a:t>Basic Operation Of Tree Data Structure</a:t>
            </a:r>
            <a:r>
              <a:rPr lang="en-US" dirty="0" smtClean="0">
                <a:solidFill>
                  <a:srgbClr val="FF0000"/>
                </a:solidFill>
                <a:latin typeface="Times New Roman" panose="02020603050405020304" pitchFamily="18" charset="0"/>
                <a:cs typeface="Times New Roman" panose="02020603050405020304" pitchFamily="18" charset="0"/>
              </a:rPr>
              <a:t>:</a:t>
            </a:r>
          </a:p>
          <a:p>
            <a:pPr>
              <a:lnSpc>
                <a:spcPct val="150000"/>
              </a:lnSpc>
            </a:pP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Create – create a tree in the data structure.</a:t>
            </a:r>
          </a:p>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Insert − Inserts data in a tree.</a:t>
            </a:r>
          </a:p>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Search − Searches specific data in a tree to check whether it is present or not.</a:t>
            </a:r>
          </a:p>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Traversal:</a:t>
            </a:r>
          </a:p>
          <a:p>
            <a:pPr marL="742950" lvl="1" indent="-285750">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Preorder Traversal – perform Traveling a tree in a pre-order manner in the data structure.</a:t>
            </a:r>
          </a:p>
          <a:p>
            <a:pPr marL="742950" lvl="1" indent="-285750">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In order Traversal – perform Traveling a tree in an in-order manner.</a:t>
            </a:r>
          </a:p>
          <a:p>
            <a:pPr marL="742950" lvl="1" indent="-285750">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Post-order Traversal –perform Traveling a tree in a post-order manner.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0637310"/>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326630" y="6404757"/>
            <a:ext cx="4764195" cy="370396"/>
          </a:xfrm>
        </p:spPr>
        <p:txBody>
          <a:bodyPr/>
          <a:lstStyle/>
          <a:p>
            <a:r>
              <a:rPr lang="en-US" smtClean="0"/>
              <a:t>© LPU :: CAP267 Data Structures :: Dr. Amanpreet Singh</a:t>
            </a:r>
            <a:endParaRPr lang="en-US" dirty="0"/>
          </a:p>
        </p:txBody>
      </p:sp>
      <p:pic>
        <p:nvPicPr>
          <p:cNvPr id="6" name="Picture 2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63735" y="211137"/>
            <a:ext cx="24384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7"/>
          <p:cNvSpPr>
            <a:spLocks noGrp="1"/>
          </p:cNvSpPr>
          <p:nvPr>
            <p:ph type="sldNum" sz="quarter" idx="12"/>
          </p:nvPr>
        </p:nvSpPr>
        <p:spPr/>
        <p:txBody>
          <a:bodyPr/>
          <a:lstStyle/>
          <a:p>
            <a:fld id="{D57F1E4F-1CFF-5643-939E-217C01CDF565}" type="slidenum">
              <a:rPr lang="en-US" smtClean="0"/>
              <a:pPr/>
              <a:t>8</a:t>
            </a:fld>
            <a:endParaRPr lang="en-US" dirty="0"/>
          </a:p>
        </p:txBody>
      </p:sp>
      <p:sp>
        <p:nvSpPr>
          <p:cNvPr id="2" name="Rectangle 1"/>
          <p:cNvSpPr/>
          <p:nvPr/>
        </p:nvSpPr>
        <p:spPr>
          <a:xfrm>
            <a:off x="1659956" y="1364373"/>
            <a:ext cx="9122979" cy="2169825"/>
          </a:xfrm>
          <a:prstGeom prst="rect">
            <a:avLst/>
          </a:prstGeom>
        </p:spPr>
        <p:txBody>
          <a:bodyPr wrap="square">
            <a:spAutoFit/>
          </a:bodyPr>
          <a:lstStyle/>
          <a:p>
            <a:pPr algn="just">
              <a:lnSpc>
                <a:spcPct val="150000"/>
              </a:lnSpc>
            </a:pPr>
            <a:r>
              <a:rPr lang="en-IN" dirty="0" err="1">
                <a:latin typeface="Times New Roman" panose="02020603050405020304" pitchFamily="18" charset="0"/>
                <a:cs typeface="Times New Roman" panose="02020603050405020304" pitchFamily="18" charset="0"/>
              </a:rPr>
              <a:t>Preorder</a:t>
            </a:r>
            <a:r>
              <a:rPr lang="en-IN" dirty="0">
                <a:latin typeface="Times New Roman" panose="02020603050405020304" pitchFamily="18" charset="0"/>
                <a:cs typeface="Times New Roman" panose="02020603050405020304" pitchFamily="18" charset="0"/>
              </a:rPr>
              <a:t> traversal is defined as a type of tree traversal that follows the Root-Left-Right policy where:</a:t>
            </a:r>
          </a:p>
          <a:p>
            <a:pPr marL="742950" lvl="1" indent="-285750" algn="just">
              <a:lnSpc>
                <a:spcPct val="150000"/>
              </a:lnSpc>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The </a:t>
            </a:r>
            <a:r>
              <a:rPr lang="en-IN" dirty="0">
                <a:latin typeface="Times New Roman" panose="02020603050405020304" pitchFamily="18" charset="0"/>
                <a:cs typeface="Times New Roman" panose="02020603050405020304" pitchFamily="18" charset="0"/>
              </a:rPr>
              <a:t>root node of the subtree is visited first.</a:t>
            </a:r>
          </a:p>
          <a:p>
            <a:pPr marL="742950" lvl="1" indent="-285750" algn="just">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Then the left subtree  is traversed.</a:t>
            </a:r>
          </a:p>
          <a:p>
            <a:pPr marL="742950" lvl="1" indent="-285750" algn="just">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At last, the right subtree is traversed.</a:t>
            </a:r>
          </a:p>
        </p:txBody>
      </p:sp>
      <p:sp>
        <p:nvSpPr>
          <p:cNvPr id="3" name="Rectangle 2"/>
          <p:cNvSpPr/>
          <p:nvPr/>
        </p:nvSpPr>
        <p:spPr>
          <a:xfrm>
            <a:off x="1659956" y="785678"/>
            <a:ext cx="1890261" cy="369332"/>
          </a:xfrm>
          <a:prstGeom prst="rect">
            <a:avLst/>
          </a:prstGeom>
        </p:spPr>
        <p:txBody>
          <a:bodyPr wrap="none">
            <a:spAutoFit/>
          </a:bodyPr>
          <a:lstStyle/>
          <a:p>
            <a:r>
              <a:rPr lang="en-IN" dirty="0" err="1">
                <a:solidFill>
                  <a:srgbClr val="FF0000"/>
                </a:solidFill>
                <a:latin typeface="Times New Roman" panose="02020603050405020304" pitchFamily="18" charset="0"/>
                <a:cs typeface="Times New Roman" panose="02020603050405020304" pitchFamily="18" charset="0"/>
              </a:rPr>
              <a:t>Preorder</a:t>
            </a:r>
            <a:r>
              <a:rPr lang="en-IN" dirty="0">
                <a:solidFill>
                  <a:srgbClr val="FF0000"/>
                </a:solidFill>
                <a:latin typeface="Times New Roman" panose="02020603050405020304" pitchFamily="18" charset="0"/>
                <a:cs typeface="Times New Roman" panose="02020603050405020304" pitchFamily="18" charset="0"/>
              </a:rPr>
              <a:t> traversal </a:t>
            </a:r>
            <a:endParaRPr lang="en-IN" dirty="0">
              <a:solidFill>
                <a:srgbClr val="FF0000"/>
              </a:solidFill>
            </a:endParaRPr>
          </a:p>
        </p:txBody>
      </p:sp>
      <p:pic>
        <p:nvPicPr>
          <p:cNvPr id="1026" name="Picture 2" descr="https://media.geeksforgeeks.org/wp-content/uploads/20230302124003/preorder-traversal_360.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899338" y="3714623"/>
            <a:ext cx="5339802" cy="2509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893790"/>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7326630" y="6404757"/>
            <a:ext cx="4764195" cy="370396"/>
          </a:xfrm>
        </p:spPr>
        <p:txBody>
          <a:bodyPr/>
          <a:lstStyle/>
          <a:p>
            <a:r>
              <a:rPr lang="en-US" smtClean="0"/>
              <a:t>© LPU :: CAP267 Data Structures :: Dr. Amanpreet Singh</a:t>
            </a:r>
            <a:endParaRPr lang="en-US" dirty="0"/>
          </a:p>
        </p:txBody>
      </p:sp>
      <p:pic>
        <p:nvPicPr>
          <p:cNvPr id="6" name="Picture 2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63735" y="211137"/>
            <a:ext cx="24384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7"/>
          <p:cNvSpPr>
            <a:spLocks noGrp="1"/>
          </p:cNvSpPr>
          <p:nvPr>
            <p:ph type="sldNum" sz="quarter" idx="12"/>
          </p:nvPr>
        </p:nvSpPr>
        <p:spPr/>
        <p:txBody>
          <a:bodyPr/>
          <a:lstStyle/>
          <a:p>
            <a:fld id="{D57F1E4F-1CFF-5643-939E-217C01CDF565}" type="slidenum">
              <a:rPr lang="en-US" smtClean="0"/>
              <a:pPr/>
              <a:t>9</a:t>
            </a:fld>
            <a:endParaRPr lang="en-US" dirty="0"/>
          </a:p>
        </p:txBody>
      </p:sp>
      <p:pic>
        <p:nvPicPr>
          <p:cNvPr id="2050" name="Picture 2" descr="Light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4237" y="787782"/>
            <a:ext cx="5343525" cy="458152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671761" y="5562879"/>
            <a:ext cx="7838583" cy="369332"/>
          </a:xfrm>
          <a:prstGeom prst="rect">
            <a:avLst/>
          </a:prstGeom>
        </p:spPr>
        <p:txBody>
          <a:bodyPr wrap="square">
            <a:spAutoFit/>
          </a:bodyPr>
          <a:lstStyle/>
          <a:p>
            <a:pPr algn="ctr"/>
            <a:r>
              <a:rPr lang="en-IN" dirty="0" smtClean="0">
                <a:latin typeface="Times New Roman" panose="02020603050405020304" pitchFamily="18" charset="0"/>
                <a:cs typeface="Times New Roman" panose="02020603050405020304" pitchFamily="18" charset="0"/>
              </a:rPr>
              <a:t>So </a:t>
            </a:r>
            <a:r>
              <a:rPr lang="en-IN" dirty="0">
                <a:latin typeface="Times New Roman" panose="02020603050405020304" pitchFamily="18" charset="0"/>
                <a:cs typeface="Times New Roman" panose="02020603050405020304" pitchFamily="18" charset="0"/>
              </a:rPr>
              <a:t>the order of traversal of nodes is 1 -&gt; 2 -&gt; 4 -&gt; 5 -&gt; 3 -&gt; 6.</a:t>
            </a:r>
          </a:p>
        </p:txBody>
      </p:sp>
      <p:sp>
        <p:nvSpPr>
          <p:cNvPr id="3" name="Rectangle 2"/>
          <p:cNvSpPr/>
          <p:nvPr/>
        </p:nvSpPr>
        <p:spPr>
          <a:xfrm>
            <a:off x="3694385" y="4788176"/>
            <a:ext cx="4803228" cy="302157"/>
          </a:xfrm>
          <a:prstGeom prst="rect">
            <a:avLst/>
          </a:prstGeom>
          <a:solidFill>
            <a:schemeClr val="bg1">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5" name="Rectangle 4"/>
          <p:cNvSpPr/>
          <p:nvPr/>
        </p:nvSpPr>
        <p:spPr>
          <a:xfrm>
            <a:off x="1829222" y="787782"/>
            <a:ext cx="2428870" cy="369332"/>
          </a:xfrm>
          <a:prstGeom prst="rect">
            <a:avLst/>
          </a:prstGeom>
        </p:spPr>
        <p:txBody>
          <a:bodyPr wrap="none">
            <a:spAutoFit/>
          </a:bodyPr>
          <a:lstStyle/>
          <a:p>
            <a:r>
              <a:rPr lang="en-IN" dirty="0" err="1" smtClean="0">
                <a:solidFill>
                  <a:srgbClr val="FF0000"/>
                </a:solidFill>
                <a:latin typeface="Times New Roman" panose="02020603050405020304" pitchFamily="18" charset="0"/>
                <a:cs typeface="Times New Roman" panose="02020603050405020304" pitchFamily="18" charset="0"/>
              </a:rPr>
              <a:t>Preorder</a:t>
            </a:r>
            <a:r>
              <a:rPr lang="en-IN" dirty="0" smtClean="0">
                <a:solidFill>
                  <a:srgbClr val="FF0000"/>
                </a:solidFill>
                <a:latin typeface="Times New Roman" panose="02020603050405020304" pitchFamily="18" charset="0"/>
                <a:cs typeface="Times New Roman" panose="02020603050405020304" pitchFamily="18" charset="0"/>
              </a:rPr>
              <a:t> </a:t>
            </a:r>
            <a:r>
              <a:rPr lang="en-IN" dirty="0">
                <a:solidFill>
                  <a:srgbClr val="FF0000"/>
                </a:solidFill>
                <a:latin typeface="Times New Roman" panose="02020603050405020304" pitchFamily="18" charset="0"/>
                <a:cs typeface="Times New Roman" panose="02020603050405020304" pitchFamily="18" charset="0"/>
              </a:rPr>
              <a:t>traversal </a:t>
            </a:r>
            <a:r>
              <a:rPr lang="en-IN" dirty="0" smtClean="0">
                <a:solidFill>
                  <a:srgbClr val="FF0000"/>
                </a:solidFill>
                <a:latin typeface="Times New Roman" panose="02020603050405020304" pitchFamily="18" charset="0"/>
                <a:cs typeface="Times New Roman" panose="02020603050405020304" pitchFamily="18" charset="0"/>
              </a:rPr>
              <a:t>Order</a:t>
            </a:r>
            <a:endParaRPr lang="en-IN" dirty="0">
              <a:solidFill>
                <a:srgbClr val="FF0000"/>
              </a:solidFill>
            </a:endParaRPr>
          </a:p>
        </p:txBody>
      </p:sp>
    </p:spTree>
    <p:extLst>
      <p:ext uri="{BB962C8B-B14F-4D97-AF65-F5344CB8AC3E}">
        <p14:creationId xmlns:p14="http://schemas.microsoft.com/office/powerpoint/2010/main" val="1307227709"/>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748</TotalTime>
  <Words>3324</Words>
  <Application>Microsoft Office PowerPoint</Application>
  <PresentationFormat>Widescreen</PresentationFormat>
  <Paragraphs>339</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Century Gothic</vt:lpstr>
      <vt:lpstr>Times New Roman</vt:lpstr>
      <vt:lpstr>Wingdings</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SMSLite</dc:creator>
  <cp:lastModifiedBy>SMSLite</cp:lastModifiedBy>
  <cp:revision>275</cp:revision>
  <dcterms:created xsi:type="dcterms:W3CDTF">2023-07-26T15:59:28Z</dcterms:created>
  <dcterms:modified xsi:type="dcterms:W3CDTF">2023-10-25T04:10:21Z</dcterms:modified>
</cp:coreProperties>
</file>