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3" name="Ravi Gadgil"/>
  <p:cmAuthor clrIdx="1" id="1" initials="" lastIdx="1" name="Vincent Nguy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Nuni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9T03:03:32.626">
    <p:pos x="6000" y="0"/>
    <p:text>Vince</p:text>
  </p:cm>
  <p:cm authorId="1" idx="1" dt="2023-11-29T03:02:30.920">
    <p:pos x="6000" y="0"/>
    <p:text>wassup?</p:text>
  </p:cm>
  <p:cm authorId="0" idx="2" dt="2023-11-29T03:02:43.524">
    <p:pos x="6000" y="0"/>
    <p:text>Just giving your credit for this slide.
1 total reaction
Vincent Nguyen reacted with 👍 at 2023-11-28 19:03 PM</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3-11-29T03:20:56.763">
    <p:pos x="6000" y="0"/>
    <p:text>William</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3-11-29T03:21:03.278">
    <p:pos x="6000" y="0"/>
    <p:text>Brian</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3-11-29T03:18:25.985">
    <p:pos x="6000" y="0"/>
    <p:text>Anyone can add references here as needed.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1-29T03:04:39.087">
    <p:pos x="6000" y="0"/>
    <p:text>Vince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1-29T03:04:49.876">
    <p:pos x="6000" y="0"/>
    <p:text>Ravi</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05T03:06:46.313">
    <p:pos x="6000" y="0"/>
    <p:text>Ravi</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2-05T09:20:36.078">
    <p:pos x="196" y="725"/>
    <p:text>Ravi</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12-05T09:23:39.202">
    <p:pos x="6000" y="0"/>
    <p:text>Ravi</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11-29T03:03:28.442">
    <p:pos x="6000" y="0"/>
    <p:text>Shivam</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12-05T03:16:55.659">
    <p:pos x="6000" y="0"/>
    <p:text>Shivam</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12-05T19:08:39.181">
    <p:pos x="6000" y="0"/>
    <p:text>Shivam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e726b5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e726b5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01b7e02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01b7e02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01b7e02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01b7e02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01b7e02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01b7e02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01b7e0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01b7e02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01b7e02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01b7e02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01b7e02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01b7e02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2e726b5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2e726b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e726b5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e726b5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e726b5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e726b5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01b7e0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01b7e0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01b7e02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01b7e02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2.xml"/><Relationship Id="rId4" Type="http://schemas.openxmlformats.org/officeDocument/2006/relationships/hyperlink" Target="https://www.ettercap-project.org/" TargetMode="External"/><Relationship Id="rId9" Type="http://schemas.openxmlformats.org/officeDocument/2006/relationships/hyperlink" Target="https://www.imperva.com/learn/application-security/dns-spoofing/#:~:text=App%20SecurityThreats-,What%20is%20Domain%20Name%20System%20(DNS)%20Spoofing%3F,resemble%20the%20user's%20intended%20destination" TargetMode="External"/><Relationship Id="rId5" Type="http://schemas.openxmlformats.org/officeDocument/2006/relationships/hyperlink" Target="https://www.kali.org/docs/" TargetMode="External"/><Relationship Id="rId6" Type="http://schemas.openxmlformats.org/officeDocument/2006/relationships/hyperlink" Target="https://httpd.apache.org/" TargetMode="External"/><Relationship Id="rId7" Type="http://schemas.openxmlformats.org/officeDocument/2006/relationships/hyperlink" Target="https://www.keyfactor.com/blog/what-are-ssl-stripping-attacks/" TargetMode="External"/><Relationship Id="rId8" Type="http://schemas.openxmlformats.org/officeDocument/2006/relationships/hyperlink" Target="https://www.imperva.com/learn/application-security/arp-spoof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hyperlink" Target="http://drive.google.com/file/d/1zUj-wFkzS_nUBAB_ZLblPhbM4zrsDoAV/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8.xml"/><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Wireless Hacking Attacks Using ARP Poisoning &amp; DNS Spoofing</a:t>
            </a:r>
            <a:endParaRPr/>
          </a:p>
        </p:txBody>
      </p:sp>
      <p:sp>
        <p:nvSpPr>
          <p:cNvPr id="60" name="Google Shape;60;p13"/>
          <p:cNvSpPr txBox="1"/>
          <p:nvPr>
            <p:ph idx="1" type="subTitle"/>
          </p:nvPr>
        </p:nvSpPr>
        <p:spPr>
          <a:xfrm>
            <a:off x="311700" y="3028450"/>
            <a:ext cx="8520600" cy="13791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Project Team 5: Shivam Amin, Ravi Gadgil, Vincent Nguyen, Brian Pham, and William Tran</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CS 166-Section 01: Information Security</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Dr. Chao-Li Tarng</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Class Time: 3:00 PM - 4:15 PM; Presentation Time: 3:12 PM - 3:24 PM</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 of DNS Spoofing Attack</a:t>
            </a:r>
            <a:endParaRPr/>
          </a:p>
        </p:txBody>
      </p:sp>
      <p:sp>
        <p:nvSpPr>
          <p:cNvPr id="116" name="Google Shape;116;p22"/>
          <p:cNvSpPr txBox="1"/>
          <p:nvPr>
            <p:ph idx="1" type="body"/>
          </p:nvPr>
        </p:nvSpPr>
        <p:spPr>
          <a:xfrm>
            <a:off x="311700" y="1152475"/>
            <a:ext cx="3659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Redirected yahoo.com search to 192.168.68.59</a:t>
            </a:r>
            <a:endParaRPr/>
          </a:p>
          <a:p>
            <a:pPr indent="-342900" lvl="0" marL="457200" rtl="0" algn="l">
              <a:spcBef>
                <a:spcPts val="0"/>
              </a:spcBef>
              <a:spcAft>
                <a:spcPts val="0"/>
              </a:spcAft>
              <a:buSzPts val="1800"/>
              <a:buChar char="-"/>
            </a:pPr>
            <a:r>
              <a:rPr lang="en"/>
              <a:t>That is the IP of the Apache2 server</a:t>
            </a:r>
            <a:endParaRPr/>
          </a:p>
          <a:p>
            <a:pPr indent="-342900" lvl="0" marL="457200" rtl="0" algn="l">
              <a:spcBef>
                <a:spcPts val="0"/>
              </a:spcBef>
              <a:spcAft>
                <a:spcPts val="0"/>
              </a:spcAft>
              <a:buSzPts val="1800"/>
              <a:buChar char="-"/>
            </a:pPr>
            <a:r>
              <a:rPr lang="en"/>
              <a:t>Spoofing works without the user finding out about it</a:t>
            </a:r>
            <a:endParaRPr/>
          </a:p>
        </p:txBody>
      </p:sp>
      <p:pic>
        <p:nvPicPr>
          <p:cNvPr id="117" name="Google Shape;117;p22"/>
          <p:cNvPicPr preferRelativeResize="0"/>
          <p:nvPr/>
        </p:nvPicPr>
        <p:blipFill>
          <a:blip r:embed="rId4">
            <a:alphaModFix/>
          </a:blip>
          <a:stretch>
            <a:fillRect/>
          </a:stretch>
        </p:blipFill>
        <p:spPr>
          <a:xfrm>
            <a:off x="4873225" y="1152480"/>
            <a:ext cx="3659099" cy="37275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Suggestions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HTTPS is too secure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ARP poisoning should be enough to get logins but HTTPS that uses HSTS prevents this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try SSLStripping to connect a user to HTTP version of website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Fake website might look different from </a:t>
            </a:r>
            <a:r>
              <a:rPr lang="en">
                <a:solidFill>
                  <a:schemeClr val="dk1"/>
                </a:solidFill>
              </a:rPr>
              <a:t>authentic</a:t>
            </a:r>
            <a:r>
              <a:rPr lang="en">
                <a:solidFill>
                  <a:schemeClr val="dk1"/>
                </a:solidFill>
              </a:rPr>
              <a:t> website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create a fully working login page in the HTML file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try a script that scrapes the login page and copies the HTML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potentially be used to track a user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a phone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smaller device is more incognito to use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Wireless hacking using DNS Spoofing overall successful</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Resolved issues along our progress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Demonstrated potential vulnerabilities from simple spoofing</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Demonstrated ease of ARP poisoning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Operations can be improved for future works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Using different software/methods mentioned earlier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Ettercap: </a:t>
            </a:r>
            <a:r>
              <a:rPr lang="en" sz="1200" u="sng">
                <a:solidFill>
                  <a:schemeClr val="hlink"/>
                </a:solidFill>
                <a:latin typeface="Times New Roman"/>
                <a:ea typeface="Times New Roman"/>
                <a:cs typeface="Times New Roman"/>
                <a:sym typeface="Times New Roman"/>
                <a:hlinkClick r:id="rId4"/>
              </a:rPr>
              <a:t>https://www.ettercap-project.org/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Kali Linux: </a:t>
            </a:r>
            <a:r>
              <a:rPr lang="en" sz="1200" u="sng">
                <a:solidFill>
                  <a:schemeClr val="hlink"/>
                </a:solidFill>
                <a:latin typeface="Times New Roman"/>
                <a:ea typeface="Times New Roman"/>
                <a:cs typeface="Times New Roman"/>
                <a:sym typeface="Times New Roman"/>
                <a:hlinkClick r:id="rId5"/>
              </a:rPr>
              <a:t>https://www.kali.org/docs/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Apache 2 Server: </a:t>
            </a:r>
            <a:r>
              <a:rPr lang="en" sz="1200" u="sng">
                <a:solidFill>
                  <a:schemeClr val="hlink"/>
                </a:solidFill>
                <a:latin typeface="Times New Roman"/>
                <a:ea typeface="Times New Roman"/>
                <a:cs typeface="Times New Roman"/>
                <a:sym typeface="Times New Roman"/>
                <a:hlinkClick r:id="rId6"/>
              </a:rPr>
              <a:t>https://httpd.apache.org/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SSLStripping: </a:t>
            </a:r>
            <a:r>
              <a:rPr lang="en" sz="1200" u="sng">
                <a:solidFill>
                  <a:schemeClr val="hlink"/>
                </a:solidFill>
                <a:latin typeface="Times New Roman"/>
                <a:ea typeface="Times New Roman"/>
                <a:cs typeface="Times New Roman"/>
                <a:sym typeface="Times New Roman"/>
                <a:hlinkClick r:id="rId7"/>
              </a:rPr>
              <a:t>https://www.keyfactor.com/blog/what-are-ssl-stripping-attacks/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ARP Poisoning: </a:t>
            </a:r>
            <a:r>
              <a:rPr lang="en" sz="1200" u="sng">
                <a:solidFill>
                  <a:schemeClr val="hlink"/>
                </a:solidFill>
                <a:latin typeface="Times New Roman"/>
                <a:ea typeface="Times New Roman"/>
                <a:cs typeface="Times New Roman"/>
                <a:sym typeface="Times New Roman"/>
                <a:hlinkClick r:id="rId8"/>
              </a:rPr>
              <a:t>https://www.imperva.com/learn/application-security/arp-spoofing/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DNS Spoofing: </a:t>
            </a:r>
            <a:r>
              <a:rPr lang="en" sz="1200" u="sng">
                <a:solidFill>
                  <a:schemeClr val="hlink"/>
                </a:solidFill>
                <a:latin typeface="Times New Roman"/>
                <a:ea typeface="Times New Roman"/>
                <a:cs typeface="Times New Roman"/>
                <a:sym typeface="Times New Roman"/>
                <a:hlinkClick r:id="rId9"/>
              </a:rPr>
              <a:t>https://www.imperva.com/learn/application-security/dns-spoofing/#:~:text=App%20SecurityThreats-,What%20is%20Domain%20Name%20System%20(DNS)%20Spoofing%3F,resemble%20the%20user's%20intended%20destination</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Though wireless networks have been rapidly catching up to wired networks in recent years, the former has a glaring issue: questionable security.</a:t>
            </a:r>
            <a:endParaRPr sz="1600">
              <a:solidFill>
                <a:srgbClr val="000000"/>
              </a:solidFill>
              <a:latin typeface="Nunito"/>
              <a:ea typeface="Nunito"/>
              <a:cs typeface="Nunito"/>
              <a:sym typeface="Nunito"/>
            </a:endParaRPr>
          </a:p>
          <a:p>
            <a:pPr indent="-330200" lvl="1" marL="9144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The signal passed through a wireless networks isn’t restricted to a wire!</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There’s valuable information being transferred between entities in a wireless network…</a:t>
            </a:r>
            <a:endParaRPr sz="1600">
              <a:solidFill>
                <a:srgbClr val="000000"/>
              </a:solidFill>
              <a:latin typeface="Nunito"/>
              <a:ea typeface="Nunito"/>
              <a:cs typeface="Nunito"/>
              <a:sym typeface="Nunito"/>
            </a:endParaRPr>
          </a:p>
          <a:p>
            <a:pPr indent="-330200" lvl="1" marL="9144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A malicious hacker would perhaps want to gain unauthorized access to that network or intercept the network traffic.</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Hence, it’s important to identify the vulnerabilities in our networks and perhaps even find solutions to eliminate them!</a:t>
            </a:r>
            <a:endParaRPr sz="16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&amp; Scope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Conduct two types of attacks: ARP poisoning and DNS spoofing</a:t>
            </a:r>
            <a:endParaRPr sz="1600">
              <a:solidFill>
                <a:srgbClr val="000000"/>
              </a:solidFill>
              <a:latin typeface="Nunito"/>
              <a:ea typeface="Nunito"/>
              <a:cs typeface="Nunito"/>
              <a:sym typeface="Nunito"/>
            </a:endParaRPr>
          </a:p>
          <a:p>
            <a:pPr indent="-330200" lvl="1" marL="9144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Attack 1: ARP poisoning is a MiTM attack that allows you to intercept network traffic.</a:t>
            </a:r>
            <a:endParaRPr sz="1600">
              <a:solidFill>
                <a:srgbClr val="000000"/>
              </a:solidFill>
              <a:latin typeface="Nunito"/>
              <a:ea typeface="Nunito"/>
              <a:cs typeface="Nunito"/>
              <a:sym typeface="Nunito"/>
            </a:endParaRPr>
          </a:p>
          <a:p>
            <a:pPr indent="-330200" lvl="1" marL="9144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Attack 2: DNS spoofing can be used to redirect victims to certain IP addresses.</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The goal of these two attacks is to collect password information…</a:t>
            </a:r>
            <a:endParaRPr sz="1600">
              <a:solidFill>
                <a:srgbClr val="000000"/>
              </a:solidFill>
              <a:latin typeface="Nunito"/>
              <a:ea typeface="Nunito"/>
              <a:cs typeface="Nunito"/>
              <a:sym typeface="Nunito"/>
            </a:endParaRPr>
          </a:p>
          <a:p>
            <a:pPr indent="-330200" lvl="1" marL="9144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These passwords will then be stored in a file!</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A side goal would be to also analyze the traffic going on when the attack occurs, through the use of Wireshark</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See how far the attack can go!</a:t>
            </a:r>
            <a:endParaRPr sz="16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8" name="Google Shape;78;p1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Tools Used for Project</a:t>
            </a:r>
            <a:endParaRPr sz="1600">
              <a:solidFill>
                <a:schemeClr val="dk1"/>
              </a:solidFill>
              <a:latin typeface="Nunito"/>
              <a:ea typeface="Nunito"/>
              <a:cs typeface="Nunito"/>
              <a:sym typeface="Nunito"/>
            </a:endParaRPr>
          </a:p>
          <a:p>
            <a:pPr indent="-317500" lvl="1" marL="9144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Ettercap: Software suite of man-in-the-middle attack methods. Has tools to conduct ARP Poisoning and DNS Spoofing.</a:t>
            </a:r>
            <a:endParaRPr>
              <a:solidFill>
                <a:schemeClr val="dk1"/>
              </a:solidFill>
              <a:latin typeface="Nunito"/>
              <a:ea typeface="Nunito"/>
              <a:cs typeface="Nunito"/>
              <a:sym typeface="Nunito"/>
            </a:endParaRPr>
          </a:p>
          <a:p>
            <a:pPr indent="-317500" lvl="1" marL="9144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Kali Linux: “Sandbox” or safe environment for safely running wireless hacking experiments and attacks.</a:t>
            </a:r>
            <a:endParaRPr>
              <a:solidFill>
                <a:schemeClr val="dk1"/>
              </a:solidFill>
              <a:latin typeface="Nunito"/>
              <a:ea typeface="Nunito"/>
              <a:cs typeface="Nunito"/>
              <a:sym typeface="Nunito"/>
            </a:endParaRPr>
          </a:p>
          <a:p>
            <a:pPr indent="-317500" lvl="1" marL="9144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VirtualBox: Virtualization software that allows us to run the Kali Linux server Operating System (OS). </a:t>
            </a:r>
            <a:endParaRPr>
              <a:solidFill>
                <a:schemeClr val="dk1"/>
              </a:solidFill>
              <a:latin typeface="Nunito"/>
              <a:ea typeface="Nunito"/>
              <a:cs typeface="Nunito"/>
              <a:sym typeface="Nunito"/>
            </a:endParaRPr>
          </a:p>
          <a:p>
            <a:pPr indent="-317500" lvl="1" marL="9144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Apache 2 Server: Open-source software for maintaining and hosting website assets and content. </a:t>
            </a:r>
            <a:endParaRPr>
              <a:solidFill>
                <a:schemeClr val="dk1"/>
              </a:solidFill>
              <a:latin typeface="Nunito"/>
              <a:ea typeface="Nunito"/>
              <a:cs typeface="Nunito"/>
              <a:sym typeface="Nunito"/>
            </a:endParaRPr>
          </a:p>
          <a:p>
            <a:pPr indent="-317500" lvl="1" marL="9144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Wireshark: Capture the ARP Poisoning attack details to make sure that the attack is working</a:t>
            </a:r>
            <a:endParaRPr>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Design and Algorithm: </a:t>
            </a:r>
            <a:r>
              <a:rPr lang="en"/>
              <a:t>Apache</a:t>
            </a:r>
            <a:r>
              <a:rPr lang="en"/>
              <a:t> 2 Server Setup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6894" lvl="1" marL="914400" rtl="0" algn="l">
              <a:spcBef>
                <a:spcPts val="0"/>
              </a:spcBef>
              <a:spcAft>
                <a:spcPts val="0"/>
              </a:spcAft>
              <a:buClr>
                <a:schemeClr val="dk1"/>
              </a:buClr>
              <a:buSzPts val="1863"/>
              <a:buFont typeface="Nunito"/>
              <a:buChar char="○"/>
            </a:pPr>
            <a:r>
              <a:rPr lang="en" sz="1862">
                <a:solidFill>
                  <a:schemeClr val="dk1"/>
                </a:solidFill>
                <a:latin typeface="Nunito"/>
                <a:ea typeface="Nunito"/>
                <a:cs typeface="Nunito"/>
                <a:sym typeface="Nunito"/>
              </a:rPr>
              <a:t>Download Apache 2 Server tool. </a:t>
            </a:r>
            <a:endParaRPr sz="1862">
              <a:solidFill>
                <a:schemeClr val="dk1"/>
              </a:solidFill>
              <a:latin typeface="Nunito"/>
              <a:ea typeface="Nunito"/>
              <a:cs typeface="Nunito"/>
              <a:sym typeface="Nunito"/>
            </a:endParaRPr>
          </a:p>
          <a:p>
            <a:pPr indent="-346894" lvl="1" marL="914400" rtl="0" algn="l">
              <a:spcBef>
                <a:spcPts val="0"/>
              </a:spcBef>
              <a:spcAft>
                <a:spcPts val="0"/>
              </a:spcAft>
              <a:buClr>
                <a:schemeClr val="dk1"/>
              </a:buClr>
              <a:buSzPts val="1863"/>
              <a:buFont typeface="Nunito"/>
              <a:buChar char="○"/>
            </a:pPr>
            <a:r>
              <a:rPr lang="en" sz="1862">
                <a:solidFill>
                  <a:schemeClr val="dk1"/>
                </a:solidFill>
                <a:latin typeface="Nunito"/>
                <a:ea typeface="Nunito"/>
                <a:cs typeface="Nunito"/>
                <a:sym typeface="Nunito"/>
              </a:rPr>
              <a:t>Edit index.html to include code that creates a fake Yahoo login page when executed. Create error.html to be the fake “Error” page user is redirected to after entering their credentials. </a:t>
            </a:r>
            <a:endParaRPr sz="1862">
              <a:solidFill>
                <a:schemeClr val="dk1"/>
              </a:solidFill>
              <a:latin typeface="Nunito"/>
              <a:ea typeface="Nunito"/>
              <a:cs typeface="Nunito"/>
              <a:sym typeface="Nunito"/>
            </a:endParaRPr>
          </a:p>
          <a:p>
            <a:pPr indent="-346894" lvl="1" marL="914400" rtl="0" algn="l">
              <a:spcBef>
                <a:spcPts val="0"/>
              </a:spcBef>
              <a:spcAft>
                <a:spcPts val="0"/>
              </a:spcAft>
              <a:buClr>
                <a:schemeClr val="dk1"/>
              </a:buClr>
              <a:buSzPts val="1863"/>
              <a:buFont typeface="Nunito"/>
              <a:buChar char="○"/>
            </a:pPr>
            <a:r>
              <a:rPr lang="en" sz="1862">
                <a:solidFill>
                  <a:schemeClr val="dk1"/>
                </a:solidFill>
                <a:latin typeface="Nunito"/>
                <a:ea typeface="Nunito"/>
                <a:cs typeface="Nunito"/>
                <a:sym typeface="Nunito"/>
              </a:rPr>
              <a:t>Create a PHP script that will read the Password and Username from the index.html file and store it to a file. </a:t>
            </a:r>
            <a:endParaRPr sz="1862">
              <a:solidFill>
                <a:schemeClr val="dk1"/>
              </a:solidFill>
              <a:latin typeface="Nunito"/>
              <a:ea typeface="Nunito"/>
              <a:cs typeface="Nunito"/>
              <a:sym typeface="Nunito"/>
            </a:endParaRPr>
          </a:p>
          <a:p>
            <a:pPr indent="-346894" lvl="1" marL="914400" rtl="0" algn="l">
              <a:spcBef>
                <a:spcPts val="0"/>
              </a:spcBef>
              <a:spcAft>
                <a:spcPts val="0"/>
              </a:spcAft>
              <a:buClr>
                <a:schemeClr val="dk1"/>
              </a:buClr>
              <a:buSzPts val="1863"/>
              <a:buFont typeface="Nunito"/>
              <a:buChar char="○"/>
            </a:pPr>
            <a:r>
              <a:rPr lang="en" sz="1862">
                <a:solidFill>
                  <a:schemeClr val="dk1"/>
                </a:solidFill>
                <a:latin typeface="Nunito"/>
                <a:ea typeface="Nunito"/>
                <a:cs typeface="Nunito"/>
                <a:sym typeface="Nunito"/>
              </a:rPr>
              <a:t>This PHP file will also redirect the user to the error.html page. Start our Apache 2 Server to maintain and host these HTML pages as website content that is accessible via the Apache 2 Server IP address.</a:t>
            </a:r>
            <a:endParaRPr sz="16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Design and Algorithm: Ettercap Setup</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Edit the etter.dns file in Ettercap to change the official domain name “yahoo.com” to our Apache 2 Server IP address. This ensures that the user will be redirected to the fraudulent login page on our Apache 2 server when they try to access the official Yahoo website.</a:t>
            </a:r>
            <a:endParaRPr sz="1850">
              <a:solidFill>
                <a:schemeClr val="dk1"/>
              </a:solidFill>
              <a:latin typeface="Nunito"/>
              <a:ea typeface="Nunito"/>
              <a:cs typeface="Nunito"/>
              <a:sym typeface="Nunito"/>
            </a:endParaRPr>
          </a:p>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Open the Ettercap GUI. </a:t>
            </a:r>
            <a:endParaRPr sz="1850">
              <a:solidFill>
                <a:schemeClr val="dk1"/>
              </a:solidFill>
              <a:latin typeface="Nunito"/>
              <a:ea typeface="Nunito"/>
              <a:cs typeface="Nunito"/>
              <a:sym typeface="Nunito"/>
            </a:endParaRPr>
          </a:p>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Add the router as Target 1 and the victim as Target 2. </a:t>
            </a:r>
            <a:endParaRPr sz="185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Design and Algorithm: Conduct the Attacks</a:t>
            </a:r>
            <a:endParaRPr/>
          </a:p>
        </p:txBody>
      </p:sp>
      <p:sp>
        <p:nvSpPr>
          <p:cNvPr id="96" name="Google Shape;96;p19"/>
          <p:cNvSpPr txBox="1"/>
          <p:nvPr>
            <p:ph idx="1" type="body"/>
          </p:nvPr>
        </p:nvSpPr>
        <p:spPr>
          <a:xfrm>
            <a:off x="311700" y="1152475"/>
            <a:ext cx="8520600" cy="3352800"/>
          </a:xfrm>
          <a:prstGeom prst="rect">
            <a:avLst/>
          </a:prstGeom>
        </p:spPr>
        <p:txBody>
          <a:bodyPr anchorCtr="0" anchor="t" bIns="91425" lIns="91425" spcFirstLastPara="1" rIns="91425" wrap="square" tIns="91425">
            <a:normAutofit/>
          </a:bodyPr>
          <a:lstStyle/>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Do Attack #1 by starting a man-in-the-middle attack using the ARP Poisoning tool that intercepts traffic between the router and the victim.</a:t>
            </a:r>
            <a:endParaRPr sz="1850">
              <a:solidFill>
                <a:schemeClr val="dk1"/>
              </a:solidFill>
              <a:latin typeface="Nunito"/>
              <a:ea typeface="Nunito"/>
              <a:cs typeface="Nunito"/>
              <a:sym typeface="Nunito"/>
            </a:endParaRPr>
          </a:p>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Do Attack #2 by enabling the DNS spoofing plugin which will redirect the user to our fake login page when they try to access “yahoo.com”. </a:t>
            </a:r>
            <a:endParaRPr sz="1850">
              <a:solidFill>
                <a:schemeClr val="dk1"/>
              </a:solidFill>
              <a:latin typeface="Nunito"/>
              <a:ea typeface="Nunito"/>
              <a:cs typeface="Nunito"/>
              <a:sym typeface="Nunito"/>
            </a:endParaRPr>
          </a:p>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User will enter their information into the fraudulent login page and get redirected to our “Error” page which will make them less suspicious of an attack. </a:t>
            </a:r>
            <a:endParaRPr sz="1850">
              <a:solidFill>
                <a:schemeClr val="dk1"/>
              </a:solidFill>
              <a:latin typeface="Nunito"/>
              <a:ea typeface="Nunito"/>
              <a:cs typeface="Nunito"/>
              <a:sym typeface="Nunito"/>
            </a:endParaRPr>
          </a:p>
          <a:p>
            <a:pPr indent="-346075" lvl="1" marL="914400" rtl="0" algn="l">
              <a:spcBef>
                <a:spcPts val="0"/>
              </a:spcBef>
              <a:spcAft>
                <a:spcPts val="0"/>
              </a:spcAft>
              <a:buClr>
                <a:schemeClr val="dk1"/>
              </a:buClr>
              <a:buSzPts val="1850"/>
              <a:buFont typeface="Nunito"/>
              <a:buChar char="○"/>
            </a:pPr>
            <a:r>
              <a:rPr lang="en" sz="1850">
                <a:solidFill>
                  <a:schemeClr val="dk1"/>
                </a:solidFill>
                <a:latin typeface="Nunito"/>
                <a:ea typeface="Nunito"/>
                <a:cs typeface="Nunito"/>
                <a:sym typeface="Nunito"/>
              </a:rPr>
              <a:t>Access file on Kali Linux containing the user’s login credentials. </a:t>
            </a:r>
            <a:endParaRPr sz="18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Demonstration</a:t>
            </a:r>
            <a:endParaRPr/>
          </a:p>
        </p:txBody>
      </p:sp>
      <p:pic>
        <p:nvPicPr>
          <p:cNvPr id="102" name="Google Shape;102;p20" title="proj_demo.mp4">
            <a:hlinkClick r:id="rId4"/>
          </p:cNvPr>
          <p:cNvPicPr preferRelativeResize="0"/>
          <p:nvPr/>
        </p:nvPicPr>
        <p:blipFill>
          <a:blip r:embed="rId5">
            <a:alphaModFix/>
          </a:blip>
          <a:stretch>
            <a:fillRect/>
          </a:stretch>
        </p:blipFill>
        <p:spPr>
          <a:xfrm>
            <a:off x="2286000" y="1017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Analysis of ARP Poisoning Attack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ARP (Address Resolution Protocol)</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What is supposed to happen:</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Device trying to connect to the default router asks the network who is XXX.XXX.XXX.XXX (example of ip address of router) and the router with the matching ip responds with its MAC address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Results of what is happening after our attack:</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Device is getting back the wrong MAC address because of the attack, instead of getting back the MAC address for the router, it is being provided the address of the Kali Linux server.</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Now what happens is the packets get sent to the Kali Linux Server which we can now sniff before sending it back to the original router so that the </a:t>
            </a:r>
            <a:r>
              <a:rPr lang="en" sz="1400">
                <a:solidFill>
                  <a:schemeClr val="dk1"/>
                </a:solidFill>
                <a:latin typeface="Times New Roman"/>
                <a:ea typeface="Times New Roman"/>
                <a:cs typeface="Times New Roman"/>
                <a:sym typeface="Times New Roman"/>
              </a:rPr>
              <a:t>targeted</a:t>
            </a:r>
            <a:r>
              <a:rPr lang="en" sz="1400">
                <a:solidFill>
                  <a:schemeClr val="dk1"/>
                </a:solidFill>
                <a:latin typeface="Times New Roman"/>
                <a:ea typeface="Times New Roman"/>
                <a:cs typeface="Times New Roman"/>
                <a:sym typeface="Times New Roman"/>
              </a:rPr>
              <a:t> device is not made </a:t>
            </a:r>
            <a:r>
              <a:rPr lang="en" sz="1400">
                <a:solidFill>
                  <a:schemeClr val="dk1"/>
                </a:solidFill>
                <a:latin typeface="Times New Roman"/>
                <a:ea typeface="Times New Roman"/>
                <a:cs typeface="Times New Roman"/>
                <a:sym typeface="Times New Roman"/>
              </a:rPr>
              <a:t>suspicious of the attack.</a:t>
            </a:r>
            <a:endParaRPr sz="1400">
              <a:solidFill>
                <a:schemeClr val="dk1"/>
              </a:solidFill>
              <a:latin typeface="Times New Roman"/>
              <a:ea typeface="Times New Roman"/>
              <a:cs typeface="Times New Roman"/>
              <a:sym typeface="Times New Roman"/>
            </a:endParaRPr>
          </a:p>
        </p:txBody>
      </p:sp>
      <p:pic>
        <p:nvPicPr>
          <p:cNvPr id="109" name="Google Shape;109;p21"/>
          <p:cNvPicPr preferRelativeResize="0"/>
          <p:nvPr/>
        </p:nvPicPr>
        <p:blipFill rotWithShape="1">
          <a:blip r:embed="rId4">
            <a:alphaModFix/>
          </a:blip>
          <a:srcRect b="48450" l="0" r="0" t="0"/>
          <a:stretch/>
        </p:blipFill>
        <p:spPr>
          <a:xfrm>
            <a:off x="97700" y="3553575"/>
            <a:ext cx="3407274" cy="1299300"/>
          </a:xfrm>
          <a:prstGeom prst="rect">
            <a:avLst/>
          </a:prstGeom>
          <a:noFill/>
          <a:ln>
            <a:noFill/>
          </a:ln>
        </p:spPr>
      </p:pic>
      <p:pic>
        <p:nvPicPr>
          <p:cNvPr id="110" name="Google Shape;110;p21"/>
          <p:cNvPicPr preferRelativeResize="0"/>
          <p:nvPr/>
        </p:nvPicPr>
        <p:blipFill rotWithShape="1">
          <a:blip r:embed="rId5">
            <a:alphaModFix/>
          </a:blip>
          <a:srcRect b="60378" l="0" r="18293" t="0"/>
          <a:stretch/>
        </p:blipFill>
        <p:spPr>
          <a:xfrm>
            <a:off x="3587975" y="3553575"/>
            <a:ext cx="5244326" cy="129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