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3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2EE07B-1C24-4217-B833-C34972C56BBF}" type="datetimeFigureOut">
              <a:rPr lang="en-US"/>
              <a:t>1/29/2017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1360C-9951-4FCB-939F-282FBC2F784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77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1360C-9951-4FCB-939F-282FBC2F7848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028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1360C-9951-4FCB-939F-282FBC2F7848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37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1360C-9951-4FCB-939F-282FBC2F7848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09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1360C-9951-4FCB-939F-282FBC2F7848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04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1360C-9951-4FCB-939F-282FBC2F7848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070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1360C-9951-4FCB-939F-282FBC2F7848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195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086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398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9694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0752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5573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592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4204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82904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910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647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468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158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690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12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521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688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386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3631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  <p:sldLayoutId id="214748382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000125"/>
            <a:ext cx="7766936" cy="1646302"/>
          </a:xfrm>
        </p:spPr>
        <p:txBody>
          <a:bodyPr/>
          <a:lstStyle/>
          <a:p>
            <a:pPr algn="ctr"/>
            <a:r>
              <a:rPr lang="EN-US" b="1" i="1" dirty="0">
                <a:solidFill>
                  <a:srgbClr val="00B0F0"/>
                </a:solidFill>
                <a:latin typeface="Arial"/>
              </a:rPr>
              <a:t>EXL – LOGIC EQ</a:t>
            </a:r>
          </a:p>
        </p:txBody>
      </p:sp>
      <p:pic>
        <p:nvPicPr>
          <p:cNvPr id="4" name="Picture 3" descr="ai-head-65120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6700" y="3552825"/>
            <a:ext cx="3998032" cy="23693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725" y="2686050"/>
            <a:ext cx="7767638" cy="1298015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 </a:t>
            </a:r>
            <a:r>
              <a:rPr lang="EN-US" sz="3600" dirty="0">
                <a:solidFill>
                  <a:srgbClr val="00B0F0"/>
                </a:solidFill>
              </a:rPr>
              <a:t>  </a:t>
            </a:r>
            <a:r>
              <a:rPr lang="EN-US" sz="3600" i="1" u="sng" dirty="0">
                <a:solidFill>
                  <a:srgbClr val="00B0F0"/>
                </a:solidFill>
              </a:rPr>
              <a:t>Presentation</a:t>
            </a:r>
          </a:p>
        </p:txBody>
      </p:sp>
      <p:pic>
        <p:nvPicPr>
          <p:cNvPr id="5" name="Picture 4" descr="images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2175" y="571500"/>
            <a:ext cx="3198536" cy="16850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09800" y="3438525"/>
            <a:ext cx="4619532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400" dirty="0">
                <a:solidFill>
                  <a:srgbClr val="00B0F0"/>
                </a:solidFill>
              </a:rPr>
              <a:t>Team Name – </a:t>
            </a:r>
            <a:r>
              <a:rPr lang="EN-US" sz="2400" b="1" u="sng" dirty="0">
                <a:solidFill>
                  <a:srgbClr val="AC3EC1"/>
                </a:solidFill>
              </a:rPr>
              <a:t>Data Devourers</a:t>
            </a:r>
            <a:endParaRPr lang="EN-US" sz="2400" u="sng" dirty="0">
              <a:solidFill>
                <a:srgbClr val="AC3EC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5825" y="3419475"/>
            <a:ext cx="10837291" cy="2241550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>
              <a:buNone/>
            </a:pPr>
            <a:r>
              <a:rPr lang="EN-US" sz="4000" dirty="0">
                <a:solidFill>
                  <a:srgbClr val="16B0E3"/>
                </a:solidFill>
                <a:latin typeface="Trebuchet MS"/>
              </a:rPr>
              <a:t>As per the provided problem, we have observed that some of the customers have started leaving the service </a:t>
            </a:r>
            <a:r>
              <a:rPr lang="EN-US" sz="4000" dirty="0">
                <a:solidFill>
                  <a:srgbClr val="FFFFFF"/>
                </a:solidFill>
                <a:latin typeface="Trebuchet MS"/>
              </a:rPr>
              <a:t>ABC Corporation</a:t>
            </a:r>
            <a:r>
              <a:rPr lang="EN-US" sz="4000" dirty="0">
                <a:solidFill>
                  <a:srgbClr val="16B0E3"/>
                </a:solidFill>
                <a:latin typeface="Trebuchet MS"/>
              </a:rPr>
              <a:t>. We need to build a </a:t>
            </a:r>
            <a:r>
              <a:rPr lang="EN-US" sz="4000" dirty="0">
                <a:solidFill>
                  <a:srgbClr val="FFFFFF"/>
                </a:solidFill>
                <a:latin typeface="Trebuchet MS"/>
              </a:rPr>
              <a:t>statistical or machine learning</a:t>
            </a:r>
            <a:r>
              <a:rPr lang="EN-US" sz="4000" dirty="0">
                <a:solidFill>
                  <a:srgbClr val="16B0E3"/>
                </a:solidFill>
                <a:latin typeface="Trebuchet MS"/>
              </a:rPr>
              <a:t> model to </a:t>
            </a:r>
            <a:r>
              <a:rPr lang="EN-US" sz="4000" dirty="0">
                <a:solidFill>
                  <a:srgbClr val="FFFFFF"/>
                </a:solidFill>
                <a:latin typeface="Trebuchet MS"/>
              </a:rPr>
              <a:t>predict</a:t>
            </a:r>
            <a:r>
              <a:rPr lang="EN-US" sz="4000" dirty="0">
                <a:solidFill>
                  <a:srgbClr val="16B0E3"/>
                </a:solidFill>
                <a:latin typeface="Trebuchet MS"/>
              </a:rPr>
              <a:t> which </a:t>
            </a:r>
            <a:r>
              <a:rPr lang="EN-US" sz="4000" dirty="0">
                <a:solidFill>
                  <a:srgbClr val="FFFFFF"/>
                </a:solidFill>
                <a:latin typeface="Trebuchet MS"/>
              </a:rPr>
              <a:t>customers</a:t>
            </a:r>
            <a:r>
              <a:rPr lang="EN-US" sz="4000" dirty="0">
                <a:solidFill>
                  <a:srgbClr val="16B0E3"/>
                </a:solidFill>
                <a:latin typeface="Trebuchet MS"/>
              </a:rPr>
              <a:t> are more likely to be </a:t>
            </a:r>
            <a:r>
              <a:rPr lang="EN-US" sz="4000" dirty="0">
                <a:solidFill>
                  <a:srgbClr val="FFFFFF"/>
                </a:solidFill>
                <a:latin typeface="Trebuchet MS"/>
              </a:rPr>
              <a:t>among Churners</a:t>
            </a:r>
            <a:r>
              <a:rPr lang="EN-US" sz="4000" dirty="0">
                <a:solidFill>
                  <a:srgbClr val="16B0E3"/>
                </a:solidFill>
                <a:latin typeface="Trebuchet MS"/>
              </a:rPr>
              <a:t>, so that we can concentrate more on those customers.</a:t>
            </a:r>
          </a:p>
          <a:p>
            <a:pPr marL="0" indent="0">
              <a:buNone/>
            </a:pPr>
            <a:endParaRPr lang="EN-US" sz="2400" dirty="0">
              <a:solidFill>
                <a:srgbClr val="404040"/>
              </a:solidFill>
              <a:latin typeface="Trebuchet MS"/>
            </a:endParaRPr>
          </a:p>
          <a:p>
            <a:endParaRPr lang="EN-US" dirty="0">
              <a:solidFill>
                <a:srgbClr val="404040"/>
              </a:solidFill>
              <a:latin typeface="Trebuchet MS"/>
            </a:endParaRPr>
          </a:p>
          <a:p>
            <a:pPr marL="0" indent="0">
              <a:buNone/>
            </a:pPr>
            <a:endParaRPr lang="EN-US" dirty="0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24275" y="5800725"/>
            <a:ext cx="8895705" cy="646331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algn="ctr"/>
            <a:r>
              <a:rPr lang="EN-US" sz="3600" b="1" dirty="0">
                <a:solidFill>
                  <a:srgbClr val="00B0F0"/>
                </a:solidFill>
              </a:rPr>
              <a:t>Understanding of Business Problem</a:t>
            </a:r>
            <a:endParaRPr lang="EN-US" sz="3600" b="1" dirty="0">
              <a:solidFill>
                <a:srgbClr val="00B0F0"/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775" y="542925"/>
            <a:ext cx="4470874" cy="2220663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2513697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4050" y="5824220"/>
            <a:ext cx="8596312" cy="809536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B0F0"/>
                </a:solidFill>
                <a:latin typeface="Trebuchet MS"/>
              </a:rPr>
              <a:t>Data Treatment</a:t>
            </a:r>
          </a:p>
        </p:txBody>
      </p:sp>
      <p:sp>
        <p:nvSpPr>
          <p:cNvPr id="10" name="Flowchart: Data 9"/>
          <p:cNvSpPr/>
          <p:nvPr/>
        </p:nvSpPr>
        <p:spPr>
          <a:xfrm>
            <a:off x="247650" y="485775"/>
            <a:ext cx="2395709" cy="1158875"/>
          </a:xfrm>
          <a:prstGeom prst="flowChartInputOutput">
            <a:avLst/>
          </a:prstGeom>
          <a:ln>
            <a:solidFill>
              <a:schemeClr val="accent2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Modelling/ Validation Dataset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4301886" y="2981325"/>
            <a:ext cx="1585162" cy="738188"/>
          </a:xfrm>
          <a:prstGeom prst="round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Selection</a:t>
            </a:r>
          </a:p>
        </p:txBody>
      </p:sp>
      <p:sp>
        <p:nvSpPr>
          <p:cNvPr id="13" name="Rectangle: Rounded Corners 12"/>
          <p:cNvSpPr/>
          <p:nvPr/>
        </p:nvSpPr>
        <p:spPr>
          <a:xfrm>
            <a:off x="6038850" y="3952875"/>
            <a:ext cx="1478045" cy="738102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Imputation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7934325" y="4944374"/>
            <a:ext cx="1743161" cy="75565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Normalization</a:t>
            </a:r>
          </a:p>
        </p:txBody>
      </p:sp>
      <p:sp>
        <p:nvSpPr>
          <p:cNvPr id="21" name="Rectangle: Rounded Corners 20"/>
          <p:cNvSpPr/>
          <p:nvPr/>
        </p:nvSpPr>
        <p:spPr>
          <a:xfrm>
            <a:off x="2502559" y="1981200"/>
            <a:ext cx="1585162" cy="738188"/>
          </a:xfrm>
          <a:prstGeom prst="round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Extraction</a:t>
            </a:r>
          </a:p>
        </p:txBody>
      </p:sp>
      <p:sp>
        <p:nvSpPr>
          <p:cNvPr id="23" name="Arrow: Curved Left 22"/>
          <p:cNvSpPr/>
          <p:nvPr/>
        </p:nvSpPr>
        <p:spPr>
          <a:xfrm rot="-2400000">
            <a:off x="2638425" y="1047750"/>
            <a:ext cx="536575" cy="81972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Arrow: Curved Left 23"/>
          <p:cNvSpPr/>
          <p:nvPr/>
        </p:nvSpPr>
        <p:spPr>
          <a:xfrm rot="-2400000" flipH="1">
            <a:off x="3491230" y="2867025"/>
            <a:ext cx="497815" cy="87471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Arrow: Curved Left 24"/>
          <p:cNvSpPr/>
          <p:nvPr/>
        </p:nvSpPr>
        <p:spPr>
          <a:xfrm rot="-3120000">
            <a:off x="6233123" y="3067050"/>
            <a:ext cx="478381" cy="82867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Arrow: Curved Left 25"/>
          <p:cNvSpPr/>
          <p:nvPr/>
        </p:nvSpPr>
        <p:spPr>
          <a:xfrm rot="-3300000" flipH="1">
            <a:off x="7143750" y="4800600"/>
            <a:ext cx="472467" cy="87471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Speech Bubble: Rectangle with Corners Rounded 4"/>
          <p:cNvSpPr/>
          <p:nvPr/>
        </p:nvSpPr>
        <p:spPr>
          <a:xfrm>
            <a:off x="6810375" y="419100"/>
            <a:ext cx="3507527" cy="2323175"/>
          </a:xfrm>
          <a:prstGeom prst="wedgeRoundRect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  <a:latin typeface="Calibri"/>
              </a:rPr>
              <a:t>1. </a:t>
            </a:r>
            <a:r>
              <a:rPr lang="EN-US" dirty="0">
                <a:solidFill>
                  <a:srgbClr val="AC3EC1"/>
                </a:solidFill>
                <a:latin typeface="Calibri"/>
              </a:rPr>
              <a:t>Commence Date</a:t>
            </a:r>
            <a:r>
              <a:rPr lang="EN-US" dirty="0">
                <a:solidFill>
                  <a:srgbClr val="0070C0"/>
                </a:solidFill>
                <a:latin typeface="Calibri"/>
              </a:rPr>
              <a:t> -&gt; Loyal Years</a:t>
            </a:r>
          </a:p>
          <a:p>
            <a:r>
              <a:rPr lang="EN-US" dirty="0">
                <a:solidFill>
                  <a:srgbClr val="0070C0"/>
                </a:solidFill>
                <a:latin typeface="Calibri"/>
              </a:rPr>
              <a:t>2. </a:t>
            </a:r>
            <a:r>
              <a:rPr lang="EN-US" dirty="0">
                <a:solidFill>
                  <a:srgbClr val="AC3EC1"/>
                </a:solidFill>
                <a:latin typeface="Calibri"/>
              </a:rPr>
              <a:t>Payment Sum</a:t>
            </a:r>
            <a:r>
              <a:rPr lang="EN-US" dirty="0">
                <a:solidFill>
                  <a:srgbClr val="0070C0"/>
                </a:solidFill>
                <a:latin typeface="Calibri"/>
              </a:rPr>
              <a:t> -&gt; Payment in last 3 months</a:t>
            </a:r>
          </a:p>
          <a:p>
            <a:r>
              <a:rPr lang="EN-US" dirty="0">
                <a:solidFill>
                  <a:srgbClr val="0070C0"/>
                </a:solidFill>
                <a:latin typeface="Calibri"/>
              </a:rPr>
              <a:t>3.  </a:t>
            </a:r>
            <a:r>
              <a:rPr lang="EN-US" dirty="0">
                <a:solidFill>
                  <a:srgbClr val="AC3EC1"/>
                </a:solidFill>
                <a:latin typeface="Calibri"/>
              </a:rPr>
              <a:t>Call Center Statements</a:t>
            </a:r>
            <a:r>
              <a:rPr lang="EN-US" dirty="0">
                <a:solidFill>
                  <a:srgbClr val="0070C0"/>
                </a:solidFill>
                <a:latin typeface="Calibri"/>
              </a:rPr>
              <a:t> -&gt; Boolean Features { Operation, Utility, Payment, Account} etc.</a:t>
            </a:r>
          </a:p>
        </p:txBody>
      </p:sp>
      <p:sp>
        <p:nvSpPr>
          <p:cNvPr id="15" name="Speech Bubble: Rectangle with Corners Rounded 14"/>
          <p:cNvSpPr/>
          <p:nvPr/>
        </p:nvSpPr>
        <p:spPr>
          <a:xfrm>
            <a:off x="533400" y="3406775"/>
            <a:ext cx="2148635" cy="1087769"/>
          </a:xfrm>
          <a:prstGeom prst="wedgeRoundRect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rgbClr val="AC3EC1"/>
                </a:solidFill>
                <a:latin typeface="Calibri"/>
              </a:rPr>
              <a:t>Changing </a:t>
            </a:r>
            <a:r>
              <a:rPr lang="EN-US" dirty="0">
                <a:solidFill>
                  <a:srgbClr val="0070C0"/>
                </a:solidFill>
                <a:latin typeface="Calibri"/>
              </a:rPr>
              <a:t>Nominal Features</a:t>
            </a:r>
            <a:r>
              <a:rPr lang="EN-US" dirty="0">
                <a:solidFill>
                  <a:srgbClr val="AC3EC1"/>
                </a:solidFill>
                <a:latin typeface="Calibri"/>
              </a:rPr>
              <a:t> to New </a:t>
            </a:r>
            <a:r>
              <a:rPr lang="EN-US" dirty="0">
                <a:solidFill>
                  <a:srgbClr val="0070C0"/>
                </a:solidFill>
                <a:latin typeface="Calibri"/>
              </a:rPr>
              <a:t>Boolean Features</a:t>
            </a:r>
            <a:r>
              <a:rPr lang="EN-US" dirty="0">
                <a:solidFill>
                  <a:srgbClr val="AC3EC1"/>
                </a:solidFill>
                <a:latin typeface="Calibri"/>
              </a:rPr>
              <a:t>.</a:t>
            </a:r>
            <a:endParaRPr lang="en-US" dirty="0">
              <a:solidFill>
                <a:srgbClr val="AC3EC1"/>
              </a:solidFill>
              <a:latin typeface="Calibri"/>
            </a:endParaRPr>
          </a:p>
        </p:txBody>
      </p:sp>
      <p:sp>
        <p:nvSpPr>
          <p:cNvPr id="16" name="Speech Bubble: Rectangle with Corners Rounded 15"/>
          <p:cNvSpPr/>
          <p:nvPr/>
        </p:nvSpPr>
        <p:spPr>
          <a:xfrm>
            <a:off x="3131796" y="5019675"/>
            <a:ext cx="2148635" cy="1087769"/>
          </a:xfrm>
          <a:prstGeom prst="wedgeRoundRect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rgbClr val="AC3EC1"/>
                </a:solidFill>
                <a:latin typeface="Calibri"/>
              </a:rPr>
              <a:t>Replacing Missing Values by </a:t>
            </a:r>
            <a:r>
              <a:rPr lang="EN-US" dirty="0">
                <a:solidFill>
                  <a:srgbClr val="0070C0"/>
                </a:solidFill>
                <a:latin typeface="Calibri"/>
              </a:rPr>
              <a:t>Medians</a:t>
            </a:r>
          </a:p>
        </p:txBody>
      </p:sp>
      <p:sp>
        <p:nvSpPr>
          <p:cNvPr id="17" name="Speech Bubble: Rectangle with Corners Rounded 16"/>
          <p:cNvSpPr/>
          <p:nvPr/>
        </p:nvSpPr>
        <p:spPr>
          <a:xfrm>
            <a:off x="9772650" y="3476805"/>
            <a:ext cx="2148635" cy="1087769"/>
          </a:xfrm>
          <a:prstGeom prst="wedgeRoundRect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rgbClr val="AC3EC1"/>
                </a:solidFill>
                <a:latin typeface="Calibri"/>
              </a:rPr>
              <a:t>Subtracting </a:t>
            </a:r>
            <a:r>
              <a:rPr lang="EN-US" dirty="0">
                <a:solidFill>
                  <a:srgbClr val="0070C0"/>
                </a:solidFill>
                <a:latin typeface="Calibri"/>
              </a:rPr>
              <a:t>Mean</a:t>
            </a:r>
            <a:r>
              <a:rPr lang="EN-US" dirty="0">
                <a:solidFill>
                  <a:srgbClr val="AC3EC1"/>
                </a:solidFill>
                <a:latin typeface="Calibri"/>
              </a:rPr>
              <a:t> and Dividing by </a:t>
            </a:r>
            <a:r>
              <a:rPr lang="EN-US" dirty="0" err="1">
                <a:solidFill>
                  <a:srgbClr val="0070C0"/>
                </a:solidFill>
                <a:latin typeface="Calibri"/>
              </a:rPr>
              <a:t>Std</a:t>
            </a:r>
            <a:r>
              <a:rPr lang="EN-US" dirty="0">
                <a:solidFill>
                  <a:srgbClr val="0070C0"/>
                </a:solidFill>
                <a:latin typeface="Calibri"/>
              </a:rPr>
              <a:t> Deviation.</a:t>
            </a:r>
          </a:p>
        </p:txBody>
      </p:sp>
    </p:spTree>
    <p:extLst>
      <p:ext uri="{BB962C8B-B14F-4D97-AF65-F5344CB8AC3E}">
        <p14:creationId xmlns:p14="http://schemas.microsoft.com/office/powerpoint/2010/main" val="2993196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8997" y="171450"/>
            <a:ext cx="3060700" cy="685874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B0F0"/>
                </a:solidFill>
                <a:latin typeface="Trebuchet MS"/>
              </a:rPr>
              <a:t>Modeling</a:t>
            </a:r>
          </a:p>
        </p:txBody>
      </p:sp>
      <p:sp>
        <p:nvSpPr>
          <p:cNvPr id="5" name="Oval 4"/>
          <p:cNvSpPr/>
          <p:nvPr/>
        </p:nvSpPr>
        <p:spPr>
          <a:xfrm>
            <a:off x="5215857" y="111806"/>
            <a:ext cx="1584738" cy="596900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START</a:t>
            </a:r>
            <a:endParaRPr lang="EN-US" b="1" dirty="0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" name="Flowchart: Data 5"/>
          <p:cNvSpPr/>
          <p:nvPr/>
        </p:nvSpPr>
        <p:spPr>
          <a:xfrm>
            <a:off x="4962167" y="1067900"/>
            <a:ext cx="1902327" cy="665163"/>
          </a:xfrm>
          <a:prstGeom prst="flowChartInputOutput">
            <a:avLst/>
          </a:prstGeom>
          <a:solidFill>
            <a:srgbClr val="92D050"/>
          </a:solidFill>
          <a:ln w="57150">
            <a:solidFill>
              <a:srgbClr val="00B0F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Raw Dataset</a:t>
            </a:r>
            <a:endParaRPr lang="EN-US" b="1" dirty="0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" name="Flowchart: Data 7"/>
          <p:cNvSpPr/>
          <p:nvPr/>
        </p:nvSpPr>
        <p:spPr>
          <a:xfrm>
            <a:off x="1247775" y="1148715"/>
            <a:ext cx="2042863" cy="665163"/>
          </a:xfrm>
          <a:prstGeom prst="flowChartInputOutput">
            <a:avLst/>
          </a:prstGeom>
          <a:solidFill>
            <a:srgbClr val="92D050"/>
          </a:solidFill>
          <a:ln w="57150">
            <a:solidFill>
              <a:srgbClr val="00B0F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Modelling Dataset</a:t>
            </a:r>
            <a:endParaRPr lang="EN-US" b="1" dirty="0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9" name="Flowchart: Data 8"/>
          <p:cNvSpPr/>
          <p:nvPr/>
        </p:nvSpPr>
        <p:spPr>
          <a:xfrm>
            <a:off x="8798403" y="1148715"/>
            <a:ext cx="2167860" cy="665163"/>
          </a:xfrm>
          <a:prstGeom prst="flowChartInputOutput">
            <a:avLst/>
          </a:prstGeom>
          <a:solidFill>
            <a:srgbClr val="92D050"/>
          </a:solidFill>
          <a:ln w="57150">
            <a:solidFill>
              <a:srgbClr val="00B0F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Validation Dataset</a:t>
            </a:r>
            <a:endParaRPr lang="EN-US" dirty="0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1" name="Rectangle: Rounded Corners 10"/>
          <p:cNvSpPr/>
          <p:nvPr/>
        </p:nvSpPr>
        <p:spPr>
          <a:xfrm>
            <a:off x="581204" y="3114675"/>
            <a:ext cx="1407695" cy="756487"/>
          </a:xfrm>
          <a:prstGeom prst="roundRect">
            <a:avLst/>
          </a:prstGeom>
          <a:solidFill>
            <a:schemeClr val="accent1"/>
          </a:solidFill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Data Processing</a:t>
            </a:r>
            <a:endParaRPr lang="EN-US" sz="2000" b="1" dirty="0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4" name="Rectangle: Rounded Corners 13"/>
          <p:cNvSpPr/>
          <p:nvPr/>
        </p:nvSpPr>
        <p:spPr>
          <a:xfrm>
            <a:off x="2676525" y="3895725"/>
            <a:ext cx="2219325" cy="774867"/>
          </a:xfrm>
          <a:prstGeom prst="roundRect">
            <a:avLst/>
          </a:prstGeom>
          <a:solidFill>
            <a:schemeClr val="accent1"/>
          </a:solidFill>
          <a:ln w="57150">
            <a:solidFill>
              <a:schemeClr val="accent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  <a:latin typeface="Trebuchet MS"/>
              </a:rPr>
              <a:t>Model - SVM/ KNN/ Neural Nets/ Logistic Regression</a:t>
            </a:r>
          </a:p>
        </p:txBody>
      </p:sp>
      <p:sp>
        <p:nvSpPr>
          <p:cNvPr id="16" name="Rectangle: Rounded Corners 15"/>
          <p:cNvSpPr/>
          <p:nvPr/>
        </p:nvSpPr>
        <p:spPr>
          <a:xfrm>
            <a:off x="2649616" y="4867275"/>
            <a:ext cx="2536747" cy="757238"/>
          </a:xfrm>
          <a:prstGeom prst="roundRect">
            <a:avLst/>
          </a:prstGeom>
          <a:solidFill>
            <a:schemeClr val="accent1"/>
          </a:solidFill>
          <a:ln w="57150">
            <a:solidFill>
              <a:schemeClr val="accent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  <a:latin typeface="Trebuchet MS"/>
              </a:rPr>
              <a:t>K – Cross Validation to obtain the best model</a:t>
            </a:r>
          </a:p>
        </p:txBody>
      </p:sp>
      <p:sp>
        <p:nvSpPr>
          <p:cNvPr id="17" name="Rectangle: Rounded Corners 16"/>
          <p:cNvSpPr/>
          <p:nvPr/>
        </p:nvSpPr>
        <p:spPr>
          <a:xfrm>
            <a:off x="2905125" y="2929027"/>
            <a:ext cx="1407695" cy="756487"/>
          </a:xfrm>
          <a:prstGeom prst="roundRect">
            <a:avLst/>
          </a:prstGeom>
          <a:solidFill>
            <a:schemeClr val="accent1"/>
          </a:solidFill>
          <a:ln w="57150">
            <a:solidFill>
              <a:schemeClr val="accent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Data Processing</a:t>
            </a:r>
            <a:endParaRPr lang="EN-US" sz="2000" b="1" dirty="0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8" name="Flowchart: Data 17"/>
          <p:cNvSpPr/>
          <p:nvPr/>
        </p:nvSpPr>
        <p:spPr>
          <a:xfrm>
            <a:off x="180975" y="2047875"/>
            <a:ext cx="2042863" cy="665163"/>
          </a:xfrm>
          <a:prstGeom prst="flowChartInputOutput">
            <a:avLst/>
          </a:prstGeom>
          <a:solidFill>
            <a:srgbClr val="00B0F0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Hold Out Dataset</a:t>
            </a:r>
            <a:endParaRPr lang="EN-US" b="1" dirty="0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9" name="Flowchart: Data 18"/>
          <p:cNvSpPr/>
          <p:nvPr/>
        </p:nvSpPr>
        <p:spPr>
          <a:xfrm>
            <a:off x="2435165" y="2047875"/>
            <a:ext cx="2042863" cy="665163"/>
          </a:xfrm>
          <a:prstGeom prst="flowChartInputOutput">
            <a:avLst/>
          </a:prstGeom>
          <a:solidFill>
            <a:srgbClr val="00B0F0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Training Dataset</a:t>
            </a:r>
            <a:endParaRPr lang="EN-US" b="1" dirty="0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1" name="Rectangle: Rounded Corners 20"/>
          <p:cNvSpPr/>
          <p:nvPr/>
        </p:nvSpPr>
        <p:spPr>
          <a:xfrm>
            <a:off x="8978119" y="2354735"/>
            <a:ext cx="1407695" cy="756487"/>
          </a:xfrm>
          <a:prstGeom prst="roundRect">
            <a:avLst/>
          </a:prstGeom>
          <a:solidFill>
            <a:schemeClr val="accent1"/>
          </a:solidFill>
          <a:ln w="57150">
            <a:solidFill>
              <a:schemeClr val="accent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Data Processing</a:t>
            </a:r>
            <a:endParaRPr lang="EN-US" b="1" dirty="0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3" name="Flowchart: Data 22"/>
          <p:cNvSpPr/>
          <p:nvPr/>
        </p:nvSpPr>
        <p:spPr>
          <a:xfrm>
            <a:off x="8661817" y="3691027"/>
            <a:ext cx="2042863" cy="665163"/>
          </a:xfrm>
          <a:prstGeom prst="flowChartInputOutput">
            <a:avLst/>
          </a:prstGeom>
          <a:solidFill>
            <a:srgbClr val="00B0F0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Output</a:t>
            </a:r>
            <a:endParaRPr lang="EN-US" b="1" dirty="0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8947209" y="5039801"/>
            <a:ext cx="1584738" cy="596900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END</a:t>
            </a:r>
            <a:endParaRPr lang="EN-US" b="1" dirty="0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5" name="Rectangle: Rounded Corners 24"/>
          <p:cNvSpPr/>
          <p:nvPr/>
        </p:nvSpPr>
        <p:spPr>
          <a:xfrm>
            <a:off x="494030" y="4324350"/>
            <a:ext cx="1849438" cy="703009"/>
          </a:xfrm>
          <a:prstGeom prst="roundRect">
            <a:avLst/>
          </a:prstGeom>
          <a:solidFill>
            <a:schemeClr val="accent1"/>
          </a:solidFill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Test model </a:t>
            </a:r>
            <a:endParaRPr lang="EN-US" b="1" dirty="0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6" name="Flowchart: Data 25"/>
          <p:cNvSpPr/>
          <p:nvPr/>
        </p:nvSpPr>
        <p:spPr>
          <a:xfrm>
            <a:off x="234531" y="5944517"/>
            <a:ext cx="2042863" cy="665163"/>
          </a:xfrm>
          <a:prstGeom prst="flowChartInputOutput">
            <a:avLst/>
          </a:prstGeom>
          <a:solidFill>
            <a:srgbClr val="00B0F0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FF"/>
                </a:solidFill>
                <a:latin typeface="Trebuchet MS"/>
              </a:rPr>
              <a:t> Result</a:t>
            </a:r>
          </a:p>
        </p:txBody>
      </p:sp>
      <p:sp>
        <p:nvSpPr>
          <p:cNvPr id="27" name="Arrow: Down 26"/>
          <p:cNvSpPr/>
          <p:nvPr/>
        </p:nvSpPr>
        <p:spPr>
          <a:xfrm>
            <a:off x="5876925" y="667469"/>
            <a:ext cx="219740" cy="378487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Curved Down 28"/>
          <p:cNvSpPr/>
          <p:nvPr/>
        </p:nvSpPr>
        <p:spPr>
          <a:xfrm rot="360000">
            <a:off x="6922824" y="592881"/>
            <a:ext cx="2128211" cy="463550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/>
          <p:cNvSpPr/>
          <p:nvPr/>
        </p:nvSpPr>
        <p:spPr>
          <a:xfrm rot="2760000">
            <a:off x="3219450" y="1460380"/>
            <a:ext cx="595754" cy="408813"/>
          </a:xfrm>
          <a:prstGeom prst="curved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Arrow: Curved Down 30"/>
          <p:cNvSpPr/>
          <p:nvPr/>
        </p:nvSpPr>
        <p:spPr>
          <a:xfrm rot="2760000">
            <a:off x="4300807" y="2597090"/>
            <a:ext cx="595754" cy="408813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Arrow: Curved Down 31"/>
          <p:cNvSpPr/>
          <p:nvPr/>
        </p:nvSpPr>
        <p:spPr>
          <a:xfrm rot="2760000">
            <a:off x="4500608" y="3335643"/>
            <a:ext cx="595754" cy="408813"/>
          </a:xfrm>
          <a:prstGeom prst="curved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Arrow: Curved Down 32"/>
          <p:cNvSpPr/>
          <p:nvPr/>
        </p:nvSpPr>
        <p:spPr>
          <a:xfrm rot="3120000">
            <a:off x="5019675" y="4413945"/>
            <a:ext cx="595754" cy="408813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Title 3"/>
          <p:cNvSpPr txBox="1">
            <a:spLocks/>
          </p:cNvSpPr>
          <p:nvPr/>
        </p:nvSpPr>
        <p:spPr>
          <a:xfrm>
            <a:off x="8352704" y="171450"/>
            <a:ext cx="3060700" cy="6858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>
                <a:solidFill>
                  <a:srgbClr val="00B0F0"/>
                </a:solidFill>
                <a:latin typeface="Trebuchet MS"/>
              </a:rPr>
              <a:t>Validation</a:t>
            </a:r>
          </a:p>
        </p:txBody>
      </p:sp>
      <p:sp>
        <p:nvSpPr>
          <p:cNvPr id="36" name="Arrow: Curved Right 35"/>
          <p:cNvSpPr/>
          <p:nvPr/>
        </p:nvSpPr>
        <p:spPr>
          <a:xfrm rot="2940000">
            <a:off x="658124" y="1276350"/>
            <a:ext cx="447675" cy="662819"/>
          </a:xfrm>
          <a:prstGeom prst="curv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Arrow: Curved Left 38"/>
          <p:cNvSpPr/>
          <p:nvPr/>
        </p:nvSpPr>
        <p:spPr>
          <a:xfrm flipH="1">
            <a:off x="47625" y="2805562"/>
            <a:ext cx="378828" cy="687889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Arrow: Curved Left 39"/>
          <p:cNvSpPr/>
          <p:nvPr/>
        </p:nvSpPr>
        <p:spPr>
          <a:xfrm flipH="1">
            <a:off x="70808" y="3691027"/>
            <a:ext cx="378828" cy="687889"/>
          </a:xfrm>
          <a:prstGeom prst="curved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Arrow: Curved Left 44"/>
          <p:cNvSpPr/>
          <p:nvPr/>
        </p:nvSpPr>
        <p:spPr>
          <a:xfrm rot="-1380000" flipH="1">
            <a:off x="8372475" y="1714140"/>
            <a:ext cx="377825" cy="802424"/>
          </a:xfrm>
          <a:prstGeom prst="curved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Arrow: Curved Left 45"/>
          <p:cNvSpPr/>
          <p:nvPr/>
        </p:nvSpPr>
        <p:spPr>
          <a:xfrm flipH="1">
            <a:off x="8467724" y="2929027"/>
            <a:ext cx="377825" cy="775536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Arrow: Curved Left 46"/>
          <p:cNvSpPr/>
          <p:nvPr/>
        </p:nvSpPr>
        <p:spPr>
          <a:xfrm rot="-1860000" flipH="1">
            <a:off x="8515350" y="4572000"/>
            <a:ext cx="378828" cy="687889"/>
          </a:xfrm>
          <a:prstGeom prst="curved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Arrow: Curved Down 47"/>
          <p:cNvSpPr/>
          <p:nvPr/>
        </p:nvSpPr>
        <p:spPr>
          <a:xfrm rot="-60000" flipH="1">
            <a:off x="3246793" y="459987"/>
            <a:ext cx="1844675" cy="536968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Title 3"/>
          <p:cNvSpPr txBox="1">
            <a:spLocks/>
          </p:cNvSpPr>
          <p:nvPr/>
        </p:nvSpPr>
        <p:spPr>
          <a:xfrm>
            <a:off x="8763000" y="5800748"/>
            <a:ext cx="3060700" cy="6858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>
                <a:solidFill>
                  <a:srgbClr val="00B0F0"/>
                </a:solidFill>
                <a:latin typeface="Trebuchet MS"/>
              </a:rPr>
              <a:t>Methodology</a:t>
            </a:r>
          </a:p>
        </p:txBody>
      </p:sp>
      <p:sp>
        <p:nvSpPr>
          <p:cNvPr id="53" name="Flowchart: Data 52"/>
          <p:cNvSpPr/>
          <p:nvPr/>
        </p:nvSpPr>
        <p:spPr>
          <a:xfrm>
            <a:off x="2371186" y="5887009"/>
            <a:ext cx="3014245" cy="770941"/>
          </a:xfrm>
          <a:prstGeom prst="flowChartInputOutput">
            <a:avLst/>
          </a:prstGeom>
          <a:solidFill>
            <a:srgbClr val="00B0F0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FF"/>
                </a:solidFill>
                <a:latin typeface="Trebuchet MS"/>
              </a:rPr>
              <a:t>Best Model Obtained</a:t>
            </a:r>
            <a:r>
              <a:rPr lang="EN-US" sz="1600" dirty="0">
                <a:solidFill>
                  <a:srgbClr val="FFFFFF"/>
                </a:solidFill>
                <a:latin typeface="Trebuchet MS"/>
              </a:rPr>
              <a:t> </a:t>
            </a:r>
          </a:p>
        </p:txBody>
      </p:sp>
      <p:sp>
        <p:nvSpPr>
          <p:cNvPr id="56" name="Arrow: Curved Down 55"/>
          <p:cNvSpPr/>
          <p:nvPr/>
        </p:nvSpPr>
        <p:spPr>
          <a:xfrm rot="2520000" flipH="1" flipV="1">
            <a:off x="1788184" y="5340670"/>
            <a:ext cx="1287462" cy="542306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Arrow: Down 56"/>
          <p:cNvSpPr/>
          <p:nvPr/>
        </p:nvSpPr>
        <p:spPr>
          <a:xfrm>
            <a:off x="787520" y="5181600"/>
            <a:ext cx="484187" cy="660564"/>
          </a:xfrm>
          <a:prstGeom prst="downArrow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row: Right 57"/>
          <p:cNvSpPr/>
          <p:nvPr/>
        </p:nvSpPr>
        <p:spPr>
          <a:xfrm rot="-1740000">
            <a:off x="5275004" y="4963453"/>
            <a:ext cx="3504238" cy="328613"/>
          </a:xfrm>
          <a:prstGeom prst="rightArrow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Curved Left 27"/>
          <p:cNvSpPr/>
          <p:nvPr/>
        </p:nvSpPr>
        <p:spPr>
          <a:xfrm>
            <a:off x="5390431" y="5526655"/>
            <a:ext cx="396871" cy="634241"/>
          </a:xfrm>
          <a:prstGeom prst="curved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869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11).png"/>
          <p:cNvPicPr>
            <a:picLocks noChangeAspect="1"/>
          </p:cNvPicPr>
          <p:nvPr/>
        </p:nvPicPr>
        <p:blipFill>
          <a:blip r:embed="rId3"/>
          <a:srcRect l="14301" t="33864" r="49559" b="29466"/>
          <a:stretch>
            <a:fillRect/>
          </a:stretch>
        </p:blipFill>
        <p:spPr>
          <a:xfrm>
            <a:off x="133350" y="476250"/>
            <a:ext cx="4128807" cy="230822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4" name="Picture 3" descr="Screenshot (12).png"/>
          <p:cNvPicPr>
            <a:picLocks noChangeAspect="1"/>
          </p:cNvPicPr>
          <p:nvPr/>
        </p:nvPicPr>
        <p:blipFill>
          <a:blip r:embed="rId4"/>
          <a:srcRect l="34202" t="28743" r="42917" b="28462"/>
          <a:stretch>
            <a:fillRect/>
          </a:stretch>
        </p:blipFill>
        <p:spPr>
          <a:xfrm>
            <a:off x="4133850" y="295275"/>
            <a:ext cx="3237286" cy="297642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5" name="Picture 4" descr="Screenshot (24).png"/>
          <p:cNvPicPr>
            <a:picLocks noChangeAspect="1"/>
          </p:cNvPicPr>
          <p:nvPr/>
        </p:nvPicPr>
        <p:blipFill>
          <a:blip r:embed="rId5"/>
          <a:srcRect l="27627" t="33732" r="28059" b="11499"/>
          <a:stretch>
            <a:fillRect/>
          </a:stretch>
        </p:blipFill>
        <p:spPr>
          <a:xfrm>
            <a:off x="95250" y="3371850"/>
            <a:ext cx="4126005" cy="247173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rcRect l="27912" t="34090" r="26443" b="9178"/>
          <a:stretch>
            <a:fillRect/>
          </a:stretch>
        </p:blipFill>
        <p:spPr>
          <a:xfrm>
            <a:off x="7181850" y="600075"/>
            <a:ext cx="4963085" cy="347568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8" name="Picture 7" descr="Screenshot (26).png"/>
          <p:cNvPicPr>
            <a:picLocks noChangeAspect="1"/>
          </p:cNvPicPr>
          <p:nvPr/>
        </p:nvPicPr>
        <p:blipFill>
          <a:blip r:embed="rId7"/>
          <a:srcRect l="26118" t="39257" r="28639" b="12227"/>
          <a:stretch>
            <a:fillRect/>
          </a:stretch>
        </p:blipFill>
        <p:spPr>
          <a:xfrm>
            <a:off x="4019550" y="3914775"/>
            <a:ext cx="4016343" cy="242990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00725" y="5486400"/>
            <a:ext cx="8596312" cy="985834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B0F0"/>
                </a:solidFill>
                <a:latin typeface="Trebuchet MS"/>
              </a:rPr>
              <a:t>Visual Output</a:t>
            </a:r>
          </a:p>
        </p:txBody>
      </p:sp>
    </p:spTree>
    <p:extLst>
      <p:ext uri="{BB962C8B-B14F-4D97-AF65-F5344CB8AC3E}">
        <p14:creationId xmlns:p14="http://schemas.microsoft.com/office/powerpoint/2010/main" val="2006539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625" y="352425"/>
            <a:ext cx="4533993" cy="2708246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3" name="Picture 2" descr="lr_roc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50" y="247291"/>
            <a:ext cx="3986947" cy="265579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4" name="Picture 3" descr="nn_roc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450" y="3428281"/>
            <a:ext cx="4195015" cy="272732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7" name="Picture 6" descr="knn_roc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1350" y="3562350"/>
            <a:ext cx="3378916" cy="235930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8" name="Picture 7" descr="svm_roc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12580" y="3528922"/>
            <a:ext cx="4194361" cy="25304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5925" y="5734050"/>
            <a:ext cx="8596312" cy="985834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B0F0"/>
                </a:solidFill>
                <a:latin typeface="Trebuchet MS"/>
              </a:rPr>
              <a:t>Visual Output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45225" y="1657350"/>
            <a:ext cx="4699093" cy="1077218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3200" b="1" u="sng" dirty="0">
                <a:solidFill>
                  <a:srgbClr val="00B0F0"/>
                </a:solidFill>
                <a:latin typeface="Trebuchet MS"/>
              </a:rPr>
              <a:t>Different Models Accuracy</a:t>
            </a:r>
          </a:p>
        </p:txBody>
      </p:sp>
    </p:spTree>
    <p:extLst>
      <p:ext uri="{BB962C8B-B14F-4D97-AF65-F5344CB8AC3E}">
        <p14:creationId xmlns:p14="http://schemas.microsoft.com/office/powerpoint/2010/main" val="23283937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0</TotalTime>
  <Words>0</Words>
  <Application>Microsoft Office PowerPoint</Application>
  <PresentationFormat>Widescreen</PresentationFormat>
  <Paragraphs>0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Celestial</vt:lpstr>
      <vt:lpstr>EXL – LOGIC EQ</vt:lpstr>
      <vt:lpstr>PowerPoint Presentation</vt:lpstr>
      <vt:lpstr>Data Treatment</vt:lpstr>
      <vt:lpstr>Modeling</vt:lpstr>
      <vt:lpstr>Visual Output</vt:lpstr>
      <vt:lpstr>Visual 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12</cp:revision>
  <dcterms:created xsi:type="dcterms:W3CDTF">2014-09-12T02:18:09Z</dcterms:created>
  <dcterms:modified xsi:type="dcterms:W3CDTF">2017-01-29T00:37:19Z</dcterms:modified>
</cp:coreProperties>
</file>