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7" r:id="rId4"/>
    <p:sldId id="260" r:id="rId5"/>
  </p:sldIdLst>
  <p:sldSz cx="18288000" cy="10287000"/>
  <p:notesSz cx="6858000" cy="9144000"/>
  <p:embeddedFontLst>
    <p:embeddedFont>
      <p:font typeface="Muli Bold" charset="0"/>
      <p:regular r:id="rId6"/>
    </p:embeddedFont>
    <p:embeddedFont>
      <p:font typeface="Muli Regular" charset="0"/>
      <p:regular r:id="rId7"/>
    </p:embeddedFont>
    <p:embeddedFont>
      <p:font typeface="Inknut Antiqua Medium" charset="0"/>
      <p:regular r:id="rId8"/>
    </p:embeddedFont>
    <p:embeddedFont>
      <p:font typeface="Calibri" pitchFamily="34" charset="0"/>
      <p:regular r:id="rId9"/>
      <p:bold r:id="rId10"/>
      <p:italic r:id="rId11"/>
      <p:boldItalic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6" d="100"/>
          <a:sy n="56" d="100"/>
        </p:scale>
        <p:origin x="-610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62000" y="952500"/>
            <a:ext cx="6629400" cy="20261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920"/>
              </a:lnSpc>
            </a:pPr>
            <a:r>
              <a:rPr lang="en-US" sz="7200" spc="-72" dirty="0" smtClean="0">
                <a:solidFill>
                  <a:srgbClr val="0048CD"/>
                </a:solidFill>
                <a:latin typeface="Muli Bold"/>
              </a:rPr>
              <a:t>Smart </a:t>
            </a:r>
            <a:r>
              <a:rPr lang="en-US" sz="7200" spc="-72" dirty="0" smtClean="0">
                <a:solidFill>
                  <a:srgbClr val="0048CD"/>
                </a:solidFill>
                <a:latin typeface="Muli Bold"/>
              </a:rPr>
              <a:t>Saline </a:t>
            </a:r>
            <a:r>
              <a:rPr lang="en-US" sz="7200" spc="-72" dirty="0" smtClean="0">
                <a:solidFill>
                  <a:srgbClr val="0048CD"/>
                </a:solidFill>
                <a:latin typeface="Muli Bold"/>
              </a:rPr>
              <a:t>Bottle</a:t>
            </a:r>
            <a:endParaRPr lang="en-US" sz="7200" spc="-72" dirty="0">
              <a:solidFill>
                <a:srgbClr val="0048CD"/>
              </a:solidFill>
              <a:latin typeface="Muli Bold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7889962" y="829571"/>
            <a:ext cx="9210261" cy="7868918"/>
            <a:chOff x="0" y="0"/>
            <a:chExt cx="3807918" cy="325335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807919" cy="3253350"/>
            </a:xfrm>
            <a:custGeom>
              <a:avLst/>
              <a:gdLst/>
              <a:ahLst/>
              <a:cxnLst/>
              <a:rect l="l" t="t" r="r" b="b"/>
              <a:pathLst>
                <a:path w="3807919" h="3253350">
                  <a:moveTo>
                    <a:pt x="3683458" y="3253350"/>
                  </a:moveTo>
                  <a:lnTo>
                    <a:pt x="124460" y="3253350"/>
                  </a:lnTo>
                  <a:cubicBezTo>
                    <a:pt x="55880" y="3253350"/>
                    <a:pt x="0" y="3197470"/>
                    <a:pt x="0" y="312889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683458" y="0"/>
                  </a:lnTo>
                  <a:cubicBezTo>
                    <a:pt x="3752038" y="0"/>
                    <a:pt x="3807919" y="55880"/>
                    <a:pt x="3807919" y="124460"/>
                  </a:cubicBezTo>
                  <a:lnTo>
                    <a:pt x="3807919" y="3128890"/>
                  </a:lnTo>
                  <a:cubicBezTo>
                    <a:pt x="3807919" y="3197470"/>
                    <a:pt x="3752038" y="3253350"/>
                    <a:pt x="3683458" y="325335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8334126" y="829571"/>
            <a:ext cx="8925174" cy="8627858"/>
            <a:chOff x="0" y="0"/>
            <a:chExt cx="3690051" cy="356712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90051" cy="3567128"/>
            </a:xfrm>
            <a:custGeom>
              <a:avLst/>
              <a:gdLst/>
              <a:ahLst/>
              <a:cxnLst/>
              <a:rect l="l" t="t" r="r" b="b"/>
              <a:pathLst>
                <a:path w="3690051" h="3567128">
                  <a:moveTo>
                    <a:pt x="3565591" y="3567128"/>
                  </a:moveTo>
                  <a:lnTo>
                    <a:pt x="124460" y="3567128"/>
                  </a:lnTo>
                  <a:cubicBezTo>
                    <a:pt x="55880" y="3567128"/>
                    <a:pt x="0" y="3511248"/>
                    <a:pt x="0" y="344266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565591" y="0"/>
                  </a:lnTo>
                  <a:cubicBezTo>
                    <a:pt x="3634171" y="0"/>
                    <a:pt x="3690051" y="55880"/>
                    <a:pt x="3690051" y="124460"/>
                  </a:cubicBezTo>
                  <a:lnTo>
                    <a:pt x="3690051" y="3442668"/>
                  </a:lnTo>
                  <a:cubicBezTo>
                    <a:pt x="3690051" y="3511248"/>
                    <a:pt x="3634171" y="3567128"/>
                    <a:pt x="3565591" y="3567128"/>
                  </a:cubicBezTo>
                  <a:close/>
                </a:path>
              </a:pathLst>
            </a:custGeom>
            <a:solidFill>
              <a:srgbClr val="0048CD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9220200" y="1748633"/>
            <a:ext cx="7117938" cy="2380680"/>
            <a:chOff x="-46785" y="-66675"/>
            <a:chExt cx="9490583" cy="1117105"/>
          </a:xfrm>
        </p:grpSpPr>
        <p:sp>
          <p:nvSpPr>
            <p:cNvPr id="8" name="TextBox 8"/>
            <p:cNvSpPr txBox="1"/>
            <p:nvPr/>
          </p:nvSpPr>
          <p:spPr>
            <a:xfrm>
              <a:off x="-46785" y="346380"/>
              <a:ext cx="9443798" cy="7040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  <a:spcBef>
                  <a:spcPct val="0"/>
                </a:spcBef>
              </a:pPr>
              <a:r>
                <a:rPr lang="en-US" sz="2800" dirty="0" smtClean="0">
                  <a:solidFill>
                    <a:srgbClr val="FFFFFF"/>
                  </a:solidFill>
                  <a:latin typeface="Muli Regular"/>
                </a:rPr>
                <a:t>1. </a:t>
              </a:r>
              <a:r>
                <a:rPr lang="en-US" sz="2800" dirty="0" err="1" smtClean="0">
                  <a:solidFill>
                    <a:srgbClr val="FFFFFF"/>
                  </a:solidFill>
                  <a:latin typeface="Muli Regular"/>
                </a:rPr>
                <a:t>Shivam</a:t>
              </a:r>
              <a:r>
                <a:rPr lang="en-US" sz="2800" dirty="0" smtClean="0">
                  <a:solidFill>
                    <a:srgbClr val="FFFFFF"/>
                  </a:solidFill>
                  <a:latin typeface="Muli Regular"/>
                </a:rPr>
                <a:t> Kumar </a:t>
              </a:r>
            </a:p>
            <a:p>
              <a:pPr marL="514350" indent="-514350">
                <a:lnSpc>
                  <a:spcPts val="3919"/>
                </a:lnSpc>
                <a:spcBef>
                  <a:spcPct val="0"/>
                </a:spcBef>
                <a:buAutoNum type="arabicPeriod" startAt="2"/>
              </a:pPr>
              <a:r>
                <a:rPr lang="en-US" sz="2800" dirty="0" err="1" smtClean="0">
                  <a:solidFill>
                    <a:srgbClr val="FFFFFF"/>
                  </a:solidFill>
                  <a:latin typeface="Muli Regular"/>
                </a:rPr>
                <a:t>Abhishek</a:t>
              </a:r>
              <a:r>
                <a:rPr lang="en-US" sz="2800" dirty="0" smtClean="0">
                  <a:solidFill>
                    <a:srgbClr val="FFFFFF"/>
                  </a:solidFill>
                  <a:latin typeface="Muli Regular"/>
                </a:rPr>
                <a:t> Seth</a:t>
              </a:r>
            </a:p>
            <a:p>
              <a:pPr marL="514350" indent="-514350">
                <a:lnSpc>
                  <a:spcPts val="3919"/>
                </a:lnSpc>
                <a:spcBef>
                  <a:spcPct val="0"/>
                </a:spcBef>
                <a:buAutoNum type="arabicPeriod" startAt="2"/>
              </a:pPr>
              <a:r>
                <a:rPr lang="en-US" sz="2800" dirty="0" err="1" smtClean="0">
                  <a:solidFill>
                    <a:srgbClr val="FFFFFF"/>
                  </a:solidFill>
                  <a:latin typeface="Muli Regular"/>
                </a:rPr>
                <a:t>Rohit</a:t>
              </a:r>
              <a:r>
                <a:rPr lang="en-US" sz="2800" dirty="0" smtClean="0">
                  <a:solidFill>
                    <a:srgbClr val="FFFFFF"/>
                  </a:solidFill>
                  <a:latin typeface="Muli Regular"/>
                </a:rPr>
                <a:t> Kumar</a:t>
              </a:r>
              <a:endParaRPr lang="en-US" sz="2800" dirty="0">
                <a:solidFill>
                  <a:srgbClr val="FFFFFF"/>
                </a:solidFill>
                <a:latin typeface="Muli Regular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66675"/>
              <a:ext cx="9443798" cy="8549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040"/>
                </a:lnSpc>
                <a:spcBef>
                  <a:spcPct val="0"/>
                </a:spcBef>
              </a:pPr>
              <a:r>
                <a:rPr lang="en-US" sz="3600" dirty="0" smtClean="0">
                  <a:solidFill>
                    <a:srgbClr val="75C7FB"/>
                  </a:solidFill>
                  <a:latin typeface="Inknut Antiqua Medium"/>
                </a:rPr>
                <a:t>Team Members</a:t>
              </a:r>
              <a:endParaRPr lang="en-US" sz="3600" dirty="0">
                <a:solidFill>
                  <a:srgbClr val="75C7FB"/>
                </a:solidFill>
                <a:latin typeface="Inknut Antiqua Medium"/>
              </a:endParaRPr>
            </a:p>
          </p:txBody>
        </p:sp>
      </p:grpSp>
      <p:grpSp>
        <p:nvGrpSpPr>
          <p:cNvPr id="14" name="Group 14"/>
          <p:cNvGrpSpPr/>
          <p:nvPr/>
        </p:nvGrpSpPr>
        <p:grpSpPr>
          <a:xfrm rot="-10800000">
            <a:off x="15977980" y="8311727"/>
            <a:ext cx="720315" cy="720315"/>
            <a:chOff x="0" y="0"/>
            <a:chExt cx="960421" cy="960421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>
            <a:xfrm rot="-10800000">
              <a:off x="0" y="0"/>
              <a:ext cx="960421" cy="960421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>
            <a:xfrm>
              <a:off x="234750" y="234750"/>
              <a:ext cx="490920" cy="490920"/>
            </a:xfrm>
            <a:prstGeom prst="rect">
              <a:avLst/>
            </a:prstGeom>
          </p:spPr>
        </p:pic>
      </p:grpSp>
      <p:sp>
        <p:nvSpPr>
          <p:cNvPr id="17" name="TextBox 2"/>
          <p:cNvSpPr txBox="1"/>
          <p:nvPr/>
        </p:nvSpPr>
        <p:spPr>
          <a:xfrm>
            <a:off x="762000" y="7429500"/>
            <a:ext cx="6629400" cy="18955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920"/>
              </a:lnSpc>
            </a:pPr>
            <a:r>
              <a:rPr lang="en-US" sz="4000" spc="-72" dirty="0" smtClean="0">
                <a:solidFill>
                  <a:srgbClr val="0048CD"/>
                </a:solidFill>
                <a:latin typeface="Muli Bold"/>
              </a:rPr>
              <a:t>Team :</a:t>
            </a:r>
          </a:p>
          <a:p>
            <a:pPr>
              <a:lnSpc>
                <a:spcPts val="7920"/>
              </a:lnSpc>
            </a:pPr>
            <a:r>
              <a:rPr lang="en-US" sz="4000" spc="-72" dirty="0" smtClean="0">
                <a:solidFill>
                  <a:srgbClr val="0048CD"/>
                </a:solidFill>
                <a:latin typeface="Muli Bold"/>
              </a:rPr>
              <a:t>ONE AND ALL</a:t>
            </a:r>
            <a:endParaRPr lang="en-US" sz="4000" spc="-72" dirty="0">
              <a:solidFill>
                <a:srgbClr val="0048CD"/>
              </a:solidFill>
              <a:latin typeface="Muli Bold"/>
            </a:endParaRPr>
          </a:p>
        </p:txBody>
      </p:sp>
      <p:sp>
        <p:nvSpPr>
          <p:cNvPr id="19" name="TextBox 2"/>
          <p:cNvSpPr txBox="1"/>
          <p:nvPr/>
        </p:nvSpPr>
        <p:spPr>
          <a:xfrm>
            <a:off x="838200" y="4152901"/>
            <a:ext cx="6629400" cy="18955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920"/>
              </a:lnSpc>
            </a:pPr>
            <a:r>
              <a:rPr lang="en-US" sz="4000" spc="-72" dirty="0" smtClean="0">
                <a:solidFill>
                  <a:srgbClr val="0048CD"/>
                </a:solidFill>
                <a:latin typeface="Muli Bold"/>
              </a:rPr>
              <a:t>Domain :</a:t>
            </a:r>
            <a:r>
              <a:rPr lang="en-US" sz="4000" spc="-72" dirty="0" smtClean="0">
                <a:solidFill>
                  <a:srgbClr val="0048CD"/>
                </a:solidFill>
                <a:latin typeface="Muli Bold"/>
              </a:rPr>
              <a:t>Healthcare &amp; biomedical device</a:t>
            </a:r>
            <a:endParaRPr lang="en-US" sz="4000" spc="-72" dirty="0">
              <a:solidFill>
                <a:srgbClr val="0048CD"/>
              </a:solidFill>
              <a:latin typeface="Muli 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3443787"/>
            <a:ext cx="5385167" cy="10208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920"/>
              </a:lnSpc>
            </a:pPr>
            <a:r>
              <a:rPr lang="en-US" sz="7200" spc="-72">
                <a:solidFill>
                  <a:srgbClr val="0048CD"/>
                </a:solidFill>
                <a:latin typeface="Muli Bold"/>
              </a:rPr>
              <a:t>Problem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889962" y="829571"/>
            <a:ext cx="9210261" cy="7868918"/>
            <a:chOff x="0" y="0"/>
            <a:chExt cx="3807918" cy="325335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807919" cy="3253350"/>
            </a:xfrm>
            <a:custGeom>
              <a:avLst/>
              <a:gdLst/>
              <a:ahLst/>
              <a:cxnLst/>
              <a:rect l="l" t="t" r="r" b="b"/>
              <a:pathLst>
                <a:path w="3807919" h="3253350">
                  <a:moveTo>
                    <a:pt x="3683458" y="3253350"/>
                  </a:moveTo>
                  <a:lnTo>
                    <a:pt x="124460" y="3253350"/>
                  </a:lnTo>
                  <a:cubicBezTo>
                    <a:pt x="55880" y="3253350"/>
                    <a:pt x="0" y="3197470"/>
                    <a:pt x="0" y="312889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683458" y="0"/>
                  </a:lnTo>
                  <a:cubicBezTo>
                    <a:pt x="3752038" y="0"/>
                    <a:pt x="3807919" y="55880"/>
                    <a:pt x="3807919" y="124460"/>
                  </a:cubicBezTo>
                  <a:lnTo>
                    <a:pt x="3807919" y="3128890"/>
                  </a:lnTo>
                  <a:cubicBezTo>
                    <a:pt x="3807919" y="3197470"/>
                    <a:pt x="3752038" y="3253350"/>
                    <a:pt x="3683458" y="325335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8334126" y="829571"/>
            <a:ext cx="8925174" cy="8627858"/>
            <a:chOff x="0" y="0"/>
            <a:chExt cx="3690051" cy="356712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90051" cy="3567128"/>
            </a:xfrm>
            <a:custGeom>
              <a:avLst/>
              <a:gdLst/>
              <a:ahLst/>
              <a:cxnLst/>
              <a:rect l="l" t="t" r="r" b="b"/>
              <a:pathLst>
                <a:path w="3690051" h="3567128">
                  <a:moveTo>
                    <a:pt x="3565591" y="3567128"/>
                  </a:moveTo>
                  <a:lnTo>
                    <a:pt x="124460" y="3567128"/>
                  </a:lnTo>
                  <a:cubicBezTo>
                    <a:pt x="55880" y="3567128"/>
                    <a:pt x="0" y="3511248"/>
                    <a:pt x="0" y="344266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565591" y="0"/>
                  </a:lnTo>
                  <a:cubicBezTo>
                    <a:pt x="3634171" y="0"/>
                    <a:pt x="3690051" y="55880"/>
                    <a:pt x="3690051" y="124460"/>
                  </a:cubicBezTo>
                  <a:lnTo>
                    <a:pt x="3690051" y="3442668"/>
                  </a:lnTo>
                  <a:cubicBezTo>
                    <a:pt x="3690051" y="3511248"/>
                    <a:pt x="3634171" y="3567128"/>
                    <a:pt x="3565591" y="3567128"/>
                  </a:cubicBezTo>
                  <a:close/>
                </a:path>
              </a:pathLst>
            </a:custGeom>
            <a:solidFill>
              <a:srgbClr val="0048CD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9255289" y="1798639"/>
            <a:ext cx="7082849" cy="5324979"/>
            <a:chOff x="0" y="0"/>
            <a:chExt cx="9443798" cy="7099972"/>
          </a:xfrm>
        </p:grpSpPr>
        <p:sp>
          <p:nvSpPr>
            <p:cNvPr id="8" name="TextBox 8"/>
            <p:cNvSpPr txBox="1"/>
            <p:nvPr/>
          </p:nvSpPr>
          <p:spPr>
            <a:xfrm>
              <a:off x="0" y="965284"/>
              <a:ext cx="9443798" cy="12761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  <a:spcBef>
                  <a:spcPct val="0"/>
                </a:spcBef>
              </a:pPr>
              <a:r>
                <a:rPr lang="en-US" sz="2800" dirty="0">
                  <a:solidFill>
                    <a:srgbClr val="FFFFFF"/>
                  </a:solidFill>
                  <a:latin typeface="Muli Regular"/>
                </a:rPr>
                <a:t>Negligence of hospital staff leads to wrong treatment of patient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66675"/>
              <a:ext cx="9443798" cy="7967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040"/>
                </a:lnSpc>
                <a:spcBef>
                  <a:spcPct val="0"/>
                </a:spcBef>
              </a:pPr>
              <a:r>
                <a:rPr lang="en-US" sz="3600">
                  <a:solidFill>
                    <a:srgbClr val="75C7FB"/>
                  </a:solidFill>
                  <a:latin typeface="Inknut Antiqua Medium"/>
                </a:rPr>
                <a:t>Problem 1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3725389"/>
              <a:ext cx="9443798" cy="6144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20"/>
                </a:lnSpc>
                <a:spcBef>
                  <a:spcPct val="0"/>
                </a:spcBef>
              </a:pPr>
              <a:r>
                <a:rPr lang="en-US" sz="2800" dirty="0">
                  <a:solidFill>
                    <a:srgbClr val="FFFFFF"/>
                  </a:solidFill>
                  <a:latin typeface="Muli Regular"/>
                </a:rPr>
                <a:t>Advance </a:t>
              </a:r>
              <a:r>
                <a:rPr lang="en-US" sz="2800" dirty="0" smtClean="0">
                  <a:solidFill>
                    <a:srgbClr val="FFFFFF"/>
                  </a:solidFill>
                  <a:latin typeface="Muli Regular"/>
                </a:rPr>
                <a:t>medical </a:t>
              </a:r>
              <a:r>
                <a:rPr lang="en-US" sz="2800" dirty="0">
                  <a:solidFill>
                    <a:srgbClr val="FFFFFF"/>
                  </a:solidFill>
                  <a:latin typeface="Muli Regular"/>
                </a:rPr>
                <a:t>device are expensive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2650313"/>
              <a:ext cx="9443798" cy="7967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040"/>
                </a:lnSpc>
                <a:spcBef>
                  <a:spcPct val="0"/>
                </a:spcBef>
              </a:pPr>
              <a:r>
                <a:rPr lang="en-US" sz="3600">
                  <a:solidFill>
                    <a:srgbClr val="75C7FB"/>
                  </a:solidFill>
                  <a:latin typeface="Inknut Antiqua Medium"/>
                </a:rPr>
                <a:t>Problem 2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5823812"/>
              <a:ext cx="9443798" cy="12761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2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FFFFFF"/>
                  </a:solidFill>
                  <a:latin typeface="Muli Regular"/>
                </a:rPr>
                <a:t>No digital record of treatments leads to problem in analyzing data 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4748736"/>
              <a:ext cx="9443798" cy="7967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040"/>
                </a:lnSpc>
                <a:spcBef>
                  <a:spcPct val="0"/>
                </a:spcBef>
              </a:pPr>
              <a:r>
                <a:rPr lang="en-US" sz="3600">
                  <a:solidFill>
                    <a:srgbClr val="75C7FB"/>
                  </a:solidFill>
                  <a:latin typeface="Inknut Antiqua Medium"/>
                </a:rPr>
                <a:t>Problem 3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 rot="-10800000">
            <a:off x="15977980" y="8311727"/>
            <a:ext cx="720315" cy="720315"/>
            <a:chOff x="0" y="0"/>
            <a:chExt cx="960421" cy="960421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>
            <a:xfrm rot="-10800000">
              <a:off x="0" y="0"/>
              <a:ext cx="960421" cy="960421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>
            <a:xfrm>
              <a:off x="234750" y="234750"/>
              <a:ext cx="490920" cy="4909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817455"/>
            <a:ext cx="5708658" cy="3006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920"/>
              </a:lnSpc>
            </a:pPr>
            <a:r>
              <a:rPr lang="en-US" sz="7200" spc="-72" dirty="0">
                <a:solidFill>
                  <a:srgbClr val="0048CD"/>
                </a:solidFill>
                <a:latin typeface="Muli Bold"/>
              </a:rPr>
              <a:t>Advantages of Smart Saline Bottle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916475" y="829309"/>
            <a:ext cx="9210261" cy="7868918"/>
            <a:chOff x="0" y="0"/>
            <a:chExt cx="3807918" cy="325335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807919" cy="3253350"/>
            </a:xfrm>
            <a:custGeom>
              <a:avLst/>
              <a:gdLst/>
              <a:ahLst/>
              <a:cxnLst/>
              <a:rect l="l" t="t" r="r" b="b"/>
              <a:pathLst>
                <a:path w="3807919" h="3253350">
                  <a:moveTo>
                    <a:pt x="3683458" y="3253350"/>
                  </a:moveTo>
                  <a:lnTo>
                    <a:pt x="124460" y="3253350"/>
                  </a:lnTo>
                  <a:cubicBezTo>
                    <a:pt x="55880" y="3253350"/>
                    <a:pt x="0" y="3197470"/>
                    <a:pt x="0" y="312889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683458" y="0"/>
                  </a:lnTo>
                  <a:cubicBezTo>
                    <a:pt x="3752038" y="0"/>
                    <a:pt x="3807919" y="55880"/>
                    <a:pt x="3807919" y="124460"/>
                  </a:cubicBezTo>
                  <a:lnTo>
                    <a:pt x="3807919" y="3128890"/>
                  </a:lnTo>
                  <a:cubicBezTo>
                    <a:pt x="3807919" y="3197470"/>
                    <a:pt x="3752038" y="3253350"/>
                    <a:pt x="3683458" y="325335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8334126" y="829833"/>
            <a:ext cx="8925174" cy="8627858"/>
            <a:chOff x="0" y="0"/>
            <a:chExt cx="3690051" cy="356712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90051" cy="3567128"/>
            </a:xfrm>
            <a:custGeom>
              <a:avLst/>
              <a:gdLst/>
              <a:ahLst/>
              <a:cxnLst/>
              <a:rect l="l" t="t" r="r" b="b"/>
              <a:pathLst>
                <a:path w="3690051" h="3567128">
                  <a:moveTo>
                    <a:pt x="3565591" y="3567128"/>
                  </a:moveTo>
                  <a:lnTo>
                    <a:pt x="124460" y="3567128"/>
                  </a:lnTo>
                  <a:cubicBezTo>
                    <a:pt x="55880" y="3567128"/>
                    <a:pt x="0" y="3511248"/>
                    <a:pt x="0" y="344266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565591" y="0"/>
                  </a:lnTo>
                  <a:cubicBezTo>
                    <a:pt x="3634171" y="0"/>
                    <a:pt x="3690051" y="55880"/>
                    <a:pt x="3690051" y="124460"/>
                  </a:cubicBezTo>
                  <a:lnTo>
                    <a:pt x="3690051" y="3442668"/>
                  </a:lnTo>
                  <a:cubicBezTo>
                    <a:pt x="3690051" y="3511248"/>
                    <a:pt x="3634171" y="3567128"/>
                    <a:pt x="3565591" y="3567128"/>
                  </a:cubicBezTo>
                  <a:close/>
                </a:path>
              </a:pathLst>
            </a:custGeom>
            <a:solidFill>
              <a:srgbClr val="0048CD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9144000" y="1712620"/>
            <a:ext cx="7194138" cy="6040522"/>
            <a:chOff x="-148385" y="-66675"/>
            <a:chExt cx="9592183" cy="8054029"/>
          </a:xfrm>
        </p:grpSpPr>
        <p:sp>
          <p:nvSpPr>
            <p:cNvPr id="8" name="TextBox 8"/>
            <p:cNvSpPr txBox="1"/>
            <p:nvPr/>
          </p:nvSpPr>
          <p:spPr>
            <a:xfrm>
              <a:off x="0" y="965639"/>
              <a:ext cx="9443798" cy="12761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FFFFFF"/>
                  </a:solidFill>
                  <a:latin typeface="Muli Regular"/>
                </a:rPr>
                <a:t>Works Automatically and accuratellywith digital record of every treatment.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66675"/>
              <a:ext cx="9443798" cy="8549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040"/>
                </a:lnSpc>
                <a:spcBef>
                  <a:spcPct val="0"/>
                </a:spcBef>
              </a:pPr>
              <a:r>
                <a:rPr lang="en-US" sz="3600" dirty="0" smtClean="0">
                  <a:solidFill>
                    <a:srgbClr val="75C7FB"/>
                  </a:solidFill>
                  <a:latin typeface="Inknut Antiqua Medium"/>
                </a:rPr>
                <a:t>Automated</a:t>
              </a:r>
              <a:endParaRPr lang="en-US" sz="3600" dirty="0">
                <a:solidFill>
                  <a:srgbClr val="75C7FB"/>
                </a:solidFill>
                <a:latin typeface="Inknut Antiqua Medium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-148385" y="4101431"/>
              <a:ext cx="9443798" cy="6668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20"/>
                </a:lnSpc>
                <a:spcBef>
                  <a:spcPct val="0"/>
                </a:spcBef>
              </a:pPr>
              <a:r>
                <a:rPr lang="en-US" sz="2800" dirty="0" smtClean="0">
                  <a:solidFill>
                    <a:srgbClr val="FFFFFF"/>
                  </a:solidFill>
                  <a:latin typeface="Muli Regular"/>
                </a:rPr>
                <a:t>IoT</a:t>
              </a:r>
              <a:r>
                <a:rPr lang="en-US" sz="2800" dirty="0" smtClean="0">
                  <a:solidFill>
                    <a:srgbClr val="FFFFFF"/>
                  </a:solidFill>
                  <a:latin typeface="Muli Regular"/>
                </a:rPr>
                <a:t> </a:t>
              </a:r>
              <a:r>
                <a:rPr lang="en-US" sz="2800" dirty="0">
                  <a:solidFill>
                    <a:srgbClr val="FFFFFF"/>
                  </a:solidFill>
                  <a:latin typeface="Muli Regular"/>
                </a:rPr>
                <a:t>hardware , android , windows .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-148385" y="3085432"/>
              <a:ext cx="9443798" cy="8549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040"/>
                </a:lnSpc>
                <a:spcBef>
                  <a:spcPct val="0"/>
                </a:spcBef>
              </a:pPr>
              <a:r>
                <a:rPr lang="en-US" sz="3600" dirty="0" smtClean="0">
                  <a:solidFill>
                    <a:srgbClr val="75C7FB"/>
                  </a:solidFill>
                  <a:latin typeface="Inknut Antiqua Medium"/>
                </a:rPr>
                <a:t>Multiple Platform</a:t>
              </a:r>
              <a:endParaRPr lang="en-US" sz="3600" dirty="0">
                <a:solidFill>
                  <a:srgbClr val="75C7FB"/>
                </a:solidFill>
                <a:latin typeface="Inknut Antiqua Medium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6711194"/>
              <a:ext cx="9443798" cy="12761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2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FFFFFF"/>
                  </a:solidFill>
                  <a:latin typeface="Muli Regular"/>
                </a:rPr>
                <a:t>Reduced cost , Work in no internet also , detailed record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5742959"/>
              <a:ext cx="9443798" cy="8549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040"/>
                </a:lnSpc>
                <a:spcBef>
                  <a:spcPct val="0"/>
                </a:spcBef>
              </a:pPr>
              <a:r>
                <a:rPr lang="en-US" sz="3600" dirty="0" smtClean="0">
                  <a:solidFill>
                    <a:srgbClr val="75C7FB"/>
                  </a:solidFill>
                  <a:latin typeface="Inknut Antiqua Medium"/>
                </a:rPr>
                <a:t>Affordable </a:t>
              </a:r>
              <a:r>
                <a:rPr lang="en-US" sz="3600" dirty="0" smtClean="0">
                  <a:solidFill>
                    <a:srgbClr val="75C7FB"/>
                  </a:solidFill>
                  <a:latin typeface="Inknut Antiqua Medium"/>
                </a:rPr>
                <a:t>and </a:t>
              </a:r>
              <a:r>
                <a:rPr lang="en-US" sz="3600" dirty="0" smtClean="0">
                  <a:solidFill>
                    <a:srgbClr val="75C7FB"/>
                  </a:solidFill>
                  <a:latin typeface="Inknut Antiqua Medium"/>
                </a:rPr>
                <a:t>Accurate</a:t>
              </a:r>
              <a:endParaRPr lang="en-US" sz="3600" dirty="0">
                <a:solidFill>
                  <a:srgbClr val="75C7FB"/>
                </a:solidFill>
                <a:latin typeface="Inknut Antiqua Medium"/>
              </a:endParaRPr>
            </a:p>
          </p:txBody>
        </p:sp>
      </p:grpSp>
      <p:grpSp>
        <p:nvGrpSpPr>
          <p:cNvPr id="14" name="Group 14"/>
          <p:cNvGrpSpPr/>
          <p:nvPr/>
        </p:nvGrpSpPr>
        <p:grpSpPr>
          <a:xfrm rot="-10800000">
            <a:off x="15977980" y="8311727"/>
            <a:ext cx="720315" cy="720315"/>
            <a:chOff x="0" y="0"/>
            <a:chExt cx="960421" cy="960421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>
            <a:xfrm rot="-10800000">
              <a:off x="0" y="0"/>
              <a:ext cx="960421" cy="960421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>
            <a:xfrm>
              <a:off x="234750" y="234750"/>
              <a:ext cx="490920" cy="4909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133600" y="3086100"/>
            <a:ext cx="2590800" cy="1371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63284" tIns="81642" rIns="163284" bIns="81642" rtlCol="0" anchor="ctr"/>
          <a:lstStyle/>
          <a:p>
            <a:pPr algn="ctr"/>
            <a:r>
              <a:rPr lang="en-GB" dirty="0" smtClean="0"/>
              <a:t>NODE MCU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752600" y="5829300"/>
            <a:ext cx="3352800" cy="9400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63284" tIns="81642" rIns="163284" bIns="81642" rtlCol="0" anchor="ctr"/>
          <a:lstStyle/>
          <a:p>
            <a:pPr algn="ctr"/>
            <a:r>
              <a:rPr lang="en-US" dirty="0" smtClean="0"/>
              <a:t>IR SENSOR</a:t>
            </a:r>
            <a:endParaRPr lang="en-US" dirty="0"/>
          </a:p>
        </p:txBody>
      </p:sp>
      <p:sp>
        <p:nvSpPr>
          <p:cNvPr id="22" name="Down Arrow 21"/>
          <p:cNvSpPr/>
          <p:nvPr/>
        </p:nvSpPr>
        <p:spPr>
          <a:xfrm flipH="1" flipV="1">
            <a:off x="3048000" y="4686300"/>
            <a:ext cx="7620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3284" tIns="81642" rIns="163284" bIns="81642"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4800600" y="3314700"/>
            <a:ext cx="1371600" cy="800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3284" tIns="81642" rIns="163284" bIns="81642"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 flipH="1" flipV="1">
            <a:off x="6705600" y="1943100"/>
            <a:ext cx="1219200" cy="1143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3284" tIns="81642" rIns="163284" bIns="81642"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324600" y="3238500"/>
            <a:ext cx="2590800" cy="1371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63284" tIns="81642" rIns="163284" bIns="81642" rtlCol="0" anchor="ctr"/>
          <a:lstStyle/>
          <a:p>
            <a:pPr algn="ctr"/>
            <a:r>
              <a:rPr lang="en-US" dirty="0" smtClean="0"/>
              <a:t>FIREBASE 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181600" y="419100"/>
            <a:ext cx="4724400" cy="12573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63284" tIns="81642" rIns="163284" bIns="81642" rtlCol="0" anchor="ctr"/>
          <a:lstStyle/>
          <a:p>
            <a:pPr algn="ctr"/>
            <a:r>
              <a:rPr lang="en-US" dirty="0" smtClean="0"/>
              <a:t>CONTROL </a:t>
            </a:r>
            <a:r>
              <a:rPr lang="en-US" dirty="0" smtClean="0"/>
              <a:t>ROOM SOFTWARE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11049000" y="2400300"/>
            <a:ext cx="2590800" cy="33147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63284" tIns="81642" rIns="163284" bIns="81642" rtlCol="0" anchor="ctr"/>
          <a:lstStyle/>
          <a:p>
            <a:pPr algn="ctr"/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10820400" y="5943600"/>
            <a:ext cx="4572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3792200" y="5676900"/>
            <a:ext cx="609600" cy="1028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7924800" y="6743700"/>
            <a:ext cx="3505200" cy="1600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63284" tIns="81642" rIns="163284" bIns="81642" rtlCol="0" anchor="ctr"/>
          <a:lstStyle/>
          <a:p>
            <a:pPr algn="ctr"/>
            <a:r>
              <a:rPr lang="en-US" dirty="0" smtClean="0"/>
              <a:t>AVAILABLE NURSES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11887200" y="6972300"/>
            <a:ext cx="4724400" cy="14859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63284" tIns="81642" rIns="163284" bIns="81642" rtlCol="0" anchor="ctr"/>
          <a:lstStyle/>
          <a:p>
            <a:pPr algn="ctr"/>
            <a:r>
              <a:rPr lang="en-US" dirty="0" smtClean="0"/>
              <a:t>EMERGENCY CONTACTS</a:t>
            </a:r>
            <a:endParaRPr lang="en-US" dirty="0"/>
          </a:p>
        </p:txBody>
      </p:sp>
      <p:sp>
        <p:nvSpPr>
          <p:cNvPr id="31" name="Down Arrow 30"/>
          <p:cNvSpPr/>
          <p:nvPr/>
        </p:nvSpPr>
        <p:spPr>
          <a:xfrm flipH="1" flipV="1">
            <a:off x="3124200" y="6972300"/>
            <a:ext cx="716224" cy="8187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3284" tIns="81642" rIns="163284" bIns="81642"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1828800" y="7886700"/>
            <a:ext cx="3124200" cy="16312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63284" tIns="81642" rIns="163284" bIns="81642"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005458" y="3771901"/>
            <a:ext cx="1981200" cy="441877"/>
          </a:xfrm>
          <a:prstGeom prst="rect">
            <a:avLst/>
          </a:prstGeom>
          <a:noFill/>
        </p:spPr>
        <p:txBody>
          <a:bodyPr wrap="square" lIns="163284" tIns="81642" rIns="163284" bIns="81642" rtlCol="0">
            <a:spAutoFit/>
          </a:bodyPr>
          <a:lstStyle/>
          <a:p>
            <a:pPr algn="ctr"/>
            <a:r>
              <a:rPr lang="en-GB" dirty="0" smtClean="0"/>
              <a:t>MOBILE APP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0" y="8420100"/>
            <a:ext cx="2211978" cy="441877"/>
          </a:xfrm>
          <a:prstGeom prst="rect">
            <a:avLst/>
          </a:prstGeom>
          <a:noFill/>
        </p:spPr>
        <p:txBody>
          <a:bodyPr wrap="square" lIns="163284" tIns="81642" rIns="163284" bIns="81642" rtlCol="0">
            <a:spAutoFit/>
          </a:bodyPr>
          <a:lstStyle/>
          <a:p>
            <a:pPr algn="ctr"/>
            <a:r>
              <a:rPr lang="en-GB" dirty="0" smtClean="0"/>
              <a:t>SALINE BOTTLE</a:t>
            </a:r>
            <a:endParaRPr lang="en-US" dirty="0"/>
          </a:p>
        </p:txBody>
      </p:sp>
      <p:sp>
        <p:nvSpPr>
          <p:cNvPr id="35" name="Right Arrow 34"/>
          <p:cNvSpPr/>
          <p:nvPr/>
        </p:nvSpPr>
        <p:spPr>
          <a:xfrm>
            <a:off x="9448800" y="3314700"/>
            <a:ext cx="1371600" cy="800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3284" tIns="81642" rIns="163284" bIns="81642"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112</Words>
  <Application>Microsoft Office PowerPoint</Application>
  <PresentationFormat>Custom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Muli Bold</vt:lpstr>
      <vt:lpstr>Muli Regular</vt:lpstr>
      <vt:lpstr>Inknut Antiqua Medium</vt:lpstr>
      <vt:lpstr>Calibri</vt:lpstr>
      <vt:lpstr>Office Theme</vt:lpstr>
      <vt:lpstr>Slide 1</vt:lpstr>
      <vt:lpstr>Slide 2</vt:lpstr>
      <vt:lpstr>Slide 3</vt:lpstr>
      <vt:lpstr>Slide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Negligence of hospital staff leads to wrong treatment of patient</dc:title>
  <cp:lastModifiedBy>User</cp:lastModifiedBy>
  <cp:revision>4</cp:revision>
  <dcterms:created xsi:type="dcterms:W3CDTF">2006-08-16T00:00:00Z</dcterms:created>
  <dcterms:modified xsi:type="dcterms:W3CDTF">2020-01-19T11:42:05Z</dcterms:modified>
  <dc:identifier>DADxWs_O2R0</dc:identifier>
</cp:coreProperties>
</file>