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lfaSlabOne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2ffe17f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2ffe17f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2ffe17f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2ffe17f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f2ffe17f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f2ffe17f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2ffe17f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2ffe17f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2ffe17f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2ffe17f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2ffe17f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2ffe17f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f2ffe17f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f2ffe17f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16250" y="2339825"/>
            <a:ext cx="3525600" cy="16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6311"/>
                </a:solidFill>
                <a:latin typeface="Alfa Slab One"/>
                <a:ea typeface="Alfa Slab One"/>
                <a:cs typeface="Alfa Slab One"/>
                <a:sym typeface="Alfa Slab One"/>
              </a:rPr>
              <a:t>Impact of MTA Maintenance Activities on Subway and Taxi Riderships in NYC</a:t>
            </a:r>
            <a:endParaRPr sz="3000">
              <a:solidFill>
                <a:srgbClr val="FF631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649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311"/>
                </a:solidFill>
                <a:latin typeface="Alfa Slab One"/>
                <a:ea typeface="Alfa Slab One"/>
                <a:cs typeface="Alfa Slab One"/>
                <a:sym typeface="Alfa Slab One"/>
              </a:rPr>
              <a:t>Introduction:</a:t>
            </a:r>
            <a:endParaRPr sz="2400">
              <a:solidFill>
                <a:srgbClr val="FF631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8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800"/>
              <a:buChar char="●"/>
            </a:pPr>
            <a:r>
              <a:rPr b="1" lang="en">
                <a:solidFill>
                  <a:srgbClr val="FF6311"/>
                </a:solidFill>
              </a:rPr>
              <a:t>New  York City</a:t>
            </a:r>
            <a:r>
              <a:rPr lang="en">
                <a:solidFill>
                  <a:srgbClr val="FFFFFF"/>
                </a:solidFill>
              </a:rPr>
              <a:t> MTA </a:t>
            </a:r>
            <a:r>
              <a:rPr b="1" lang="en">
                <a:solidFill>
                  <a:srgbClr val="FF6311"/>
                </a:solidFill>
              </a:rPr>
              <a:t>Subway</a:t>
            </a:r>
            <a:r>
              <a:rPr lang="en">
                <a:solidFill>
                  <a:srgbClr val="FFFFFF"/>
                </a:solidFill>
              </a:rPr>
              <a:t> system is more than </a:t>
            </a:r>
            <a:r>
              <a:rPr b="1" lang="en">
                <a:solidFill>
                  <a:srgbClr val="FF6311"/>
                </a:solidFill>
              </a:rPr>
              <a:t>100 years old.</a:t>
            </a:r>
            <a:endParaRPr b="1">
              <a:solidFill>
                <a:srgbClr val="FF631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System breakdown lead to significant delays in system; the cost of subway delays in </a:t>
            </a:r>
            <a:r>
              <a:rPr b="1" lang="en">
                <a:solidFill>
                  <a:srgbClr val="FF6311"/>
                </a:solidFill>
              </a:rPr>
              <a:t>lost work time translates to $1.23 million daily.</a:t>
            </a:r>
            <a:endParaRPr b="1">
              <a:solidFill>
                <a:srgbClr val="FF631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Tracks and Signals are old and </a:t>
            </a:r>
            <a:r>
              <a:rPr b="1" lang="en">
                <a:solidFill>
                  <a:srgbClr val="FF6311"/>
                </a:solidFill>
              </a:rPr>
              <a:t>need constant maintenance.</a:t>
            </a:r>
            <a:endParaRPr b="1">
              <a:solidFill>
                <a:srgbClr val="FF631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800"/>
              <a:buChar char="●"/>
            </a:pPr>
            <a:r>
              <a:rPr b="1" lang="en">
                <a:solidFill>
                  <a:srgbClr val="FF6311"/>
                </a:solidFill>
              </a:rPr>
              <a:t>2500+ Scheduled Maintenance activity</a:t>
            </a:r>
            <a:r>
              <a:rPr lang="en">
                <a:solidFill>
                  <a:srgbClr val="FFFFFF"/>
                </a:solidFill>
              </a:rPr>
              <a:t> takes place </a:t>
            </a:r>
            <a:r>
              <a:rPr b="1" lang="en">
                <a:solidFill>
                  <a:srgbClr val="FF6311"/>
                </a:solidFill>
              </a:rPr>
              <a:t>every year</a:t>
            </a:r>
            <a:r>
              <a:rPr lang="en">
                <a:solidFill>
                  <a:srgbClr val="FFFFFF"/>
                </a:solidFill>
              </a:rPr>
              <a:t> to keep system healthy.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Maintenance </a:t>
            </a:r>
            <a:r>
              <a:rPr lang="en">
                <a:solidFill>
                  <a:srgbClr val="FFFFFF"/>
                </a:solidFill>
              </a:rPr>
              <a:t>causes </a:t>
            </a:r>
            <a:r>
              <a:rPr b="1" lang="en">
                <a:solidFill>
                  <a:srgbClr val="FF6311"/>
                </a:solidFill>
              </a:rPr>
              <a:t>a complete or partial shutdown</a:t>
            </a:r>
            <a:r>
              <a:rPr lang="en">
                <a:solidFill>
                  <a:srgbClr val="FFFFFF"/>
                </a:solidFill>
              </a:rPr>
              <a:t> of the subway services </a:t>
            </a:r>
            <a:r>
              <a:rPr b="1" lang="en">
                <a:solidFill>
                  <a:srgbClr val="FFFFFF"/>
                </a:solidFill>
              </a:rPr>
              <a:t>at various stations.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Due to these frequent maintenance, </a:t>
            </a:r>
            <a:r>
              <a:rPr b="1" lang="en">
                <a:solidFill>
                  <a:srgbClr val="FF6311"/>
                </a:solidFill>
              </a:rPr>
              <a:t>commuters face inconvenience</a:t>
            </a:r>
            <a:r>
              <a:rPr lang="en">
                <a:solidFill>
                  <a:srgbClr val="FFFFFF"/>
                </a:solidFill>
              </a:rPr>
              <a:t>, and they have to switch to other modes for transportation.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311"/>
                </a:solidFill>
                <a:latin typeface="Alfa Slab One"/>
                <a:ea typeface="Alfa Slab One"/>
                <a:cs typeface="Alfa Slab One"/>
                <a:sym typeface="Alfa Slab One"/>
              </a:rPr>
              <a:t>Research Objectives: </a:t>
            </a:r>
            <a:endParaRPr sz="2400">
              <a:solidFill>
                <a:srgbClr val="FF631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139350" y="2596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311"/>
                </a:solidFill>
                <a:latin typeface="Alfa Slab One"/>
                <a:ea typeface="Alfa Slab One"/>
                <a:cs typeface="Alfa Slab One"/>
                <a:sym typeface="Alfa Slab One"/>
              </a:rPr>
              <a:t>Research</a:t>
            </a:r>
            <a:r>
              <a:rPr lang="en" sz="2400">
                <a:solidFill>
                  <a:srgbClr val="FF6311"/>
                </a:solidFill>
                <a:latin typeface="Alfa Slab One"/>
                <a:ea typeface="Alfa Slab One"/>
                <a:cs typeface="Alfa Slab One"/>
                <a:sym typeface="Alfa Slab One"/>
              </a:rPr>
              <a:t> Outcomes:</a:t>
            </a:r>
            <a:endParaRPr sz="2400">
              <a:solidFill>
                <a:srgbClr val="FF6311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631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59300" y="751125"/>
            <a:ext cx="84369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To examine </a:t>
            </a:r>
            <a:r>
              <a:rPr b="1" lang="en" sz="1600">
                <a:solidFill>
                  <a:srgbClr val="FF6311"/>
                </a:solidFill>
              </a:rPr>
              <a:t>whether maintenance leads to loss</a:t>
            </a:r>
            <a:r>
              <a:rPr lang="en" sz="1600">
                <a:solidFill>
                  <a:srgbClr val="FFFFFF"/>
                </a:solidFill>
              </a:rPr>
              <a:t> in subway ridership or not?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What are the </a:t>
            </a:r>
            <a:r>
              <a:rPr b="1" lang="en" sz="1600">
                <a:solidFill>
                  <a:srgbClr val="FF6311"/>
                </a:solidFill>
              </a:rPr>
              <a:t>leading causes for loss in ridership</a:t>
            </a:r>
            <a:r>
              <a:rPr lang="en" sz="1600">
                <a:solidFill>
                  <a:srgbClr val="FFFFFF"/>
                </a:solidFill>
              </a:rPr>
              <a:t> due to maintenance on different subway lines?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To examine </a:t>
            </a:r>
            <a:r>
              <a:rPr b="1" lang="en" sz="1600">
                <a:solidFill>
                  <a:srgbClr val="FF6311"/>
                </a:solidFill>
              </a:rPr>
              <a:t>whether taxi ridership experience surge</a:t>
            </a:r>
            <a:r>
              <a:rPr lang="en" sz="1600">
                <a:solidFill>
                  <a:srgbClr val="FFFFFF"/>
                </a:solidFill>
              </a:rPr>
              <a:t> in taxi zones where maintenance was present?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en" sz="1600">
                <a:solidFill>
                  <a:srgbClr val="FFFFFF"/>
                </a:solidFill>
              </a:rPr>
              <a:t>How can we </a:t>
            </a:r>
            <a:r>
              <a:rPr b="1" lang="en" sz="1600">
                <a:solidFill>
                  <a:srgbClr val="FF6311"/>
                </a:solidFill>
              </a:rPr>
              <a:t>quantify this surge in taxi ridership</a:t>
            </a:r>
            <a:r>
              <a:rPr lang="en" sz="1600">
                <a:solidFill>
                  <a:srgbClr val="FFFFFF"/>
                </a:solidFill>
              </a:rPr>
              <a:t>?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59300" y="3169450"/>
            <a:ext cx="84369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The outcomes of this research can benefit majorly two clients: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6311"/>
                </a:solidFill>
              </a:rPr>
              <a:t>MTA:</a:t>
            </a:r>
            <a:r>
              <a:rPr lang="en" sz="1600">
                <a:solidFill>
                  <a:srgbClr val="FFFFFF"/>
                </a:solidFill>
              </a:rPr>
              <a:t> To understand about the </a:t>
            </a:r>
            <a:r>
              <a:rPr b="1" lang="en" sz="1600">
                <a:solidFill>
                  <a:srgbClr val="FF6311"/>
                </a:solidFill>
              </a:rPr>
              <a:t>quantum of loss in ridership</a:t>
            </a:r>
            <a:r>
              <a:rPr lang="en" sz="1600">
                <a:solidFill>
                  <a:srgbClr val="FFFFFF"/>
                </a:solidFill>
              </a:rPr>
              <a:t> due to maintenance, and </a:t>
            </a:r>
            <a:r>
              <a:rPr b="1" lang="en" sz="1600">
                <a:solidFill>
                  <a:srgbClr val="FF6311"/>
                </a:solidFill>
              </a:rPr>
              <a:t>identify key focus areas to reduce this loss.</a:t>
            </a:r>
            <a:endParaRPr b="1" sz="1600">
              <a:solidFill>
                <a:srgbClr val="FF631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6311"/>
                </a:solidFill>
              </a:rPr>
              <a:t>Taxi Companies:</a:t>
            </a:r>
            <a:r>
              <a:rPr lang="en" sz="1600">
                <a:solidFill>
                  <a:srgbClr val="FFFFFF"/>
                </a:solidFill>
              </a:rPr>
              <a:t> To learn about </a:t>
            </a:r>
            <a:r>
              <a:rPr b="1" lang="en" sz="1600">
                <a:solidFill>
                  <a:srgbClr val="FF6311"/>
                </a:solidFill>
              </a:rPr>
              <a:t>a new potential way to gather demand</a:t>
            </a:r>
            <a:r>
              <a:rPr lang="en" sz="1600">
                <a:solidFill>
                  <a:srgbClr val="FFFFFF"/>
                </a:solidFill>
              </a:rPr>
              <a:t>, and </a:t>
            </a:r>
            <a:r>
              <a:rPr b="1" lang="en" sz="1600">
                <a:solidFill>
                  <a:srgbClr val="FF6311"/>
                </a:solidFill>
              </a:rPr>
              <a:t>methods to integrate this demand with the existing</a:t>
            </a:r>
            <a:r>
              <a:rPr lang="en" sz="1600">
                <a:solidFill>
                  <a:srgbClr val="FFFFFF"/>
                </a:solidFill>
              </a:rPr>
              <a:t> supply chain.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83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311"/>
                </a:solidFill>
                <a:latin typeface="Alfa Slab One"/>
                <a:ea typeface="Alfa Slab One"/>
                <a:cs typeface="Alfa Slab One"/>
                <a:sym typeface="Alfa Slab One"/>
              </a:rPr>
              <a:t>Methodology:</a:t>
            </a:r>
            <a:endParaRPr sz="2400">
              <a:solidFill>
                <a:srgbClr val="FF631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6350" y="827325"/>
            <a:ext cx="90693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All the </a:t>
            </a:r>
            <a:r>
              <a:rPr b="1" lang="en" sz="1600">
                <a:solidFill>
                  <a:srgbClr val="FF6311"/>
                </a:solidFill>
              </a:rPr>
              <a:t>datasets used</a:t>
            </a:r>
            <a:r>
              <a:rPr lang="en" sz="1600">
                <a:solidFill>
                  <a:srgbClr val="FFFFFF"/>
                </a:solidFill>
              </a:rPr>
              <a:t> are available through </a:t>
            </a:r>
            <a:r>
              <a:rPr b="1" lang="en" sz="1600">
                <a:solidFill>
                  <a:srgbClr val="FF6311"/>
                </a:solidFill>
              </a:rPr>
              <a:t>online</a:t>
            </a:r>
            <a:r>
              <a:rPr b="1" lang="en" sz="1600">
                <a:solidFill>
                  <a:srgbClr val="FF6311"/>
                </a:solidFill>
              </a:rPr>
              <a:t> open-sources</a:t>
            </a:r>
            <a:r>
              <a:rPr lang="en" sz="1600">
                <a:solidFill>
                  <a:srgbClr val="FFFFFF"/>
                </a:solidFill>
              </a:rPr>
              <a:t> :</a:t>
            </a:r>
            <a:endParaRPr sz="1600">
              <a:solidFill>
                <a:srgbClr val="FFFFFF"/>
              </a:solidFill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600"/>
              <a:buChar char="○"/>
            </a:pPr>
            <a:r>
              <a:rPr b="1" lang="en" sz="1600">
                <a:solidFill>
                  <a:srgbClr val="FF6311"/>
                </a:solidFill>
              </a:rPr>
              <a:t>MTA Turnstile Data.</a:t>
            </a:r>
            <a:endParaRPr b="1" sz="1600">
              <a:solidFill>
                <a:srgbClr val="FF6311"/>
              </a:solidFill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600"/>
              <a:buChar char="○"/>
            </a:pPr>
            <a:r>
              <a:rPr b="1" lang="en" sz="1600">
                <a:solidFill>
                  <a:srgbClr val="FF6311"/>
                </a:solidFill>
              </a:rPr>
              <a:t>MTA Real-Time GTFS Feed Data.</a:t>
            </a:r>
            <a:endParaRPr b="1" sz="1600">
              <a:solidFill>
                <a:srgbClr val="FF6311"/>
              </a:solidFill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600"/>
              <a:buChar char="○"/>
            </a:pPr>
            <a:r>
              <a:rPr b="1" lang="en" sz="1600">
                <a:solidFill>
                  <a:srgbClr val="FF6311"/>
                </a:solidFill>
              </a:rPr>
              <a:t>NYC Taxi Data.</a:t>
            </a:r>
            <a:endParaRPr b="1" sz="1600">
              <a:solidFill>
                <a:srgbClr val="FF631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631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MTA subway Ridership can be quantified using the equation:</a:t>
            </a:r>
            <a:endParaRPr sz="1600">
              <a:solidFill>
                <a:srgbClr val="FFFFFF"/>
              </a:solidFill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600"/>
              <a:buChar char="○"/>
            </a:pPr>
            <a:r>
              <a:rPr b="1" lang="en" sz="1600">
                <a:solidFill>
                  <a:srgbClr val="FF6311"/>
                </a:solidFill>
              </a:rPr>
              <a:t>Ridership = f(trend,periodicity) + f(maintenance features) + f(normal features)</a:t>
            </a:r>
            <a:endParaRPr b="1" sz="1600">
              <a:solidFill>
                <a:srgbClr val="FF6311"/>
              </a:solidFill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600"/>
              <a:buChar char="○"/>
            </a:pPr>
            <a:r>
              <a:rPr b="1" lang="en" sz="1600">
                <a:solidFill>
                  <a:srgbClr val="FF6311"/>
                </a:solidFill>
              </a:rPr>
              <a:t>Ridership </a:t>
            </a:r>
            <a:r>
              <a:rPr lang="en" sz="1600">
                <a:solidFill>
                  <a:srgbClr val="FFFFFF"/>
                </a:solidFill>
              </a:rPr>
              <a:t>from</a:t>
            </a:r>
            <a:r>
              <a:rPr b="1" lang="en" sz="1600">
                <a:solidFill>
                  <a:srgbClr val="FF6311"/>
                </a:solidFill>
              </a:rPr>
              <a:t> MTA Turnstile Data</a:t>
            </a:r>
            <a:endParaRPr b="1" sz="1600">
              <a:solidFill>
                <a:srgbClr val="FF6311"/>
              </a:solidFill>
            </a:endParaRPr>
          </a:p>
          <a:p>
            <a:pPr indent="-3302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31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Parse MTA</a:t>
            </a:r>
            <a:r>
              <a:rPr b="1" lang="en" sz="1600">
                <a:solidFill>
                  <a:srgbClr val="FF6311"/>
                </a:solidFill>
              </a:rPr>
              <a:t> Real-Time GTFS </a:t>
            </a:r>
            <a:r>
              <a:rPr lang="en" sz="1600">
                <a:solidFill>
                  <a:schemeClr val="dk1"/>
                </a:solidFill>
              </a:rPr>
              <a:t>Feed Data</a:t>
            </a:r>
            <a:r>
              <a:rPr b="1" lang="en" sz="1600">
                <a:solidFill>
                  <a:srgbClr val="FF631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for</a:t>
            </a:r>
            <a:r>
              <a:rPr b="1" lang="en" sz="1600">
                <a:solidFill>
                  <a:srgbClr val="FF6311"/>
                </a:solidFill>
              </a:rPr>
              <a:t> Maintenance Features </a:t>
            </a:r>
            <a:endParaRPr b="1" sz="1600">
              <a:solidFill>
                <a:srgbClr val="FF631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631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6311"/>
                </a:solidFill>
              </a:rPr>
              <a:t>Remove trend, periodicity</a:t>
            </a:r>
            <a:r>
              <a:rPr lang="en" sz="1600">
                <a:solidFill>
                  <a:schemeClr val="dk1"/>
                </a:solidFill>
              </a:rPr>
              <a:t> by rolling mean and standard deviation standardization.</a:t>
            </a:r>
            <a:r>
              <a:rPr lang="en" sz="1600">
                <a:solidFill>
                  <a:srgbClr val="FFFFFF"/>
                </a:solidFill>
              </a:rPr>
              <a:t> </a:t>
            </a:r>
            <a:r>
              <a:rPr b="1" lang="en" sz="1600">
                <a:solidFill>
                  <a:srgbClr val="FF6311"/>
                </a:solidFill>
              </a:rPr>
              <a:t>Model ridership with maintenance features as input using tree based decision models.</a:t>
            </a:r>
            <a:endParaRPr b="1" sz="1600">
              <a:solidFill>
                <a:srgbClr val="FF631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0525" y="2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6311"/>
                </a:solidFill>
              </a:rPr>
              <a:t>POC Analysis on F, N and R Lines </a:t>
            </a:r>
            <a:endParaRPr b="1">
              <a:solidFill>
                <a:srgbClr val="FF631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25" y="565975"/>
            <a:ext cx="8520601" cy="2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6350" y="3189525"/>
            <a:ext cx="90693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Data used: 106 Stations x 45 weeks x 2 days ~ </a:t>
            </a:r>
            <a:r>
              <a:rPr lang="en" sz="1600">
                <a:solidFill>
                  <a:srgbClr val="FF6311"/>
                </a:solidFill>
              </a:rPr>
              <a:t>9340 data points( Station+Date Combination)</a:t>
            </a:r>
            <a:endParaRPr b="1" sz="1600">
              <a:solidFill>
                <a:srgbClr val="FF631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200" y="3596800"/>
            <a:ext cx="6034200" cy="14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6311"/>
                </a:solidFill>
                <a:latin typeface="Alfa Slab One"/>
                <a:ea typeface="Alfa Slab One"/>
                <a:cs typeface="Alfa Slab One"/>
                <a:sym typeface="Alfa Slab One"/>
              </a:rPr>
              <a:t>Results</a:t>
            </a:r>
            <a:endParaRPr sz="2400">
              <a:solidFill>
                <a:srgbClr val="FF631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791725" y="771475"/>
            <a:ext cx="31920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Total </a:t>
            </a:r>
            <a:r>
              <a:rPr b="1" lang="en" sz="1600">
                <a:solidFill>
                  <a:srgbClr val="FF6311"/>
                </a:solidFill>
              </a:rPr>
              <a:t>loss in ridership due to maintenance on F, N &amp; R</a:t>
            </a:r>
            <a:r>
              <a:rPr lang="en" sz="1600">
                <a:solidFill>
                  <a:srgbClr val="FFFFFF"/>
                </a:solidFill>
              </a:rPr>
              <a:t> line from October 2017 to October 2018 is </a:t>
            </a:r>
            <a:r>
              <a:rPr b="1" lang="en" sz="1600">
                <a:solidFill>
                  <a:srgbClr val="FF6311"/>
                </a:solidFill>
              </a:rPr>
              <a:t>1.45 Million riders.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200" y="483500"/>
            <a:ext cx="3847851" cy="21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b="0" l="0" r="6112" t="0"/>
          <a:stretch/>
        </p:blipFill>
        <p:spPr>
          <a:xfrm>
            <a:off x="791725" y="2743200"/>
            <a:ext cx="7226350" cy="22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28600" y="32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6311"/>
                </a:solidFill>
              </a:rPr>
              <a:t>Next Steps:</a:t>
            </a:r>
            <a:endParaRPr b="1">
              <a:solidFill>
                <a:srgbClr val="FF6311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907625" y="1154025"/>
            <a:ext cx="39369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6311"/>
                </a:solidFill>
              </a:rPr>
              <a:t>Scale the analysis:</a:t>
            </a:r>
            <a:r>
              <a:rPr lang="en" sz="1600">
                <a:solidFill>
                  <a:srgbClr val="FFFFFF"/>
                </a:solidFill>
              </a:rPr>
              <a:t> Include all the stations in NYC Subway System and </a:t>
            </a:r>
            <a:r>
              <a:rPr b="1" lang="en" sz="1600">
                <a:solidFill>
                  <a:srgbClr val="FF6311"/>
                </a:solidFill>
              </a:rPr>
              <a:t>evaluate impact on all the 23 lines.</a:t>
            </a:r>
            <a:endParaRPr b="1" sz="1600">
              <a:solidFill>
                <a:srgbClr val="FF631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Include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b="1" lang="en" sz="1600">
                <a:solidFill>
                  <a:srgbClr val="FF6311"/>
                </a:solidFill>
              </a:rPr>
              <a:t>weekday maintenance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and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b="1" lang="en" sz="1600">
                <a:solidFill>
                  <a:srgbClr val="FF6311"/>
                </a:solidFill>
              </a:rPr>
              <a:t>system delays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in the analysis.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Understand the </a:t>
            </a:r>
            <a:r>
              <a:rPr b="1" lang="en" sz="1600">
                <a:solidFill>
                  <a:srgbClr val="FF6311"/>
                </a:solidFill>
              </a:rPr>
              <a:t>impact on taxi ridership</a:t>
            </a:r>
            <a:endParaRPr b="1" sz="1600">
              <a:solidFill>
                <a:srgbClr val="FF631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b="1" lang="en" sz="1600">
                <a:solidFill>
                  <a:srgbClr val="FF6311"/>
                </a:solidFill>
              </a:rPr>
              <a:t>Quantify the impact</a:t>
            </a:r>
            <a:r>
              <a:rPr lang="en" sz="1600">
                <a:solidFill>
                  <a:srgbClr val="FFFFFF"/>
                </a:solidFill>
              </a:rPr>
              <a:t> on taxi ridership.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4025"/>
            <a:ext cx="4405075" cy="3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30025" y="217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311"/>
                </a:solidFill>
                <a:latin typeface="Alfa Slab One"/>
                <a:ea typeface="Alfa Slab One"/>
                <a:cs typeface="Alfa Slab One"/>
                <a:sym typeface="Alfa Slab One"/>
              </a:rPr>
              <a:t>Thank You</a:t>
            </a:r>
            <a:endParaRPr>
              <a:solidFill>
                <a:srgbClr val="FF631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