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6" r:id="rId3"/>
    <p:sldId id="257" r:id="rId4"/>
    <p:sldId id="258" r:id="rId5"/>
    <p:sldId id="259" r:id="rId6"/>
    <p:sldId id="260" r:id="rId7"/>
    <p:sldId id="268" r:id="rId8"/>
    <p:sldId id="267" r:id="rId9"/>
    <p:sldId id="262" r:id="rId10"/>
    <p:sldId id="261" r:id="rId11"/>
    <p:sldId id="263"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6C770CD-7466-4DBB-B56A-F06E9BFBF292}">
          <p14:sldIdLst>
            <p14:sldId id="269"/>
            <p14:sldId id="256"/>
            <p14:sldId id="257"/>
            <p14:sldId id="258"/>
            <p14:sldId id="259"/>
            <p14:sldId id="260"/>
            <p14:sldId id="268"/>
            <p14:sldId id="267"/>
            <p14:sldId id="262"/>
            <p14:sldId id="261"/>
            <p14:sldId id="263"/>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1C94F04-AEDC-440E-83A9-CBC655EAF02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40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7628B-4BEE-4ED5-872E-991E7482B161}"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94F04-AEDC-440E-83A9-CBC655EAF02A}" type="slidenum">
              <a:rPr lang="en-IN" smtClean="0"/>
              <a:t>‹#›</a:t>
            </a:fld>
            <a:endParaRPr lang="en-IN"/>
          </a:p>
        </p:txBody>
      </p:sp>
    </p:spTree>
    <p:extLst>
      <p:ext uri="{BB962C8B-B14F-4D97-AF65-F5344CB8AC3E}">
        <p14:creationId xmlns:p14="http://schemas.microsoft.com/office/powerpoint/2010/main" val="218456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066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585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spTree>
    <p:extLst>
      <p:ext uri="{BB962C8B-B14F-4D97-AF65-F5344CB8AC3E}">
        <p14:creationId xmlns:p14="http://schemas.microsoft.com/office/powerpoint/2010/main" val="319280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542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65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9607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659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spTree>
    <p:extLst>
      <p:ext uri="{BB962C8B-B14F-4D97-AF65-F5344CB8AC3E}">
        <p14:creationId xmlns:p14="http://schemas.microsoft.com/office/powerpoint/2010/main" val="59414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7628B-4BEE-4ED5-872E-991E7482B161}" type="datetimeFigureOut">
              <a:rPr lang="en-IN" smtClean="0"/>
              <a:t>13-01-2021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C94F04-AEDC-440E-83A9-CBC655EAF02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29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7628B-4BEE-4ED5-872E-991E7482B161}"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94F04-AEDC-440E-83A9-CBC655EAF02A}" type="slidenum">
              <a:rPr lang="en-IN" smtClean="0"/>
              <a:t>‹#›</a:t>
            </a:fld>
            <a:endParaRPr lang="en-IN"/>
          </a:p>
        </p:txBody>
      </p:sp>
    </p:spTree>
    <p:extLst>
      <p:ext uri="{BB962C8B-B14F-4D97-AF65-F5344CB8AC3E}">
        <p14:creationId xmlns:p14="http://schemas.microsoft.com/office/powerpoint/2010/main" val="400176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7628B-4BEE-4ED5-872E-991E7482B161}" type="datetimeFigureOut">
              <a:rPr lang="en-IN" smtClean="0"/>
              <a:t>13-01-2021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C94F04-AEDC-440E-83A9-CBC655EAF02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748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7628B-4BEE-4ED5-872E-991E7482B161}" type="datetimeFigureOut">
              <a:rPr lang="en-IN" smtClean="0"/>
              <a:t>13-01-2021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C94F04-AEDC-440E-83A9-CBC655EAF02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913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7628B-4BEE-4ED5-872E-991E7482B161}" type="datetimeFigureOut">
              <a:rPr lang="en-IN" smtClean="0"/>
              <a:t>13-01-2021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C94F04-AEDC-440E-83A9-CBC655EAF02A}" type="slidenum">
              <a:rPr lang="en-IN" smtClean="0"/>
              <a:t>‹#›</a:t>
            </a:fld>
            <a:endParaRPr lang="en-IN"/>
          </a:p>
        </p:txBody>
      </p:sp>
    </p:spTree>
    <p:extLst>
      <p:ext uri="{BB962C8B-B14F-4D97-AF65-F5344CB8AC3E}">
        <p14:creationId xmlns:p14="http://schemas.microsoft.com/office/powerpoint/2010/main" val="120850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7628B-4BEE-4ED5-872E-991E7482B161}"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94F04-AEDC-440E-83A9-CBC655EAF02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92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7628B-4BEE-4ED5-872E-991E7482B161}" type="datetimeFigureOut">
              <a:rPr lang="en-IN" smtClean="0"/>
              <a:t>13-01-2021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C94F04-AEDC-440E-83A9-CBC655EAF02A}" type="slidenum">
              <a:rPr lang="en-IN" smtClean="0"/>
              <a:t>‹#›</a:t>
            </a:fld>
            <a:endParaRPr lang="en-IN"/>
          </a:p>
        </p:txBody>
      </p:sp>
    </p:spTree>
    <p:extLst>
      <p:ext uri="{BB962C8B-B14F-4D97-AF65-F5344CB8AC3E}">
        <p14:creationId xmlns:p14="http://schemas.microsoft.com/office/powerpoint/2010/main" val="421717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17628B-4BEE-4ED5-872E-991E7482B161}" type="datetimeFigureOut">
              <a:rPr lang="en-IN" smtClean="0"/>
              <a:t>13-01-2021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C94F04-AEDC-440E-83A9-CBC655EAF02A}" type="slidenum">
              <a:rPr lang="en-IN" smtClean="0"/>
              <a:t>‹#›</a:t>
            </a:fld>
            <a:endParaRPr lang="en-IN"/>
          </a:p>
        </p:txBody>
      </p:sp>
    </p:spTree>
    <p:extLst>
      <p:ext uri="{BB962C8B-B14F-4D97-AF65-F5344CB8AC3E}">
        <p14:creationId xmlns:p14="http://schemas.microsoft.com/office/powerpoint/2010/main" val="3769001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5BDgKJFZMl8&amp;list=PLu0W_9lII9ah7DDtYtflgwMwpT3xmjXY9/" TargetMode="External"/><Relationship Id="rId7" Type="http://schemas.openxmlformats.org/officeDocument/2006/relationships/hyperlink" Target="https://www.macrotrends.net/countries/IND/india/birth-rate/" TargetMode="External"/><Relationship Id="rId2" Type="http://schemas.openxmlformats.org/officeDocument/2006/relationships/hyperlink" Target="https://machinelearningmastery.com/make-predictions-scikit-learn/" TargetMode="External"/><Relationship Id="rId1" Type="http://schemas.openxmlformats.org/officeDocument/2006/relationships/slideLayout" Target="../slideLayouts/slideLayout2.xml"/><Relationship Id="rId6" Type="http://schemas.openxmlformats.org/officeDocument/2006/relationships/hyperlink" Target="https://www.macrotrends.net/countries/IND/india/death-rate/" TargetMode="External"/><Relationship Id="rId5" Type="http://schemas.openxmlformats.org/officeDocument/2006/relationships/hyperlink" Target="https://population.un.org/wpp/" TargetMode="External"/><Relationship Id="rId4" Type="http://schemas.openxmlformats.org/officeDocument/2006/relationships/hyperlink" Target="https://www.kaggle.com/sulianova/cardiovascular-disease-datas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BC72-2BDC-4C81-8BB1-8C989D153E58}"/>
              </a:ext>
            </a:extLst>
          </p:cNvPr>
          <p:cNvSpPr>
            <a:spLocks noGrp="1"/>
          </p:cNvSpPr>
          <p:nvPr>
            <p:ph type="ctrTitle"/>
          </p:nvPr>
        </p:nvSpPr>
        <p:spPr>
          <a:xfrm>
            <a:off x="2756008" y="2054011"/>
            <a:ext cx="6815669" cy="1515533"/>
          </a:xfrm>
        </p:spPr>
        <p:txBody>
          <a:bodyPr/>
          <a:lstStyle/>
          <a:p>
            <a:r>
              <a:rPr lang="en-IN" dirty="0">
                <a:solidFill>
                  <a:schemeClr val="tx1"/>
                </a:solidFill>
              </a:rPr>
              <a:t>IS YOUR HEART HEALTHY?</a:t>
            </a:r>
            <a:endParaRPr lang="en-IN" dirty="0"/>
          </a:p>
        </p:txBody>
      </p:sp>
      <p:sp>
        <p:nvSpPr>
          <p:cNvPr id="3" name="Subtitle 2">
            <a:extLst>
              <a:ext uri="{FF2B5EF4-FFF2-40B4-BE49-F238E27FC236}">
                <a16:creationId xmlns:a16="http://schemas.microsoft.com/office/drawing/2014/main" id="{9521A488-08B2-4339-A02A-4863ED220ED1}"/>
              </a:ext>
            </a:extLst>
          </p:cNvPr>
          <p:cNvSpPr>
            <a:spLocks noGrp="1"/>
          </p:cNvSpPr>
          <p:nvPr>
            <p:ph type="subTitle" idx="1"/>
          </p:nvPr>
        </p:nvSpPr>
        <p:spPr>
          <a:xfrm>
            <a:off x="2756008" y="3792770"/>
            <a:ext cx="6815669" cy="1320802"/>
          </a:xfrm>
        </p:spPr>
        <p:txBody>
          <a:bodyPr/>
          <a:lstStyle/>
          <a:p>
            <a:r>
              <a:rPr lang="en-IN" dirty="0"/>
              <a:t>Cardiovascular Disease Prediction Portal</a:t>
            </a:r>
          </a:p>
          <a:p>
            <a:r>
              <a:rPr lang="en-IN" dirty="0"/>
              <a:t>Django Based Web Application</a:t>
            </a:r>
          </a:p>
          <a:p>
            <a:endParaRPr lang="en-IN" dirty="0"/>
          </a:p>
        </p:txBody>
      </p:sp>
    </p:spTree>
    <p:extLst>
      <p:ext uri="{BB962C8B-B14F-4D97-AF65-F5344CB8AC3E}">
        <p14:creationId xmlns:p14="http://schemas.microsoft.com/office/powerpoint/2010/main" val="54255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6877-6DD4-4A70-AE78-C7B43DCEAC2A}"/>
              </a:ext>
            </a:extLst>
          </p:cNvPr>
          <p:cNvSpPr>
            <a:spLocks noGrp="1"/>
          </p:cNvSpPr>
          <p:nvPr>
            <p:ph type="title"/>
          </p:nvPr>
        </p:nvSpPr>
        <p:spPr>
          <a:xfrm>
            <a:off x="1295401" y="982132"/>
            <a:ext cx="9601196" cy="1303867"/>
          </a:xfrm>
        </p:spPr>
        <p:txBody>
          <a:bodyPr>
            <a:normAutofit/>
          </a:bodyPr>
          <a:lstStyle/>
          <a:p>
            <a:r>
              <a:rPr lang="en-IN" dirty="0"/>
              <a:t>FUTURE SCOPE :</a:t>
            </a:r>
          </a:p>
        </p:txBody>
      </p:sp>
      <p:sp>
        <p:nvSpPr>
          <p:cNvPr id="3" name="Content Placeholder 2">
            <a:extLst>
              <a:ext uri="{FF2B5EF4-FFF2-40B4-BE49-F238E27FC236}">
                <a16:creationId xmlns:a16="http://schemas.microsoft.com/office/drawing/2014/main" id="{317DFFE0-D69A-467D-A156-8BBE8BABBE69}"/>
              </a:ext>
            </a:extLst>
          </p:cNvPr>
          <p:cNvSpPr>
            <a:spLocks noGrp="1"/>
          </p:cNvSpPr>
          <p:nvPr>
            <p:ph idx="1"/>
          </p:nvPr>
        </p:nvSpPr>
        <p:spPr/>
        <p:txBody>
          <a:bodyPr/>
          <a:lstStyle/>
          <a:p>
            <a:pPr marL="91440" marR="25400" indent="-3175" algn="just">
              <a:lnSpc>
                <a:spcPct val="112000"/>
              </a:lnSpc>
              <a:spcAft>
                <a:spcPts val="25"/>
              </a:spcAft>
            </a:pPr>
            <a:r>
              <a:rPr lang="en-IN" sz="1800" dirty="0">
                <a:solidFill>
                  <a:srgbClr val="231F20"/>
                </a:solidFill>
                <a:effectLst/>
                <a:latin typeface="Times New Roman" panose="02020603050405020304" pitchFamily="18" charset="0"/>
                <a:ea typeface="Times New Roman" panose="02020603050405020304" pitchFamily="18" charset="0"/>
              </a:rPr>
              <a:t> This Project can Predict that a Human Heart is healthy or not, that Human has any Disease or not. He/she should consult a doctor or not. In this Matter, the best accuracy of the prediction model is Highly recommended, and the accuracy of our Model is only 72%. In future, we will try to increase its accuracy by providing it different dataset (if available), or by testing and applying different boosting techniques.</a:t>
            </a:r>
          </a:p>
          <a:p>
            <a:pPr marL="91440" marR="25400" indent="-3175" algn="just">
              <a:lnSpc>
                <a:spcPct val="112000"/>
              </a:lnSpc>
              <a:spcAft>
                <a:spcPts val="25"/>
              </a:spcAft>
            </a:pPr>
            <a:endParaRPr lang="en-IN" sz="1800" dirty="0">
              <a:solidFill>
                <a:srgbClr val="231F20"/>
              </a:solidFill>
              <a:latin typeface="Times New Roman" panose="02020603050405020304" pitchFamily="18" charset="0"/>
              <a:ea typeface="Times New Roman" panose="02020603050405020304" pitchFamily="18" charset="0"/>
            </a:endParaRPr>
          </a:p>
          <a:p>
            <a:pPr marL="91440" marR="25400" indent="-3175" algn="just">
              <a:lnSpc>
                <a:spcPct val="112000"/>
              </a:lnSpc>
              <a:spcAft>
                <a:spcPts val="25"/>
              </a:spcAft>
            </a:pPr>
            <a:r>
              <a:rPr lang="en-IN" sz="1800" dirty="0">
                <a:solidFill>
                  <a:srgbClr val="231F20"/>
                </a:solidFill>
                <a:effectLst/>
                <a:latin typeface="Times New Roman" panose="02020603050405020304" pitchFamily="18" charset="0"/>
                <a:ea typeface="Times New Roman" panose="02020603050405020304" pitchFamily="18" charset="0"/>
              </a:rPr>
              <a:t>Secondly, the project consists of two 3</a:t>
            </a:r>
            <a:r>
              <a:rPr lang="en-IN" sz="1800" baseline="30000" dirty="0">
                <a:solidFill>
                  <a:srgbClr val="231F20"/>
                </a:solidFill>
                <a:effectLst/>
                <a:latin typeface="Times New Roman" panose="02020603050405020304" pitchFamily="18" charset="0"/>
                <a:ea typeface="Times New Roman" panose="02020603050405020304" pitchFamily="18" charset="0"/>
              </a:rPr>
              <a:t>rd</a:t>
            </a:r>
            <a:r>
              <a:rPr lang="en-IN" sz="1800" dirty="0">
                <a:solidFill>
                  <a:srgbClr val="231F20"/>
                </a:solidFill>
                <a:effectLst/>
                <a:latin typeface="Times New Roman" panose="02020603050405020304" pitchFamily="18" charset="0"/>
                <a:ea typeface="Times New Roman" panose="02020603050405020304" pitchFamily="18" charset="0"/>
              </a:rPr>
              <a:t> party applications, Shop and COVID Tracker. We would change it too by creating our own interactive application, where, in shop section, we would suggest best online price of a medicine over Internet.</a:t>
            </a:r>
          </a:p>
        </p:txBody>
      </p:sp>
    </p:spTree>
    <p:extLst>
      <p:ext uri="{BB962C8B-B14F-4D97-AF65-F5344CB8AC3E}">
        <p14:creationId xmlns:p14="http://schemas.microsoft.com/office/powerpoint/2010/main" val="76273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048F-F036-40E0-8BF0-A4B2EE5D00E8}"/>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DCD82769-5195-4416-818C-976EFF0003AB}"/>
              </a:ext>
            </a:extLst>
          </p:cNvPr>
          <p:cNvSpPr>
            <a:spLocks noGrp="1"/>
          </p:cNvSpPr>
          <p:nvPr>
            <p:ph idx="1"/>
          </p:nvPr>
        </p:nvSpPr>
        <p:spPr/>
        <p:txBody>
          <a:bodyPr>
            <a:normAutofit/>
          </a:bodyPr>
          <a:lstStyle/>
          <a:p>
            <a:pPr marR="25400" algn="just" fontAlgn="base">
              <a:lnSpc>
                <a:spcPct val="112000"/>
              </a:lnSpc>
              <a:spcAft>
                <a:spcPts val="15"/>
              </a:spcAft>
              <a:buClr>
                <a:srgbClr val="231F20"/>
              </a:buClr>
              <a:buSzPts val="1150"/>
            </a:pPr>
            <a:r>
              <a:rPr lang="en-IN" sz="2000" dirty="0"/>
              <a:t>An Internet Connection is Required.</a:t>
            </a:r>
          </a:p>
          <a:p>
            <a:pPr marR="25400" algn="just" fontAlgn="base">
              <a:lnSpc>
                <a:spcPct val="112000"/>
              </a:lnSpc>
              <a:spcAft>
                <a:spcPts val="15"/>
              </a:spcAft>
              <a:buClr>
                <a:srgbClr val="231F20"/>
              </a:buClr>
              <a:buSzPts val="1150"/>
            </a:pPr>
            <a:r>
              <a:rPr lang="en-IN" sz="2000" dirty="0"/>
              <a:t>The Accuracy of Prediction Model is good, but not best (numbered 72.3%).</a:t>
            </a:r>
          </a:p>
          <a:p>
            <a:pPr marR="25400" algn="just" fontAlgn="base">
              <a:lnSpc>
                <a:spcPct val="112000"/>
              </a:lnSpc>
              <a:spcAft>
                <a:spcPts val="15"/>
              </a:spcAft>
              <a:buClr>
                <a:srgbClr val="231F20"/>
              </a:buClr>
              <a:buSzPts val="1150"/>
            </a:pPr>
            <a:r>
              <a:rPr lang="en-IN" sz="2000" dirty="0"/>
              <a:t>User can see Hospitals address, but not exact co-ordinates or location.</a:t>
            </a:r>
          </a:p>
          <a:p>
            <a:pPr marR="25400" algn="just" fontAlgn="base">
              <a:lnSpc>
                <a:spcPct val="112000"/>
              </a:lnSpc>
              <a:spcAft>
                <a:spcPts val="15"/>
              </a:spcAft>
              <a:buClr>
                <a:srgbClr val="231F20"/>
              </a:buClr>
              <a:buSzPts val="1150"/>
            </a:pPr>
            <a:r>
              <a:rPr lang="en-IN" sz="2000" dirty="0"/>
              <a:t>Donations page is not connected with any payment gateway which’ll point to a non-verified payment.</a:t>
            </a:r>
          </a:p>
          <a:p>
            <a:pPr marR="25400" algn="just" fontAlgn="base">
              <a:lnSpc>
                <a:spcPct val="112000"/>
              </a:lnSpc>
              <a:spcAft>
                <a:spcPts val="15"/>
              </a:spcAft>
              <a:buClr>
                <a:srgbClr val="231F20"/>
              </a:buClr>
              <a:buSzPts val="1150"/>
            </a:pPr>
            <a:endParaRPr lang="en-IN" sz="2000" dirty="0"/>
          </a:p>
          <a:p>
            <a:pPr marR="25400" algn="just" fontAlgn="base">
              <a:lnSpc>
                <a:spcPct val="112000"/>
              </a:lnSpc>
              <a:spcAft>
                <a:spcPts val="15"/>
              </a:spcAft>
              <a:buClr>
                <a:srgbClr val="231F20"/>
              </a:buClr>
              <a:buSzPts val="1150"/>
            </a:pPr>
            <a:endParaRPr lang="en-IN" sz="2000" dirty="0"/>
          </a:p>
          <a:p>
            <a:pPr marL="342900" marR="25400" lvl="0" indent="-342900" algn="just" fontAlgn="base">
              <a:lnSpc>
                <a:spcPct val="112000"/>
              </a:lnSpc>
              <a:spcAft>
                <a:spcPts val="15"/>
              </a:spcAft>
              <a:buClr>
                <a:srgbClr val="231F20"/>
              </a:buClr>
              <a:buSzPts val="1150"/>
              <a:buFont typeface="+mj-lt"/>
              <a:buAutoNum type="arabicPeriod"/>
            </a:pPr>
            <a:endParaRPr lang="en-IN" dirty="0"/>
          </a:p>
        </p:txBody>
      </p:sp>
    </p:spTree>
    <p:extLst>
      <p:ext uri="{BB962C8B-B14F-4D97-AF65-F5344CB8AC3E}">
        <p14:creationId xmlns:p14="http://schemas.microsoft.com/office/powerpoint/2010/main" val="140363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C1B5-F212-42B5-9FF8-FF1815D4F92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D32C142-636C-4088-AA22-23AD1FC46DFA}"/>
              </a:ext>
            </a:extLst>
          </p:cNvPr>
          <p:cNvSpPr>
            <a:spLocks noGrp="1"/>
          </p:cNvSpPr>
          <p:nvPr>
            <p:ph idx="1"/>
          </p:nvPr>
        </p:nvSpPr>
        <p:spPr>
          <a:xfrm>
            <a:off x="1295402" y="2652182"/>
            <a:ext cx="9601196" cy="3318936"/>
          </a:xfrm>
        </p:spPr>
        <p:txBody>
          <a:bodyPr>
            <a:normAutofit fontScale="85000" lnSpcReduction="20000"/>
          </a:bodyPr>
          <a:lstStyle/>
          <a:p>
            <a:pPr marL="342900" marR="25400" lvl="0" indent="-342900" algn="just" fontAlgn="base">
              <a:lnSpc>
                <a:spcPct val="112000"/>
              </a:lnSpc>
              <a:spcAft>
                <a:spcPts val="15"/>
              </a:spcAft>
              <a:buClr>
                <a:srgbClr val="231F20"/>
              </a:buClr>
              <a:buSzPts val="1150"/>
              <a:buFont typeface="+mj-lt"/>
              <a:buAutoNum type="arabicPeriod"/>
            </a:pP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Aurélien Géron</a:t>
            </a:r>
            <a:r>
              <a:rPr lang="en-IN" sz="1800" i="1"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 Hands-On Machine Learning with Scikit-Learn and TensorFlow, </a:t>
            </a: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California: O’Reilly Media, 2017. </a:t>
            </a:r>
            <a:endPar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25400" lvl="0" indent="-342900" algn="just" fontAlgn="base">
              <a:lnSpc>
                <a:spcPct val="112000"/>
              </a:lnSpc>
              <a:spcAft>
                <a:spcPts val="15"/>
              </a:spcAft>
              <a:buClr>
                <a:srgbClr val="231F20"/>
              </a:buClr>
              <a:buSzPts val="1150"/>
              <a:buFont typeface="+mj-lt"/>
              <a:buAutoNum type="arabicPeriod"/>
            </a:pP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Jason Brownlee, “</a:t>
            </a:r>
            <a:r>
              <a:rPr lang="en-IN" sz="1800" i="1"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How to Make Predictions with scikit-learn</a:t>
            </a: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 April 6, 2018, </a:t>
            </a:r>
            <a:r>
              <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https://machinelearningmastery.com/make-predictions-scikit-learn/</a:t>
            </a: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 </a:t>
            </a:r>
            <a:endPar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25400" lvl="0" indent="-342900" algn="just" fontAlgn="base">
              <a:lnSpc>
                <a:spcPct val="112000"/>
              </a:lnSpc>
              <a:spcAft>
                <a:spcPts val="15"/>
              </a:spcAft>
              <a:buClr>
                <a:srgbClr val="231F20"/>
              </a:buClr>
              <a:buSzPts val="1150"/>
              <a:buFont typeface="+mj-lt"/>
              <a:buAutoNum type="arabicPeriod"/>
            </a:pP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CodeWithHarry, “</a:t>
            </a:r>
            <a:r>
              <a:rPr lang="en-IN" sz="1800" i="1"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Python Django Tutorials</a:t>
            </a: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 YouTube, Retrieved January 27, 2019, from </a:t>
            </a:r>
            <a:r>
              <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rPr>
              <a:t>https://www.youtube.com/watch?v=5BDgKJFZMl8&amp;list=PLu0W_9lII9ah7DDtYtflgwMwpT3xmjXY9/</a:t>
            </a: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 </a:t>
            </a:r>
            <a:endPar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25400" lvl="0" indent="-342900" algn="just" fontAlgn="base">
              <a:lnSpc>
                <a:spcPct val="112000"/>
              </a:lnSpc>
              <a:spcAft>
                <a:spcPts val="15"/>
              </a:spcAft>
              <a:buClr>
                <a:srgbClr val="231F20"/>
              </a:buClr>
              <a:buSzPts val="1150"/>
              <a:buFont typeface="+mj-lt"/>
              <a:buAutoNum type="arabicPeriod"/>
            </a:pP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Svetlana Ulianova:  Cardiovascular Disease Dataset, Jan 2019, Kaggle </a:t>
            </a:r>
            <a:r>
              <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4"/>
              </a:rPr>
              <a:t>https://www.kaggle.com/sulianova/cardiovascular-disease-dataset/</a:t>
            </a:r>
            <a:r>
              <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342900" marR="25400" lvl="0" indent="-342900" algn="just" fontAlgn="base">
              <a:lnSpc>
                <a:spcPct val="112000"/>
              </a:lnSpc>
              <a:spcAft>
                <a:spcPts val="15"/>
              </a:spcAft>
              <a:buClr>
                <a:srgbClr val="231F20"/>
              </a:buClr>
              <a:buSzPts val="1150"/>
              <a:buFont typeface="+mj-lt"/>
              <a:buAutoNum type="arabicPeriod"/>
            </a:pP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Data Source: </a:t>
            </a: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hlinkClick r:id="rId5"/>
              </a:rPr>
              <a:t>United Nations - World Population Prospects</a:t>
            </a: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 “Death Rate” Retrieved September 16, 2020, Macrotrends </a:t>
            </a:r>
            <a:r>
              <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6"/>
              </a:rPr>
              <a:t>https://www.macrotrends.net/countries/IND/india/death-rate/</a:t>
            </a:r>
            <a:r>
              <a:rPr lang="en-IN" sz="1800" u="none" strike="noStrike" dirty="0">
                <a:solidFill>
                  <a:srgbClr val="231F20"/>
                </a:solidFill>
                <a:effectLst/>
                <a:uFill>
                  <a:solidFill>
                    <a:srgbClr val="000000"/>
                  </a:solidFill>
                </a:uFill>
                <a:latin typeface="Courier New" panose="02070309020205020404" pitchFamily="49" charset="0"/>
                <a:ea typeface="Times New Roman" panose="02020603050405020304" pitchFamily="18" charset="0"/>
                <a:cs typeface="Times New Roman" panose="02020603050405020304" pitchFamily="18" charset="0"/>
              </a:rPr>
              <a:t> </a:t>
            </a:r>
            <a:endParaRPr lang="en-IN" sz="1800" u="none" strike="noStrike" dirty="0">
              <a:solidFill>
                <a:srgbClr val="231F2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231F20"/>
                </a:solidFill>
                <a:effectLst/>
                <a:latin typeface="Courier New" panose="02070309020205020404" pitchFamily="49" charset="0"/>
                <a:ea typeface="Times New Roman" panose="02020603050405020304" pitchFamily="18" charset="0"/>
              </a:rPr>
              <a:t>Data Source: </a:t>
            </a:r>
            <a:r>
              <a:rPr lang="en-IN" sz="1800" u="none" strike="noStrike" dirty="0">
                <a:solidFill>
                  <a:srgbClr val="231F20"/>
                </a:solidFill>
                <a:effectLst/>
                <a:latin typeface="Courier New" panose="02070309020205020404" pitchFamily="49" charset="0"/>
                <a:ea typeface="Times New Roman" panose="02020603050405020304" pitchFamily="18" charset="0"/>
                <a:hlinkClick r:id="rId5"/>
              </a:rPr>
              <a:t>United Nations - World Population Prospects</a:t>
            </a:r>
            <a:r>
              <a:rPr lang="en-IN" sz="1800" dirty="0">
                <a:solidFill>
                  <a:srgbClr val="231F20"/>
                </a:solidFill>
                <a:effectLst/>
                <a:latin typeface="Courier New" panose="02070309020205020404" pitchFamily="49" charset="0"/>
                <a:ea typeface="Times New Roman" panose="02020603050405020304" pitchFamily="18" charset="0"/>
              </a:rPr>
              <a:t>, “Growth Rate” Retrieved September 16, 2020, Macrotrends </a:t>
            </a:r>
            <a:r>
              <a:rPr lang="en-IN" sz="1800" u="sng" dirty="0">
                <a:solidFill>
                  <a:srgbClr val="231F20"/>
                </a:solidFill>
                <a:effectLst/>
                <a:latin typeface="Times New Roman" panose="02020603050405020304" pitchFamily="18" charset="0"/>
                <a:ea typeface="Times New Roman" panose="02020603050405020304" pitchFamily="18" charset="0"/>
                <a:hlinkClick r:id="rId7"/>
              </a:rPr>
              <a:t>https://www.macrotrends.net/countries/IND/india/birth-rate/</a:t>
            </a:r>
            <a:endParaRPr lang="en-IN" dirty="0"/>
          </a:p>
        </p:txBody>
      </p:sp>
    </p:spTree>
    <p:extLst>
      <p:ext uri="{BB962C8B-B14F-4D97-AF65-F5344CB8AC3E}">
        <p14:creationId xmlns:p14="http://schemas.microsoft.com/office/powerpoint/2010/main" val="415528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49D1-939E-4F57-AA0B-6F1727B72B62}"/>
              </a:ext>
            </a:extLst>
          </p:cNvPr>
          <p:cNvSpPr>
            <a:spLocks noGrp="1"/>
          </p:cNvSpPr>
          <p:nvPr>
            <p:ph type="ctrTitle"/>
          </p:nvPr>
        </p:nvSpPr>
        <p:spPr>
          <a:xfrm>
            <a:off x="2600701" y="3114678"/>
            <a:ext cx="6815669" cy="1515533"/>
          </a:xfrm>
        </p:spPr>
        <p:txBody>
          <a:bodyPr/>
          <a:lstStyle/>
          <a:p>
            <a:r>
              <a:rPr lang="en-IN" sz="6600" dirty="0"/>
              <a:t>THANK </a:t>
            </a:r>
            <a:br>
              <a:rPr lang="en-IN" sz="6600" dirty="0"/>
            </a:br>
            <a:r>
              <a:rPr lang="en-IN" sz="6600" dirty="0"/>
              <a:t>YOU</a:t>
            </a:r>
          </a:p>
        </p:txBody>
      </p:sp>
      <p:sp>
        <p:nvSpPr>
          <p:cNvPr id="3" name="Subtitle 2">
            <a:extLst>
              <a:ext uri="{FF2B5EF4-FFF2-40B4-BE49-F238E27FC236}">
                <a16:creationId xmlns:a16="http://schemas.microsoft.com/office/drawing/2014/main" id="{C6DE2E21-2805-4D30-92A5-DA8EC3407520}"/>
              </a:ext>
            </a:extLst>
          </p:cNvPr>
          <p:cNvSpPr>
            <a:spLocks noGrp="1"/>
          </p:cNvSpPr>
          <p:nvPr>
            <p:ph type="subTitle" idx="1"/>
          </p:nvPr>
        </p:nvSpPr>
        <p:spPr>
          <a:xfrm>
            <a:off x="2688165" y="3743322"/>
            <a:ext cx="6815669" cy="1320802"/>
          </a:xfrm>
        </p:spPr>
        <p:txBody>
          <a:bodyPr>
            <a:normAutofit/>
          </a:bodyPr>
          <a:lstStyle/>
          <a:p>
            <a:pPr algn="r"/>
            <a:r>
              <a:rPr lang="en-US" dirty="0"/>
              <a:t>  </a:t>
            </a:r>
            <a:endParaRPr lang="en-IN" dirty="0"/>
          </a:p>
        </p:txBody>
      </p:sp>
    </p:spTree>
    <p:extLst>
      <p:ext uri="{BB962C8B-B14F-4D97-AF65-F5344CB8AC3E}">
        <p14:creationId xmlns:p14="http://schemas.microsoft.com/office/powerpoint/2010/main" val="369331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2098-97FF-4E38-B513-206104EB72B2}"/>
              </a:ext>
            </a:extLst>
          </p:cNvPr>
          <p:cNvSpPr>
            <a:spLocks noGrp="1"/>
          </p:cNvSpPr>
          <p:nvPr>
            <p:ph type="ctrTitle"/>
          </p:nvPr>
        </p:nvSpPr>
        <p:spPr>
          <a:xfrm>
            <a:off x="2421844" y="2098238"/>
            <a:ext cx="7348312" cy="1179935"/>
          </a:xfrm>
        </p:spPr>
        <p:txBody>
          <a:bodyPr>
            <a:normAutofit fontScale="90000"/>
          </a:bodyPr>
          <a:lstStyle/>
          <a:p>
            <a:r>
              <a:rPr lang="en-US" dirty="0">
                <a:solidFill>
                  <a:schemeClr val="tx1"/>
                </a:solidFill>
              </a:rPr>
              <a:t>MINI PROJECT</a:t>
            </a:r>
            <a:br>
              <a:rPr lang="en-US" dirty="0">
                <a:solidFill>
                  <a:schemeClr val="tx1"/>
                </a:solidFill>
              </a:rPr>
            </a:br>
            <a:r>
              <a:rPr lang="en-US" sz="2200" dirty="0">
                <a:solidFill>
                  <a:schemeClr val="tx1"/>
                </a:solidFill>
              </a:rPr>
              <a:t>Department of CSE , ABESIT, Ghaziabad</a:t>
            </a:r>
            <a:endParaRPr lang="en-IN" dirty="0">
              <a:solidFill>
                <a:schemeClr val="tx1"/>
              </a:solidFill>
            </a:endParaRPr>
          </a:p>
        </p:txBody>
      </p:sp>
      <p:sp>
        <p:nvSpPr>
          <p:cNvPr id="3" name="Subtitle 2">
            <a:extLst>
              <a:ext uri="{FF2B5EF4-FFF2-40B4-BE49-F238E27FC236}">
                <a16:creationId xmlns:a16="http://schemas.microsoft.com/office/drawing/2014/main" id="{C8194B6E-668D-4CC0-9F29-8899868DA014}"/>
              </a:ext>
            </a:extLst>
          </p:cNvPr>
          <p:cNvSpPr>
            <a:spLocks noGrp="1"/>
          </p:cNvSpPr>
          <p:nvPr>
            <p:ph type="subTitle" idx="1"/>
          </p:nvPr>
        </p:nvSpPr>
        <p:spPr>
          <a:xfrm>
            <a:off x="2947821" y="3688499"/>
            <a:ext cx="6665306" cy="1400336"/>
          </a:xfrm>
        </p:spPr>
        <p:txBody>
          <a:bodyPr>
            <a:normAutofit fontScale="92500" lnSpcReduction="20000"/>
          </a:bodyPr>
          <a:lstStyle/>
          <a:p>
            <a:pPr algn="l"/>
            <a:r>
              <a:rPr lang="en-IN" sz="2200" dirty="0"/>
              <a:t>Team Members :-								Supervisor:-</a:t>
            </a:r>
            <a:endParaRPr lang="en-IN" sz="1500" dirty="0"/>
          </a:p>
          <a:p>
            <a:pPr algn="l"/>
            <a:r>
              <a:rPr lang="en-IN" sz="1700" dirty="0"/>
              <a:t>Rishabh Kumar (1902900100135)						Ms. Jyoti Thakur</a:t>
            </a:r>
          </a:p>
          <a:p>
            <a:pPr algn="l"/>
            <a:r>
              <a:rPr lang="en-IN" sz="1700" dirty="0"/>
              <a:t>Saksham Vashistha (1902900100140)</a:t>
            </a:r>
          </a:p>
          <a:p>
            <a:pPr algn="l"/>
            <a:r>
              <a:rPr lang="en-IN" sz="1700" dirty="0"/>
              <a:t>Shivam Sharma (1902900100149)</a:t>
            </a:r>
          </a:p>
          <a:p>
            <a:pPr algn="l"/>
            <a:endParaRPr lang="en-IN" sz="1700" dirty="0"/>
          </a:p>
          <a:p>
            <a:endParaRPr lang="en-IN" dirty="0"/>
          </a:p>
        </p:txBody>
      </p:sp>
    </p:spTree>
    <p:extLst>
      <p:ext uri="{BB962C8B-B14F-4D97-AF65-F5344CB8AC3E}">
        <p14:creationId xmlns:p14="http://schemas.microsoft.com/office/powerpoint/2010/main" val="277334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5FFF-017F-4552-A106-13B1A61F2694}"/>
              </a:ext>
            </a:extLst>
          </p:cNvPr>
          <p:cNvSpPr>
            <a:spLocks noGrp="1"/>
          </p:cNvSpPr>
          <p:nvPr>
            <p:ph type="title"/>
          </p:nvPr>
        </p:nvSpPr>
        <p:spPr>
          <a:xfrm>
            <a:off x="838200" y="1014413"/>
            <a:ext cx="10515600" cy="1325563"/>
          </a:xfrm>
        </p:spPr>
        <p:txBody>
          <a:bodyPr>
            <a:normAutofit/>
          </a:bodyPr>
          <a:lstStyle/>
          <a:p>
            <a:r>
              <a:rPr lang="en-IN" sz="6000" dirty="0"/>
              <a:t>Introduction</a:t>
            </a:r>
          </a:p>
        </p:txBody>
      </p:sp>
      <p:sp>
        <p:nvSpPr>
          <p:cNvPr id="3" name="Content Placeholder 2">
            <a:extLst>
              <a:ext uri="{FF2B5EF4-FFF2-40B4-BE49-F238E27FC236}">
                <a16:creationId xmlns:a16="http://schemas.microsoft.com/office/drawing/2014/main" id="{2A36C049-1BB7-47BC-ADFB-420498302008}"/>
              </a:ext>
            </a:extLst>
          </p:cNvPr>
          <p:cNvSpPr>
            <a:spLocks noGrp="1"/>
          </p:cNvSpPr>
          <p:nvPr>
            <p:ph idx="1"/>
          </p:nvPr>
        </p:nvSpPr>
        <p:spPr>
          <a:xfrm>
            <a:off x="1181099" y="2571750"/>
            <a:ext cx="9991725" cy="3190875"/>
          </a:xfrm>
        </p:spPr>
        <p:txBody>
          <a:bodyPr>
            <a:normAutofit fontScale="92500"/>
          </a:bodyPr>
          <a:lstStyle/>
          <a:p>
            <a:pPr marL="0" indent="0"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modern world, we humans are trying to make our life to live comfortably, but most of us don’t know about ourself Is he/she healthy or not. We are trying to live our life comfortably but not healthy which are two different things. Technology and Machines made it easier but it also affects  nature. As Heart is main Component of our Body and there is high risk of having Heart Diseases from Pollution. That’s why we made this Prediction Portal in which users can check easily for their heart disease. The Prediction Model uses basic input features like Age, Height, Weight, Blood Pressure, Cholesterol, Glucose, Smoking, Alcohol, and gives output as Yes or No for Cardiovascular Disease.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955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BF2C-33AF-4312-8E9F-C20B3DF10670}"/>
              </a:ext>
            </a:extLst>
          </p:cNvPr>
          <p:cNvSpPr>
            <a:spLocks noGrp="1"/>
          </p:cNvSpPr>
          <p:nvPr>
            <p:ph type="title"/>
          </p:nvPr>
        </p:nvSpPr>
        <p:spPr/>
        <p:txBody>
          <a:bodyPr/>
          <a:lstStyle/>
          <a:p>
            <a:r>
              <a:rPr lang="en-IN" dirty="0"/>
              <a:t>Technologies Used :</a:t>
            </a:r>
          </a:p>
        </p:txBody>
      </p:sp>
      <p:sp>
        <p:nvSpPr>
          <p:cNvPr id="3" name="Content Placeholder 2">
            <a:extLst>
              <a:ext uri="{FF2B5EF4-FFF2-40B4-BE49-F238E27FC236}">
                <a16:creationId xmlns:a16="http://schemas.microsoft.com/office/drawing/2014/main" id="{992145DE-FDCA-4530-B5A2-0A3DB25141F3}"/>
              </a:ext>
            </a:extLst>
          </p:cNvPr>
          <p:cNvSpPr>
            <a:spLocks noGrp="1"/>
          </p:cNvSpPr>
          <p:nvPr>
            <p:ph idx="1"/>
          </p:nvPr>
        </p:nvSpPr>
        <p:spPr>
          <a:xfrm>
            <a:off x="1295402" y="2890307"/>
            <a:ext cx="9601196" cy="2862793"/>
          </a:xfrm>
        </p:spPr>
        <p:txBody>
          <a:bodyPr/>
          <a:lstStyle/>
          <a:p>
            <a:pPr marL="0" indent="0">
              <a:buNone/>
            </a:pPr>
            <a:r>
              <a:rPr lang="en-IN" dirty="0"/>
              <a:t>PYTHON</a:t>
            </a:r>
          </a:p>
          <a:p>
            <a:pPr marL="0" indent="0">
              <a:buNone/>
            </a:pPr>
            <a:r>
              <a:rPr lang="en-IN" sz="1800" dirty="0">
                <a:solidFill>
                  <a:srgbClr val="231F20"/>
                </a:solidFill>
                <a:effectLst/>
                <a:latin typeface="Times New Roman" panose="02020603050405020304" pitchFamily="18" charset="0"/>
                <a:ea typeface="Times New Roman" panose="02020603050405020304" pitchFamily="18" charset="0"/>
              </a:rPr>
              <a:t>Python is</a:t>
            </a:r>
            <a:r>
              <a:rPr lang="en-IN" sz="1800" b="1" dirty="0">
                <a:solidFill>
                  <a:srgbClr val="231F20"/>
                </a:solidFill>
                <a:effectLst/>
                <a:latin typeface="Times New Roman" panose="02020603050405020304" pitchFamily="18" charset="0"/>
                <a:ea typeface="Times New Roman" panose="02020603050405020304" pitchFamily="18" charset="0"/>
              </a:rPr>
              <a:t> </a:t>
            </a:r>
            <a:r>
              <a:rPr lang="en-IN" sz="1800" dirty="0">
                <a:solidFill>
                  <a:srgbClr val="231F20"/>
                </a:solidFill>
                <a:effectLst/>
                <a:latin typeface="Times New Roman" panose="02020603050405020304" pitchFamily="18" charset="0"/>
                <a:ea typeface="Times New Roman" panose="02020603050405020304" pitchFamily="18" charset="0"/>
              </a:rPr>
              <a:t>a high-level, interpreted, general-purpose language, created by Guido-van-Rossum and released in 1991. It is open-source, supported by many individuals. Python’s design philosophy emphasizes code readability with its notable use of significant whitespaces (known as, indentation). Its Language constructs and object-oriented approach aim to help programmers write clear, logical code for small- and large-scale projects.</a:t>
            </a:r>
          </a:p>
          <a:p>
            <a:pPr marL="0" indent="0">
              <a:buNone/>
            </a:pPr>
            <a:endParaRPr lang="en-IN" dirty="0"/>
          </a:p>
        </p:txBody>
      </p:sp>
    </p:spTree>
    <p:extLst>
      <p:ext uri="{BB962C8B-B14F-4D97-AF65-F5344CB8AC3E}">
        <p14:creationId xmlns:p14="http://schemas.microsoft.com/office/powerpoint/2010/main" val="66354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052A-3F27-4269-B96B-44C764875240}"/>
              </a:ext>
            </a:extLst>
          </p:cNvPr>
          <p:cNvSpPr>
            <a:spLocks noGrp="1"/>
          </p:cNvSpPr>
          <p:nvPr>
            <p:ph type="title"/>
          </p:nvPr>
        </p:nvSpPr>
        <p:spPr/>
        <p:txBody>
          <a:bodyPr/>
          <a:lstStyle/>
          <a:p>
            <a:r>
              <a:rPr lang="en-IN" dirty="0"/>
              <a:t>Python Libraries Used:-</a:t>
            </a:r>
          </a:p>
        </p:txBody>
      </p:sp>
      <p:sp>
        <p:nvSpPr>
          <p:cNvPr id="3" name="Content Placeholder 2">
            <a:extLst>
              <a:ext uri="{FF2B5EF4-FFF2-40B4-BE49-F238E27FC236}">
                <a16:creationId xmlns:a16="http://schemas.microsoft.com/office/drawing/2014/main" id="{43BB281B-EB6A-4F76-A841-EE80A65BF887}"/>
              </a:ext>
            </a:extLst>
          </p:cNvPr>
          <p:cNvSpPr>
            <a:spLocks noGrp="1"/>
          </p:cNvSpPr>
          <p:nvPr>
            <p:ph idx="1"/>
          </p:nvPr>
        </p:nvSpPr>
        <p:spPr/>
        <p:txBody>
          <a:bodyPr>
            <a:normAutofit/>
          </a:bodyPr>
          <a:lstStyle/>
          <a:p>
            <a:r>
              <a:rPr lang="en-IN" dirty="0"/>
              <a:t>Pandas – used to handle Dataset.</a:t>
            </a:r>
          </a:p>
          <a:p>
            <a:r>
              <a:rPr lang="en-IN" dirty="0"/>
              <a:t>Matplotlib – used to Plot Graph of population rates, over past 70 years.</a:t>
            </a:r>
          </a:p>
          <a:p>
            <a:r>
              <a:rPr lang="en-IN" dirty="0"/>
              <a:t>Scikit-Learn – This library contains most of the tools and techniques related to Machine Learning.</a:t>
            </a:r>
          </a:p>
          <a:p>
            <a:r>
              <a:rPr lang="en-IN" dirty="0"/>
              <a:t>Joblib – This library is used to implement lightweight pipelines.</a:t>
            </a:r>
          </a:p>
          <a:p>
            <a:r>
              <a:rPr lang="en-IN" dirty="0"/>
              <a:t>Django – It is an open-source, web framework based on python language. </a:t>
            </a:r>
          </a:p>
        </p:txBody>
      </p:sp>
    </p:spTree>
    <p:extLst>
      <p:ext uri="{BB962C8B-B14F-4D97-AF65-F5344CB8AC3E}">
        <p14:creationId xmlns:p14="http://schemas.microsoft.com/office/powerpoint/2010/main" val="30986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F151-4E94-48E7-8C7B-513A5B89A44E}"/>
              </a:ext>
            </a:extLst>
          </p:cNvPr>
          <p:cNvSpPr>
            <a:spLocks noGrp="1"/>
          </p:cNvSpPr>
          <p:nvPr>
            <p:ph type="title"/>
          </p:nvPr>
        </p:nvSpPr>
        <p:spPr/>
        <p:txBody>
          <a:bodyPr>
            <a:normAutofit/>
          </a:bodyPr>
          <a:lstStyle/>
          <a:p>
            <a:r>
              <a:rPr lang="en-IN" dirty="0"/>
              <a:t>Web Scraping </a:t>
            </a:r>
            <a:br>
              <a:rPr lang="en-IN" dirty="0"/>
            </a:br>
            <a:r>
              <a:rPr lang="en-IN" sz="3100" dirty="0"/>
              <a:t>[used to fetch best Hospitals location over the world.]</a:t>
            </a:r>
            <a:endParaRPr lang="en-IN" dirty="0"/>
          </a:p>
        </p:txBody>
      </p:sp>
      <p:sp>
        <p:nvSpPr>
          <p:cNvPr id="3" name="Content Placeholder 2">
            <a:extLst>
              <a:ext uri="{FF2B5EF4-FFF2-40B4-BE49-F238E27FC236}">
                <a16:creationId xmlns:a16="http://schemas.microsoft.com/office/drawing/2014/main" id="{03AAA68F-5BAE-467C-88D6-4DA2DE280126}"/>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US" sz="1800" b="1"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Urllib : </a:t>
            </a:r>
            <a:r>
              <a:rPr lang="en-US" sz="1800"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A library that does all the socket for us and make webpages look like a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b="1"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Json : </a:t>
            </a:r>
            <a:r>
              <a:rPr lang="en-US" sz="1800"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It stands for JavaScript object notation. It is used for data interchanging format. </a:t>
            </a:r>
            <a:r>
              <a:rPr lang="en-US" sz="1800" b="1"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b="1"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Sqlite : </a:t>
            </a:r>
            <a:r>
              <a:rPr lang="en-US" sz="1800"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Provides a SQL interface to store data as it is integrated in Python 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b="1"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http : </a:t>
            </a:r>
            <a:r>
              <a:rPr lang="en-US" sz="1800"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A library that collects module for working with HTTP.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b="1"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time : </a:t>
            </a:r>
            <a:r>
              <a:rPr lang="en-US" sz="1800"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A library that give time access and conversions.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b="1"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ssl : </a:t>
            </a:r>
            <a:r>
              <a:rPr lang="en-US" sz="1800" dirty="0">
                <a:solidFill>
                  <a:srgbClr val="000000"/>
                </a:solidFill>
                <a:effectLst/>
                <a:latin typeface="Calibri Light" panose="020F0302020204030204" pitchFamily="34" charset="0"/>
                <a:ea typeface="Calibri Light" panose="020F0302020204030204" pitchFamily="34" charset="0"/>
                <a:cs typeface="Times New Roman" panose="02020603050405020304" pitchFamily="18" charset="0"/>
              </a:rPr>
              <a:t>It helps access to transport layer security (secure sockets layer) encryption and peer authentication facilities for network sockets, both client side and serve side.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1785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F5FC-4C50-4D41-BA18-583B4A4DB467}"/>
              </a:ext>
            </a:extLst>
          </p:cNvPr>
          <p:cNvSpPr>
            <a:spLocks noGrp="1"/>
          </p:cNvSpPr>
          <p:nvPr>
            <p:ph type="title"/>
          </p:nvPr>
        </p:nvSpPr>
        <p:spPr/>
        <p:txBody>
          <a:bodyPr/>
          <a:lstStyle/>
          <a:p>
            <a:r>
              <a:rPr lang="en-IN" dirty="0"/>
              <a:t>Best Hospitals across the world</a:t>
            </a:r>
          </a:p>
        </p:txBody>
      </p:sp>
      <p:pic>
        <p:nvPicPr>
          <p:cNvPr id="5" name="Content Placeholder 4">
            <a:extLst>
              <a:ext uri="{FF2B5EF4-FFF2-40B4-BE49-F238E27FC236}">
                <a16:creationId xmlns:a16="http://schemas.microsoft.com/office/drawing/2014/main" id="{06CDF012-9843-4BF3-AB34-218D0A3130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869"/>
          <a:stretch/>
        </p:blipFill>
        <p:spPr>
          <a:xfrm>
            <a:off x="944698" y="2695575"/>
            <a:ext cx="10302603" cy="3094039"/>
          </a:xfrm>
        </p:spPr>
      </p:pic>
    </p:spTree>
    <p:extLst>
      <p:ext uri="{BB962C8B-B14F-4D97-AF65-F5344CB8AC3E}">
        <p14:creationId xmlns:p14="http://schemas.microsoft.com/office/powerpoint/2010/main" val="164931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96DD-3EA8-4437-B4AA-2BC02C1BE317}"/>
              </a:ext>
            </a:extLst>
          </p:cNvPr>
          <p:cNvSpPr>
            <a:spLocks noGrp="1"/>
          </p:cNvSpPr>
          <p:nvPr>
            <p:ph type="title"/>
          </p:nvPr>
        </p:nvSpPr>
        <p:spPr>
          <a:xfrm>
            <a:off x="1293811" y="1540934"/>
            <a:ext cx="3718455" cy="1371600"/>
          </a:xfrm>
        </p:spPr>
        <p:txBody>
          <a:bodyPr>
            <a:normAutofit fontScale="90000"/>
          </a:bodyPr>
          <a:lstStyle/>
          <a:p>
            <a:pPr algn="l"/>
            <a:r>
              <a:rPr lang="en-IN" dirty="0"/>
              <a:t>Plots :- </a:t>
            </a:r>
            <a:br>
              <a:rPr lang="en-IN" dirty="0"/>
            </a:br>
            <a:r>
              <a:rPr lang="en-IN" sz="1800" dirty="0"/>
              <a:t>Here, Python based matplotlib library is used to plot these graph of past 70 years of different countries.</a:t>
            </a:r>
            <a:br>
              <a:rPr lang="en-IN" dirty="0"/>
            </a:br>
            <a:endParaRPr lang="en-IN" dirty="0"/>
          </a:p>
        </p:txBody>
      </p:sp>
      <p:pic>
        <p:nvPicPr>
          <p:cNvPr id="6" name="Content Placeholder 5">
            <a:extLst>
              <a:ext uri="{FF2B5EF4-FFF2-40B4-BE49-F238E27FC236}">
                <a16:creationId xmlns:a16="http://schemas.microsoft.com/office/drawing/2014/main" id="{85645591-83DC-4F2F-8382-64F47A7E8E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77554"/>
            <a:ext cx="5470525" cy="4102893"/>
          </a:xfrm>
        </p:spPr>
      </p:pic>
      <p:sp>
        <p:nvSpPr>
          <p:cNvPr id="4" name="Text Placeholder 3">
            <a:extLst>
              <a:ext uri="{FF2B5EF4-FFF2-40B4-BE49-F238E27FC236}">
                <a16:creationId xmlns:a16="http://schemas.microsoft.com/office/drawing/2014/main" id="{0636585E-8304-4D2B-935B-7CA05C3C4B17}"/>
              </a:ext>
            </a:extLst>
          </p:cNvPr>
          <p:cNvSpPr>
            <a:spLocks noGrp="1"/>
          </p:cNvSpPr>
          <p:nvPr>
            <p:ph type="body" sz="half" idx="2"/>
          </p:nvPr>
        </p:nvSpPr>
        <p:spPr/>
        <p:txBody>
          <a:bodyPr>
            <a:normAutofit/>
          </a:bodyPr>
          <a:lstStyle/>
          <a:p>
            <a:pPr algn="l"/>
            <a:r>
              <a:rPr lang="en-IN" dirty="0"/>
              <a:t> </a:t>
            </a:r>
          </a:p>
        </p:txBody>
      </p:sp>
      <p:graphicFrame>
        <p:nvGraphicFramePr>
          <p:cNvPr id="8" name="Table 8">
            <a:extLst>
              <a:ext uri="{FF2B5EF4-FFF2-40B4-BE49-F238E27FC236}">
                <a16:creationId xmlns:a16="http://schemas.microsoft.com/office/drawing/2014/main" id="{401F5939-A220-4DEC-B1A3-54E96DAC0CAA}"/>
              </a:ext>
            </a:extLst>
          </p:cNvPr>
          <p:cNvGraphicFramePr>
            <a:graphicFrameLocks noGrp="1"/>
          </p:cNvGraphicFramePr>
          <p:nvPr>
            <p:extLst>
              <p:ext uri="{D42A27DB-BD31-4B8C-83A1-F6EECF244321}">
                <p14:modId xmlns:p14="http://schemas.microsoft.com/office/powerpoint/2010/main" val="3776129023"/>
              </p:ext>
            </p:extLst>
          </p:nvPr>
        </p:nvGraphicFramePr>
        <p:xfrm>
          <a:off x="1272378" y="3031065"/>
          <a:ext cx="3833024" cy="2609853"/>
        </p:xfrm>
        <a:graphic>
          <a:graphicData uri="http://schemas.openxmlformats.org/drawingml/2006/table">
            <a:tbl>
              <a:tblPr firstRow="1" bandRow="1">
                <a:tableStyleId>{5C22544A-7EE6-4342-B048-85BDC9FD1C3A}</a:tableStyleId>
              </a:tblPr>
              <a:tblGrid>
                <a:gridCol w="727872">
                  <a:extLst>
                    <a:ext uri="{9D8B030D-6E8A-4147-A177-3AD203B41FA5}">
                      <a16:colId xmlns:a16="http://schemas.microsoft.com/office/drawing/2014/main" val="4227616612"/>
                    </a:ext>
                  </a:extLst>
                </a:gridCol>
                <a:gridCol w="895350">
                  <a:extLst>
                    <a:ext uri="{9D8B030D-6E8A-4147-A177-3AD203B41FA5}">
                      <a16:colId xmlns:a16="http://schemas.microsoft.com/office/drawing/2014/main" val="1946666804"/>
                    </a:ext>
                  </a:extLst>
                </a:gridCol>
                <a:gridCol w="1028700">
                  <a:extLst>
                    <a:ext uri="{9D8B030D-6E8A-4147-A177-3AD203B41FA5}">
                      <a16:colId xmlns:a16="http://schemas.microsoft.com/office/drawing/2014/main" val="1176712623"/>
                    </a:ext>
                  </a:extLst>
                </a:gridCol>
                <a:gridCol w="1181102">
                  <a:extLst>
                    <a:ext uri="{9D8B030D-6E8A-4147-A177-3AD203B41FA5}">
                      <a16:colId xmlns:a16="http://schemas.microsoft.com/office/drawing/2014/main" val="4083365558"/>
                    </a:ext>
                  </a:extLst>
                </a:gridCol>
              </a:tblGrid>
              <a:tr h="626841">
                <a:tc>
                  <a:txBody>
                    <a:bodyPr/>
                    <a:lstStyle/>
                    <a:p>
                      <a:pPr algn="ctr" fontAlgn="b"/>
                      <a:r>
                        <a:rPr lang="en-IN" sz="1600" b="0" i="0" u="none" strike="noStrike" dirty="0">
                          <a:solidFill>
                            <a:srgbClr val="000000"/>
                          </a:solidFill>
                          <a:effectLst/>
                          <a:latin typeface="Calibri" panose="020F0502020204030204" pitchFamily="34" charset="0"/>
                        </a:rPr>
                        <a:t>S. No.</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Year</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Death Rate</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Growth Rate</a:t>
                      </a:r>
                    </a:p>
                  </a:txBody>
                  <a:tcPr marL="6350" marR="6350" marT="6350" marB="0" anchor="ctr"/>
                </a:tc>
                <a:extLst>
                  <a:ext uri="{0D108BD9-81ED-4DB2-BD59-A6C34878D82A}">
                    <a16:rowId xmlns:a16="http://schemas.microsoft.com/office/drawing/2014/main" val="2596364670"/>
                  </a:ext>
                </a:extLst>
              </a:tr>
              <a:tr h="330502">
                <a:tc>
                  <a:txBody>
                    <a:bodyPr/>
                    <a:lstStyle/>
                    <a:p>
                      <a:pPr algn="ctr" fontAlgn="b"/>
                      <a:r>
                        <a:rPr lang="en-IN" sz="16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2020</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7.309</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0.0049</a:t>
                      </a:r>
                    </a:p>
                  </a:txBody>
                  <a:tcPr marL="6350" marR="6350" marT="6350" marB="0" anchor="ctr"/>
                </a:tc>
                <a:extLst>
                  <a:ext uri="{0D108BD9-81ED-4DB2-BD59-A6C34878D82A}">
                    <a16:rowId xmlns:a16="http://schemas.microsoft.com/office/drawing/2014/main" val="3175456577"/>
                  </a:ext>
                </a:extLst>
              </a:tr>
              <a:tr h="330502">
                <a:tc>
                  <a:txBody>
                    <a:bodyPr/>
                    <a:lstStyle/>
                    <a:p>
                      <a:pPr algn="ctr" fontAlgn="b"/>
                      <a:r>
                        <a:rPr lang="en-IN" sz="1600" b="0" i="0" u="none" strike="noStrike">
                          <a:solidFill>
                            <a:srgbClr val="000000"/>
                          </a:solidFill>
                          <a:effectLst/>
                          <a:latin typeface="Calibri" panose="020F0502020204030204" pitchFamily="34" charset="0"/>
                        </a:rPr>
                        <a:t>2</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2019</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7.273</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0.005</a:t>
                      </a:r>
                    </a:p>
                  </a:txBody>
                  <a:tcPr marL="6350" marR="6350" marT="6350" marB="0" anchor="ctr"/>
                </a:tc>
                <a:extLst>
                  <a:ext uri="{0D108BD9-81ED-4DB2-BD59-A6C34878D82A}">
                    <a16:rowId xmlns:a16="http://schemas.microsoft.com/office/drawing/2014/main" val="3369024024"/>
                  </a:ext>
                </a:extLst>
              </a:tr>
              <a:tr h="330502">
                <a:tc>
                  <a:txBody>
                    <a:bodyPr/>
                    <a:lstStyle/>
                    <a:p>
                      <a:pPr algn="ctr" fontAlgn="b"/>
                      <a:r>
                        <a:rPr lang="en-IN" sz="1600" b="0" i="0" u="none" strike="noStrike">
                          <a:solidFill>
                            <a:srgbClr val="000000"/>
                          </a:solidFill>
                          <a:effectLst/>
                          <a:latin typeface="Calibri" panose="020F0502020204030204" pitchFamily="34" charset="0"/>
                        </a:rPr>
                        <a:t>3</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2018</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7.237</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-0.0007</a:t>
                      </a:r>
                    </a:p>
                  </a:txBody>
                  <a:tcPr marL="6350" marR="6350" marT="6350" marB="0" anchor="ctr"/>
                </a:tc>
                <a:extLst>
                  <a:ext uri="{0D108BD9-81ED-4DB2-BD59-A6C34878D82A}">
                    <a16:rowId xmlns:a16="http://schemas.microsoft.com/office/drawing/2014/main" val="2307380565"/>
                  </a:ext>
                </a:extLst>
              </a:tr>
              <a:tr h="330502">
                <a:tc>
                  <a:txBody>
                    <a:bodyPr/>
                    <a:lstStyle/>
                    <a:p>
                      <a:pPr algn="ctr" fontAlgn="b"/>
                      <a:r>
                        <a:rPr lang="en-IN" sz="1600" b="0" i="0" u="none" strike="noStrike">
                          <a:solidFill>
                            <a:srgbClr val="000000"/>
                          </a:solidFill>
                          <a:effectLst/>
                          <a:latin typeface="Calibri" panose="020F0502020204030204" pitchFamily="34" charset="0"/>
                        </a:rPr>
                        <a:t>4</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2017</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7.242</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-0.0007</a:t>
                      </a:r>
                    </a:p>
                  </a:txBody>
                  <a:tcPr marL="6350" marR="6350" marT="6350" marB="0" anchor="ctr"/>
                </a:tc>
                <a:extLst>
                  <a:ext uri="{0D108BD9-81ED-4DB2-BD59-A6C34878D82A}">
                    <a16:rowId xmlns:a16="http://schemas.microsoft.com/office/drawing/2014/main" val="293865106"/>
                  </a:ext>
                </a:extLst>
              </a:tr>
              <a:tr h="330502">
                <a:tc>
                  <a:txBody>
                    <a:bodyPr/>
                    <a:lstStyle/>
                    <a:p>
                      <a:pPr algn="ctr" fontAlgn="b"/>
                      <a:r>
                        <a:rPr lang="en-IN" sz="1600" b="0" i="0" u="none" strike="noStrike">
                          <a:solidFill>
                            <a:srgbClr val="000000"/>
                          </a:solidFill>
                          <a:effectLst/>
                          <a:latin typeface="Calibri" panose="020F0502020204030204" pitchFamily="34" charset="0"/>
                        </a:rPr>
                        <a:t>5</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2016</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7.247</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-0.0008</a:t>
                      </a:r>
                    </a:p>
                  </a:txBody>
                  <a:tcPr marL="6350" marR="6350" marT="6350" marB="0" anchor="ctr"/>
                </a:tc>
                <a:extLst>
                  <a:ext uri="{0D108BD9-81ED-4DB2-BD59-A6C34878D82A}">
                    <a16:rowId xmlns:a16="http://schemas.microsoft.com/office/drawing/2014/main" val="1021987975"/>
                  </a:ext>
                </a:extLst>
              </a:tr>
              <a:tr h="330502">
                <a:tc>
                  <a:txBody>
                    <a:bodyPr/>
                    <a:lstStyle/>
                    <a:p>
                      <a:pPr algn="ctr" fontAlgn="b"/>
                      <a:r>
                        <a:rPr lang="en-IN" sz="1600" b="0" i="0" u="none" strike="noStrike">
                          <a:solidFill>
                            <a:srgbClr val="000000"/>
                          </a:solidFill>
                          <a:effectLst/>
                          <a:latin typeface="Calibri" panose="020F0502020204030204" pitchFamily="34" charset="0"/>
                        </a:rPr>
                        <a:t>6</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2015</a:t>
                      </a:r>
                    </a:p>
                  </a:txBody>
                  <a:tcPr marL="6350" marR="6350" marT="6350" marB="0" anchor="ctr"/>
                </a:tc>
                <a:tc>
                  <a:txBody>
                    <a:bodyPr/>
                    <a:lstStyle/>
                    <a:p>
                      <a:pPr algn="ctr" fontAlgn="b"/>
                      <a:r>
                        <a:rPr lang="en-IN" sz="1600" b="0" i="0" u="none" strike="noStrike">
                          <a:solidFill>
                            <a:srgbClr val="000000"/>
                          </a:solidFill>
                          <a:effectLst/>
                          <a:latin typeface="Calibri" panose="020F0502020204030204" pitchFamily="34" charset="0"/>
                        </a:rPr>
                        <a:t>7.253</a:t>
                      </a:r>
                    </a:p>
                  </a:txBody>
                  <a:tcPr marL="6350" marR="6350" marT="6350" marB="0" anchor="ctr"/>
                </a:tc>
                <a:tc>
                  <a:txBody>
                    <a:bodyPr/>
                    <a:lstStyle/>
                    <a:p>
                      <a:pPr algn="ctr" fontAlgn="b"/>
                      <a:r>
                        <a:rPr lang="en-IN" sz="1600" b="0" i="0" u="none" strike="noStrike" dirty="0">
                          <a:solidFill>
                            <a:srgbClr val="000000"/>
                          </a:solidFill>
                          <a:effectLst/>
                          <a:latin typeface="Calibri" panose="020F0502020204030204" pitchFamily="34" charset="0"/>
                        </a:rPr>
                        <a:t>-0.0007</a:t>
                      </a:r>
                    </a:p>
                  </a:txBody>
                  <a:tcPr marL="6350" marR="6350" marT="6350" marB="0" anchor="ctr"/>
                </a:tc>
                <a:extLst>
                  <a:ext uri="{0D108BD9-81ED-4DB2-BD59-A6C34878D82A}">
                    <a16:rowId xmlns:a16="http://schemas.microsoft.com/office/drawing/2014/main" val="3744117129"/>
                  </a:ext>
                </a:extLst>
              </a:tr>
            </a:tbl>
          </a:graphicData>
        </a:graphic>
      </p:graphicFrame>
    </p:spTree>
    <p:extLst>
      <p:ext uri="{BB962C8B-B14F-4D97-AF65-F5344CB8AC3E}">
        <p14:creationId xmlns:p14="http://schemas.microsoft.com/office/powerpoint/2010/main" val="2241302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565E-9BF7-431C-A321-3A2AF9066513}"/>
              </a:ext>
            </a:extLst>
          </p:cNvPr>
          <p:cNvSpPr>
            <a:spLocks noGrp="1"/>
          </p:cNvSpPr>
          <p:nvPr>
            <p:ph type="title"/>
          </p:nvPr>
        </p:nvSpPr>
        <p:spPr>
          <a:xfrm>
            <a:off x="1295404" y="1001182"/>
            <a:ext cx="9601196" cy="1303867"/>
          </a:xfrm>
        </p:spPr>
        <p:txBody>
          <a:bodyPr>
            <a:normAutofit fontScale="90000"/>
          </a:bodyPr>
          <a:lstStyle/>
          <a:p>
            <a:r>
              <a:rPr lang="en-IN" sz="4000" dirty="0"/>
              <a:t>Dataset used to Test and Train Prediction Model</a:t>
            </a:r>
            <a:r>
              <a:rPr lang="en-IN" dirty="0"/>
              <a:t>. </a:t>
            </a:r>
            <a:r>
              <a:rPr lang="en-IN" sz="2200" dirty="0"/>
              <a:t>[Total Size - 70000*11 ,Testing size – 30%]</a:t>
            </a:r>
            <a:endParaRPr lang="en-IN" dirty="0"/>
          </a:p>
        </p:txBody>
      </p:sp>
      <p:graphicFrame>
        <p:nvGraphicFramePr>
          <p:cNvPr id="4" name="Table 4">
            <a:extLst>
              <a:ext uri="{FF2B5EF4-FFF2-40B4-BE49-F238E27FC236}">
                <a16:creationId xmlns:a16="http://schemas.microsoft.com/office/drawing/2014/main" id="{5620A954-68B9-455B-8E19-FFC1870DBAE8}"/>
              </a:ext>
            </a:extLst>
          </p:cNvPr>
          <p:cNvGraphicFramePr>
            <a:graphicFrameLocks noGrp="1"/>
          </p:cNvGraphicFramePr>
          <p:nvPr>
            <p:ph idx="1"/>
            <p:extLst>
              <p:ext uri="{D42A27DB-BD31-4B8C-83A1-F6EECF244321}">
                <p14:modId xmlns:p14="http://schemas.microsoft.com/office/powerpoint/2010/main" val="2433375448"/>
              </p:ext>
            </p:extLst>
          </p:nvPr>
        </p:nvGraphicFramePr>
        <p:xfrm>
          <a:off x="1295404" y="2513011"/>
          <a:ext cx="9772643" cy="3021010"/>
        </p:xfrm>
        <a:graphic>
          <a:graphicData uri="http://schemas.openxmlformats.org/drawingml/2006/table">
            <a:tbl>
              <a:tblPr firstRow="1" bandRow="1">
                <a:tableStyleId>{21E4AEA4-8DFA-4A89-87EB-49C32662AFE0}</a:tableStyleId>
              </a:tblPr>
              <a:tblGrid>
                <a:gridCol w="888422">
                  <a:extLst>
                    <a:ext uri="{9D8B030D-6E8A-4147-A177-3AD203B41FA5}">
                      <a16:colId xmlns:a16="http://schemas.microsoft.com/office/drawing/2014/main" val="3277282393"/>
                    </a:ext>
                  </a:extLst>
                </a:gridCol>
                <a:gridCol w="888422">
                  <a:extLst>
                    <a:ext uri="{9D8B030D-6E8A-4147-A177-3AD203B41FA5}">
                      <a16:colId xmlns:a16="http://schemas.microsoft.com/office/drawing/2014/main" val="815106723"/>
                    </a:ext>
                  </a:extLst>
                </a:gridCol>
                <a:gridCol w="888422">
                  <a:extLst>
                    <a:ext uri="{9D8B030D-6E8A-4147-A177-3AD203B41FA5}">
                      <a16:colId xmlns:a16="http://schemas.microsoft.com/office/drawing/2014/main" val="2921360282"/>
                    </a:ext>
                  </a:extLst>
                </a:gridCol>
                <a:gridCol w="888422">
                  <a:extLst>
                    <a:ext uri="{9D8B030D-6E8A-4147-A177-3AD203B41FA5}">
                      <a16:colId xmlns:a16="http://schemas.microsoft.com/office/drawing/2014/main" val="889765845"/>
                    </a:ext>
                  </a:extLst>
                </a:gridCol>
                <a:gridCol w="888422">
                  <a:extLst>
                    <a:ext uri="{9D8B030D-6E8A-4147-A177-3AD203B41FA5}">
                      <a16:colId xmlns:a16="http://schemas.microsoft.com/office/drawing/2014/main" val="3504686037"/>
                    </a:ext>
                  </a:extLst>
                </a:gridCol>
                <a:gridCol w="888422">
                  <a:extLst>
                    <a:ext uri="{9D8B030D-6E8A-4147-A177-3AD203B41FA5}">
                      <a16:colId xmlns:a16="http://schemas.microsoft.com/office/drawing/2014/main" val="4265063850"/>
                    </a:ext>
                  </a:extLst>
                </a:gridCol>
                <a:gridCol w="1121100">
                  <a:extLst>
                    <a:ext uri="{9D8B030D-6E8A-4147-A177-3AD203B41FA5}">
                      <a16:colId xmlns:a16="http://schemas.microsoft.com/office/drawing/2014/main" val="783535277"/>
                    </a:ext>
                  </a:extLst>
                </a:gridCol>
                <a:gridCol w="655745">
                  <a:extLst>
                    <a:ext uri="{9D8B030D-6E8A-4147-A177-3AD203B41FA5}">
                      <a16:colId xmlns:a16="http://schemas.microsoft.com/office/drawing/2014/main" val="2200101688"/>
                    </a:ext>
                  </a:extLst>
                </a:gridCol>
                <a:gridCol w="888422">
                  <a:extLst>
                    <a:ext uri="{9D8B030D-6E8A-4147-A177-3AD203B41FA5}">
                      <a16:colId xmlns:a16="http://schemas.microsoft.com/office/drawing/2014/main" val="1565076056"/>
                    </a:ext>
                  </a:extLst>
                </a:gridCol>
                <a:gridCol w="888422">
                  <a:extLst>
                    <a:ext uri="{9D8B030D-6E8A-4147-A177-3AD203B41FA5}">
                      <a16:colId xmlns:a16="http://schemas.microsoft.com/office/drawing/2014/main" val="623375004"/>
                    </a:ext>
                  </a:extLst>
                </a:gridCol>
                <a:gridCol w="888422">
                  <a:extLst>
                    <a:ext uri="{9D8B030D-6E8A-4147-A177-3AD203B41FA5}">
                      <a16:colId xmlns:a16="http://schemas.microsoft.com/office/drawing/2014/main" val="936666132"/>
                    </a:ext>
                  </a:extLst>
                </a:gridCol>
              </a:tblGrid>
              <a:tr h="302101">
                <a:tc>
                  <a:txBody>
                    <a:bodyPr/>
                    <a:lstStyle/>
                    <a:p>
                      <a:pPr algn="ctr" fontAlgn="b"/>
                      <a:r>
                        <a:rPr lang="en-IN" sz="1800" b="0" u="none" strike="noStrike" dirty="0">
                          <a:solidFill>
                            <a:srgbClr val="000000"/>
                          </a:solidFill>
                          <a:effectLst/>
                        </a:rPr>
                        <a:t>age</a:t>
                      </a:r>
                    </a:p>
                  </a:txBody>
                  <a:tcPr marL="6350" marR="6350" marT="6350" marB="0" anchor="ctr"/>
                </a:tc>
                <a:tc>
                  <a:txBody>
                    <a:bodyPr/>
                    <a:lstStyle/>
                    <a:p>
                      <a:pPr algn="ctr" fontAlgn="b"/>
                      <a:r>
                        <a:rPr lang="en-IN" sz="1800" b="0" u="none" strike="noStrike">
                          <a:solidFill>
                            <a:srgbClr val="000000"/>
                          </a:solidFill>
                          <a:effectLst/>
                        </a:rPr>
                        <a:t>gender</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height</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weight</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ap_hi</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ap_lo</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cholesterol</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gluc</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smoke</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alco</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cardio</a:t>
                      </a:r>
                      <a:endParaRPr lang="en-IN"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26835810"/>
                  </a:ext>
                </a:extLst>
              </a:tr>
              <a:tr h="302101">
                <a:tc>
                  <a:txBody>
                    <a:bodyPr/>
                    <a:lstStyle/>
                    <a:p>
                      <a:pPr algn="ctr" fontAlgn="b"/>
                      <a:r>
                        <a:rPr lang="en-IN" sz="1800" b="0" u="none" strike="noStrike" dirty="0">
                          <a:solidFill>
                            <a:srgbClr val="000000"/>
                          </a:solidFill>
                          <a:effectLst/>
                        </a:rPr>
                        <a:t>18393</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2</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168</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62</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110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80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05612993"/>
                  </a:ext>
                </a:extLst>
              </a:tr>
              <a:tr h="302101">
                <a:tc>
                  <a:txBody>
                    <a:bodyPr/>
                    <a:lstStyle/>
                    <a:p>
                      <a:pPr algn="ctr" fontAlgn="b"/>
                      <a:r>
                        <a:rPr lang="en-IN" sz="1800" b="0" u="none" strike="noStrike" dirty="0">
                          <a:solidFill>
                            <a:srgbClr val="000000"/>
                          </a:solidFill>
                          <a:effectLst/>
                        </a:rPr>
                        <a:t>20228</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156</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85</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140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90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3</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503920865"/>
                  </a:ext>
                </a:extLst>
              </a:tr>
              <a:tr h="302101">
                <a:tc>
                  <a:txBody>
                    <a:bodyPr/>
                    <a:lstStyle/>
                    <a:p>
                      <a:pPr algn="ctr" fontAlgn="b"/>
                      <a:r>
                        <a:rPr lang="en-IN" sz="1800" b="0" u="none" strike="noStrike" dirty="0">
                          <a:solidFill>
                            <a:srgbClr val="000000"/>
                          </a:solidFill>
                          <a:effectLst/>
                        </a:rPr>
                        <a:t>18857</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165</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64</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130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70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3</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1983224"/>
                  </a:ext>
                </a:extLst>
              </a:tr>
              <a:tr h="302101">
                <a:tc>
                  <a:txBody>
                    <a:bodyPr/>
                    <a:lstStyle/>
                    <a:p>
                      <a:pPr algn="ctr" fontAlgn="b"/>
                      <a:r>
                        <a:rPr lang="en-IN" sz="1800" b="0" u="none" strike="noStrike" dirty="0">
                          <a:solidFill>
                            <a:srgbClr val="000000"/>
                          </a:solidFill>
                          <a:effectLst/>
                        </a:rPr>
                        <a:t>17623</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2</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169</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82</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150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100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1</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40802482"/>
                  </a:ext>
                </a:extLst>
              </a:tr>
              <a:tr h="302101">
                <a:tc>
                  <a:txBody>
                    <a:bodyPr/>
                    <a:lstStyle/>
                    <a:p>
                      <a:pPr algn="ctr" fontAlgn="b"/>
                      <a:r>
                        <a:rPr lang="en-IN" sz="1800" b="0" u="none" strike="noStrike" dirty="0">
                          <a:solidFill>
                            <a:srgbClr val="000000"/>
                          </a:solidFill>
                          <a:effectLst/>
                        </a:rPr>
                        <a:t>17474</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156</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56</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100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60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16280827"/>
                  </a:ext>
                </a:extLst>
              </a:tr>
              <a:tr h="302101">
                <a:tc>
                  <a:txBody>
                    <a:bodyPr/>
                    <a:lstStyle/>
                    <a:p>
                      <a:pPr algn="ctr" fontAlgn="b"/>
                      <a:r>
                        <a:rPr lang="en-IN" sz="1800" b="0" u="none" strike="noStrike" dirty="0">
                          <a:solidFill>
                            <a:srgbClr val="000000"/>
                          </a:solidFill>
                          <a:effectLst/>
                        </a:rPr>
                        <a:t>21914</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151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67</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120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80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2</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2</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47198620"/>
                  </a:ext>
                </a:extLst>
              </a:tr>
              <a:tr h="302101">
                <a:tc>
                  <a:txBody>
                    <a:bodyPr/>
                    <a:lstStyle/>
                    <a:p>
                      <a:pPr algn="ctr" fontAlgn="b"/>
                      <a:r>
                        <a:rPr lang="en-IN" sz="1800" b="0" u="none" strike="noStrike" dirty="0">
                          <a:solidFill>
                            <a:srgbClr val="000000"/>
                          </a:solidFill>
                          <a:effectLst/>
                        </a:rPr>
                        <a:t>22113</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157</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93</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130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80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3</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95799213"/>
                  </a:ext>
                </a:extLst>
              </a:tr>
              <a:tr h="302101">
                <a:tc>
                  <a:txBody>
                    <a:bodyPr/>
                    <a:lstStyle/>
                    <a:p>
                      <a:pPr algn="ctr" fontAlgn="b"/>
                      <a:r>
                        <a:rPr lang="en-IN" sz="1800" b="0" u="none" strike="noStrike" dirty="0">
                          <a:solidFill>
                            <a:srgbClr val="000000"/>
                          </a:solidFill>
                          <a:effectLst/>
                        </a:rPr>
                        <a:t>22584</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2</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178</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95</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130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90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3</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3</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0</a:t>
                      </a:r>
                      <a:endParaRPr lang="en-IN" sz="18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a:solidFill>
                            <a:srgbClr val="000000"/>
                          </a:solidFill>
                          <a:effectLst/>
                        </a:rPr>
                        <a:t>1</a:t>
                      </a:r>
                      <a:endParaRPr lang="en-IN" sz="18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57444500"/>
                  </a:ext>
                </a:extLst>
              </a:tr>
              <a:tr h="302101">
                <a:tc>
                  <a:txBody>
                    <a:bodyPr/>
                    <a:lstStyle/>
                    <a:p>
                      <a:pPr algn="ctr" fontAlgn="b"/>
                      <a:r>
                        <a:rPr lang="en-IN" sz="1800" b="0" u="none" strike="noStrike" dirty="0">
                          <a:solidFill>
                            <a:srgbClr val="000000"/>
                          </a:solidFill>
                          <a:effectLst/>
                        </a:rPr>
                        <a:t>17668</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1</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158</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71</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110</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70</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1</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1</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800" b="0" u="none" strike="noStrike" dirty="0">
                          <a:solidFill>
                            <a:srgbClr val="000000"/>
                          </a:solidFill>
                          <a:effectLst/>
                        </a:rPr>
                        <a:t>0</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56698914"/>
                  </a:ext>
                </a:extLst>
              </a:tr>
            </a:tbl>
          </a:graphicData>
        </a:graphic>
      </p:graphicFrame>
    </p:spTree>
    <p:extLst>
      <p:ext uri="{BB962C8B-B14F-4D97-AF65-F5344CB8AC3E}">
        <p14:creationId xmlns:p14="http://schemas.microsoft.com/office/powerpoint/2010/main" val="33827503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206</TotalTime>
  <Words>1022</Words>
  <Application>Microsoft Office PowerPoint</Application>
  <PresentationFormat>Widescreen</PresentationFormat>
  <Paragraphs>187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Garamond</vt:lpstr>
      <vt:lpstr>Times New Roman</vt:lpstr>
      <vt:lpstr>Wingdings</vt:lpstr>
      <vt:lpstr>Organic</vt:lpstr>
      <vt:lpstr>IS YOUR HEART HEALTHY?</vt:lpstr>
      <vt:lpstr>MINI PROJECT Department of CSE , ABESIT, Ghaziabad</vt:lpstr>
      <vt:lpstr>Introduction</vt:lpstr>
      <vt:lpstr>Technologies Used :</vt:lpstr>
      <vt:lpstr>Python Libraries Used:-</vt:lpstr>
      <vt:lpstr>Web Scraping  [used to fetch best Hospitals location over the world.]</vt:lpstr>
      <vt:lpstr>Best Hospitals across the world</vt:lpstr>
      <vt:lpstr>Plots :-  Here, Python based matplotlib library is used to plot these graph of past 70 years of different countries. </vt:lpstr>
      <vt:lpstr>Dataset used to Test and Train Prediction Model. [Total Size - 70000*11 ,Testing size – 30%]</vt:lpstr>
      <vt:lpstr>FUTURE SCOPE :</vt:lpstr>
      <vt:lpstr>Limitations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YOUR HEART HEALTHY?</dc:title>
  <dc:creator>Shivam sharma</dc:creator>
  <cp:lastModifiedBy>Shivam sharma</cp:lastModifiedBy>
  <cp:revision>12</cp:revision>
  <dcterms:created xsi:type="dcterms:W3CDTF">2021-01-13T04:49:58Z</dcterms:created>
  <dcterms:modified xsi:type="dcterms:W3CDTF">2021-01-13T09:49:39Z</dcterms:modified>
</cp:coreProperties>
</file>