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9" r:id="rId2"/>
    <p:sldId id="296" r:id="rId3"/>
    <p:sldId id="297" r:id="rId4"/>
    <p:sldId id="260" r:id="rId5"/>
    <p:sldId id="295" r:id="rId6"/>
    <p:sldId id="262" r:id="rId7"/>
    <p:sldId id="263" r:id="rId8"/>
    <p:sldId id="264" r:id="rId9"/>
    <p:sldId id="261" r:id="rId10"/>
    <p:sldId id="256" r:id="rId11"/>
    <p:sldId id="266" r:id="rId12"/>
    <p:sldId id="267" r:id="rId13"/>
    <p:sldId id="258" r:id="rId14"/>
    <p:sldId id="257" r:id="rId15"/>
    <p:sldId id="268" r:id="rId16"/>
    <p:sldId id="269" r:id="rId17"/>
    <p:sldId id="270" r:id="rId18"/>
    <p:sldId id="265"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9" r:id="rId32"/>
    <p:sldId id="283" r:id="rId33"/>
    <p:sldId id="284" r:id="rId34"/>
    <p:sldId id="285" r:id="rId35"/>
    <p:sldId id="286" r:id="rId36"/>
    <p:sldId id="288" r:id="rId37"/>
    <p:sldId id="290" r:id="rId38"/>
    <p:sldId id="291" r:id="rId39"/>
    <p:sldId id="287" r:id="rId40"/>
    <p:sldId id="293" r:id="rId41"/>
    <p:sldId id="294" r:id="rId42"/>
    <p:sldId id="298"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diagrams/_rels/data1.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 Id="rId1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 Id="rId1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F552D2-2A6F-4BA0-B75E-2D1A92574F6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9564393-24FB-4563-B6D6-CC4F5B40A34A}">
      <dgm:prSet/>
      <dgm:spPr/>
      <dgm:t>
        <a:bodyPr/>
        <a:lstStyle/>
        <a:p>
          <a:pPr>
            <a:lnSpc>
              <a:spcPct val="100000"/>
            </a:lnSpc>
            <a:defRPr cap="all"/>
          </a:pPr>
          <a:r>
            <a:rPr lang="en-US"/>
            <a:t>Make(Manufacturer) Analysis</a:t>
          </a:r>
        </a:p>
      </dgm:t>
    </dgm:pt>
    <dgm:pt modelId="{E000B19C-BC6A-4440-A599-C44FE5DB6B36}" type="parTrans" cxnId="{2A0595EA-D9D8-4B7D-B78C-0E55FCAA89FE}">
      <dgm:prSet/>
      <dgm:spPr/>
      <dgm:t>
        <a:bodyPr/>
        <a:lstStyle/>
        <a:p>
          <a:endParaRPr lang="en-US"/>
        </a:p>
      </dgm:t>
    </dgm:pt>
    <dgm:pt modelId="{B46C45AE-F887-469D-A14D-CD84CBA4E3C7}" type="sibTrans" cxnId="{2A0595EA-D9D8-4B7D-B78C-0E55FCAA89FE}">
      <dgm:prSet/>
      <dgm:spPr/>
      <dgm:t>
        <a:bodyPr/>
        <a:lstStyle/>
        <a:p>
          <a:endParaRPr lang="en-US"/>
        </a:p>
      </dgm:t>
    </dgm:pt>
    <dgm:pt modelId="{5EFEA040-6EFE-40E5-A611-02BAB4CF983B}">
      <dgm:prSet/>
      <dgm:spPr/>
      <dgm:t>
        <a:bodyPr/>
        <a:lstStyle/>
        <a:p>
          <a:pPr>
            <a:lnSpc>
              <a:spcPct val="100000"/>
            </a:lnSpc>
            <a:defRPr cap="all"/>
          </a:pPr>
          <a:r>
            <a:rPr lang="en-US"/>
            <a:t>Risk Analysis</a:t>
          </a:r>
        </a:p>
      </dgm:t>
    </dgm:pt>
    <dgm:pt modelId="{B1FD263D-C105-48A6-973E-614340AA39A2}" type="parTrans" cxnId="{11410FA1-2A37-442C-96E3-EFD087957596}">
      <dgm:prSet/>
      <dgm:spPr/>
      <dgm:t>
        <a:bodyPr/>
        <a:lstStyle/>
        <a:p>
          <a:endParaRPr lang="en-US"/>
        </a:p>
      </dgm:t>
    </dgm:pt>
    <dgm:pt modelId="{B5B5C38D-55C9-4082-9B25-25E076822A45}" type="sibTrans" cxnId="{11410FA1-2A37-442C-96E3-EFD087957596}">
      <dgm:prSet/>
      <dgm:spPr/>
      <dgm:t>
        <a:bodyPr/>
        <a:lstStyle/>
        <a:p>
          <a:endParaRPr lang="en-US"/>
        </a:p>
      </dgm:t>
    </dgm:pt>
    <dgm:pt modelId="{AD9DA56C-30EF-482E-B3CB-22A4F57138E9}">
      <dgm:prSet/>
      <dgm:spPr/>
      <dgm:t>
        <a:bodyPr/>
        <a:lstStyle/>
        <a:p>
          <a:pPr>
            <a:lnSpc>
              <a:spcPct val="100000"/>
            </a:lnSpc>
            <a:defRPr cap="all"/>
          </a:pPr>
          <a:r>
            <a:rPr lang="en-US"/>
            <a:t>Price Analysis</a:t>
          </a:r>
        </a:p>
      </dgm:t>
    </dgm:pt>
    <dgm:pt modelId="{FD9FDD76-1F81-42A1-90D2-7F95103B06D7}" type="parTrans" cxnId="{D29CC8C7-3A4A-4E49-A9A0-1CEC65BAE2E4}">
      <dgm:prSet/>
      <dgm:spPr/>
      <dgm:t>
        <a:bodyPr/>
        <a:lstStyle/>
        <a:p>
          <a:endParaRPr lang="en-US"/>
        </a:p>
      </dgm:t>
    </dgm:pt>
    <dgm:pt modelId="{876D7D12-C9E3-4082-834C-81C034F3B7E4}" type="sibTrans" cxnId="{D29CC8C7-3A4A-4E49-A9A0-1CEC65BAE2E4}">
      <dgm:prSet/>
      <dgm:spPr/>
      <dgm:t>
        <a:bodyPr/>
        <a:lstStyle/>
        <a:p>
          <a:endParaRPr lang="en-US"/>
        </a:p>
      </dgm:t>
    </dgm:pt>
    <dgm:pt modelId="{1AC3E6BB-5795-4DAD-B898-5EF6AE049089}">
      <dgm:prSet/>
      <dgm:spPr/>
      <dgm:t>
        <a:bodyPr/>
        <a:lstStyle/>
        <a:p>
          <a:pPr>
            <a:lnSpc>
              <a:spcPct val="100000"/>
            </a:lnSpc>
            <a:defRPr cap="all"/>
          </a:pPr>
          <a:r>
            <a:rPr lang="en-US"/>
            <a:t>Vehicle Specification</a:t>
          </a:r>
        </a:p>
      </dgm:t>
    </dgm:pt>
    <dgm:pt modelId="{87949CBD-7C26-4A48-9D39-FD556AA3EDD3}" type="parTrans" cxnId="{D566FE92-0F9D-49EA-99A4-935E073CC69A}">
      <dgm:prSet/>
      <dgm:spPr/>
      <dgm:t>
        <a:bodyPr/>
        <a:lstStyle/>
        <a:p>
          <a:endParaRPr lang="en-US"/>
        </a:p>
      </dgm:t>
    </dgm:pt>
    <dgm:pt modelId="{89FFD2BD-00FE-444B-BB9E-7EDC04BCBCC5}" type="sibTrans" cxnId="{D566FE92-0F9D-49EA-99A4-935E073CC69A}">
      <dgm:prSet/>
      <dgm:spPr/>
      <dgm:t>
        <a:bodyPr/>
        <a:lstStyle/>
        <a:p>
          <a:endParaRPr lang="en-US"/>
        </a:p>
      </dgm:t>
    </dgm:pt>
    <dgm:pt modelId="{493DCDB4-0667-4427-87F6-8D6AC848FFDF}">
      <dgm:prSet/>
      <dgm:spPr/>
      <dgm:t>
        <a:bodyPr/>
        <a:lstStyle/>
        <a:p>
          <a:pPr>
            <a:lnSpc>
              <a:spcPct val="100000"/>
            </a:lnSpc>
            <a:defRPr cap="all"/>
          </a:pPr>
          <a:r>
            <a:rPr lang="en-US" dirty="0"/>
            <a:t>Fuel Attribute Analysis</a:t>
          </a:r>
        </a:p>
      </dgm:t>
    </dgm:pt>
    <dgm:pt modelId="{155ABB2B-3C31-4C98-9D04-2E8D6FC74700}" type="parTrans" cxnId="{EA17CF69-6656-439E-95CD-D639EE736557}">
      <dgm:prSet/>
      <dgm:spPr/>
      <dgm:t>
        <a:bodyPr/>
        <a:lstStyle/>
        <a:p>
          <a:endParaRPr lang="en-US"/>
        </a:p>
      </dgm:t>
    </dgm:pt>
    <dgm:pt modelId="{A1369E62-A195-4287-9A87-E6F55B4D3C5E}" type="sibTrans" cxnId="{EA17CF69-6656-439E-95CD-D639EE736557}">
      <dgm:prSet/>
      <dgm:spPr/>
      <dgm:t>
        <a:bodyPr/>
        <a:lstStyle/>
        <a:p>
          <a:endParaRPr lang="en-US"/>
        </a:p>
      </dgm:t>
    </dgm:pt>
    <dgm:pt modelId="{834D2EE0-855A-4AA5-85EC-C45F62E29821}">
      <dgm:prSet/>
      <dgm:spPr/>
      <dgm:t>
        <a:bodyPr/>
        <a:lstStyle/>
        <a:p>
          <a:pPr>
            <a:lnSpc>
              <a:spcPct val="100000"/>
            </a:lnSpc>
            <a:defRPr cap="all"/>
          </a:pPr>
          <a:r>
            <a:rPr lang="en-US"/>
            <a:t>Engine Attributes</a:t>
          </a:r>
        </a:p>
      </dgm:t>
    </dgm:pt>
    <dgm:pt modelId="{95653808-5564-455E-A45F-C642786353EE}" type="parTrans" cxnId="{95760CF7-6DF5-4BD6-B38A-1C9A1B814C8A}">
      <dgm:prSet/>
      <dgm:spPr/>
      <dgm:t>
        <a:bodyPr/>
        <a:lstStyle/>
        <a:p>
          <a:endParaRPr lang="en-US"/>
        </a:p>
      </dgm:t>
    </dgm:pt>
    <dgm:pt modelId="{E454C6A0-04A2-44EC-907F-7438ABDDD896}" type="sibTrans" cxnId="{95760CF7-6DF5-4BD6-B38A-1C9A1B814C8A}">
      <dgm:prSet/>
      <dgm:spPr/>
      <dgm:t>
        <a:bodyPr/>
        <a:lstStyle/>
        <a:p>
          <a:endParaRPr lang="en-US"/>
        </a:p>
      </dgm:t>
    </dgm:pt>
    <dgm:pt modelId="{BC5627A1-9973-4960-9D80-DF327B314533}">
      <dgm:prSet/>
      <dgm:spPr/>
      <dgm:t>
        <a:bodyPr/>
        <a:lstStyle/>
        <a:p>
          <a:pPr>
            <a:lnSpc>
              <a:spcPct val="100000"/>
            </a:lnSpc>
            <a:defRPr cap="all"/>
          </a:pPr>
          <a:r>
            <a:rPr lang="en-US" dirty="0"/>
            <a:t>Mileage</a:t>
          </a:r>
        </a:p>
      </dgm:t>
    </dgm:pt>
    <dgm:pt modelId="{9D2E041D-6FA9-4B14-A9B5-AA1A890CE376}" type="parTrans" cxnId="{D5646382-05FD-417B-8655-805D7D38871D}">
      <dgm:prSet/>
      <dgm:spPr/>
      <dgm:t>
        <a:bodyPr/>
        <a:lstStyle/>
        <a:p>
          <a:endParaRPr lang="en-US"/>
        </a:p>
      </dgm:t>
    </dgm:pt>
    <dgm:pt modelId="{853E1BDF-78C4-4168-8B9F-0035022AF39B}" type="sibTrans" cxnId="{D5646382-05FD-417B-8655-805D7D38871D}">
      <dgm:prSet/>
      <dgm:spPr/>
      <dgm:t>
        <a:bodyPr/>
        <a:lstStyle/>
        <a:p>
          <a:endParaRPr lang="en-US"/>
        </a:p>
      </dgm:t>
    </dgm:pt>
    <dgm:pt modelId="{80353D26-DBBC-4005-BED7-2FB90070A3F4}" type="pres">
      <dgm:prSet presAssocID="{9BF552D2-2A6F-4BA0-B75E-2D1A92574F64}" presName="root" presStyleCnt="0">
        <dgm:presLayoutVars>
          <dgm:dir/>
          <dgm:resizeHandles val="exact"/>
        </dgm:presLayoutVars>
      </dgm:prSet>
      <dgm:spPr/>
    </dgm:pt>
    <dgm:pt modelId="{4FB16A1B-3AE7-4044-BCE8-0D6D37CC60DF}" type="pres">
      <dgm:prSet presAssocID="{69564393-24FB-4563-B6D6-CC4F5B40A34A}" presName="compNode" presStyleCnt="0"/>
      <dgm:spPr/>
    </dgm:pt>
    <dgm:pt modelId="{9EE19B8C-1107-4011-8189-03B04DDD79FE}" type="pres">
      <dgm:prSet presAssocID="{69564393-24FB-4563-B6D6-CC4F5B40A34A}" presName="iconBgRect" presStyleLbl="bgShp" presStyleIdx="0" presStyleCnt="7"/>
      <dgm:spPr/>
    </dgm:pt>
    <dgm:pt modelId="{31E5824F-D739-4872-A0F2-95090E4D9122}" type="pres">
      <dgm:prSet presAssocID="{69564393-24FB-4563-B6D6-CC4F5B40A34A}"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actory"/>
        </a:ext>
      </dgm:extLst>
    </dgm:pt>
    <dgm:pt modelId="{21C03A43-4947-4C6F-B81D-7AB2EE09E011}" type="pres">
      <dgm:prSet presAssocID="{69564393-24FB-4563-B6D6-CC4F5B40A34A}" presName="spaceRect" presStyleCnt="0"/>
      <dgm:spPr/>
    </dgm:pt>
    <dgm:pt modelId="{486281A8-1387-4611-80E9-0CBD8D81611E}" type="pres">
      <dgm:prSet presAssocID="{69564393-24FB-4563-B6D6-CC4F5B40A34A}" presName="textRect" presStyleLbl="revTx" presStyleIdx="0" presStyleCnt="7">
        <dgm:presLayoutVars>
          <dgm:chMax val="1"/>
          <dgm:chPref val="1"/>
        </dgm:presLayoutVars>
      </dgm:prSet>
      <dgm:spPr/>
    </dgm:pt>
    <dgm:pt modelId="{E756073D-90D6-4FFC-8A56-1C0745C8F492}" type="pres">
      <dgm:prSet presAssocID="{B46C45AE-F887-469D-A14D-CD84CBA4E3C7}" presName="sibTrans" presStyleCnt="0"/>
      <dgm:spPr/>
    </dgm:pt>
    <dgm:pt modelId="{9BB11AE9-3849-4192-97CF-E65020AE3D24}" type="pres">
      <dgm:prSet presAssocID="{5EFEA040-6EFE-40E5-A611-02BAB4CF983B}" presName="compNode" presStyleCnt="0"/>
      <dgm:spPr/>
    </dgm:pt>
    <dgm:pt modelId="{D94440F3-7F07-4F8F-98ED-B090A93D70E1}" type="pres">
      <dgm:prSet presAssocID="{5EFEA040-6EFE-40E5-A611-02BAB4CF983B}" presName="iconBgRect" presStyleLbl="bgShp" presStyleIdx="1" presStyleCnt="7"/>
      <dgm:spPr/>
    </dgm:pt>
    <dgm:pt modelId="{E65717B3-3A24-4A54-88E3-A2BDAC80548E}" type="pres">
      <dgm:prSet presAssocID="{5EFEA040-6EFE-40E5-A611-02BAB4CF983B}"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E63136A7-E394-4FB6-8BDF-1F8FE777FB12}" type="pres">
      <dgm:prSet presAssocID="{5EFEA040-6EFE-40E5-A611-02BAB4CF983B}" presName="spaceRect" presStyleCnt="0"/>
      <dgm:spPr/>
    </dgm:pt>
    <dgm:pt modelId="{34BF4462-F437-4910-9C4E-3308593056C1}" type="pres">
      <dgm:prSet presAssocID="{5EFEA040-6EFE-40E5-A611-02BAB4CF983B}" presName="textRect" presStyleLbl="revTx" presStyleIdx="1" presStyleCnt="7">
        <dgm:presLayoutVars>
          <dgm:chMax val="1"/>
          <dgm:chPref val="1"/>
        </dgm:presLayoutVars>
      </dgm:prSet>
      <dgm:spPr/>
    </dgm:pt>
    <dgm:pt modelId="{D89AF815-5031-4C8C-B2AD-41701D8C84A8}" type="pres">
      <dgm:prSet presAssocID="{B5B5C38D-55C9-4082-9B25-25E076822A45}" presName="sibTrans" presStyleCnt="0"/>
      <dgm:spPr/>
    </dgm:pt>
    <dgm:pt modelId="{60C0BB29-305C-43A2-8F09-4D815797E997}" type="pres">
      <dgm:prSet presAssocID="{AD9DA56C-30EF-482E-B3CB-22A4F57138E9}" presName="compNode" presStyleCnt="0"/>
      <dgm:spPr/>
    </dgm:pt>
    <dgm:pt modelId="{29B102EA-A0CD-409D-BF9A-E9A1B626BDD0}" type="pres">
      <dgm:prSet presAssocID="{AD9DA56C-30EF-482E-B3CB-22A4F57138E9}" presName="iconBgRect" presStyleLbl="bgShp" presStyleIdx="2" presStyleCnt="7"/>
      <dgm:spPr/>
    </dgm:pt>
    <dgm:pt modelId="{4C52C9D0-5C17-4949-A9B3-77B685D63B20}" type="pres">
      <dgm:prSet presAssocID="{AD9DA56C-30EF-482E-B3CB-22A4F57138E9}"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ins"/>
        </a:ext>
      </dgm:extLst>
    </dgm:pt>
    <dgm:pt modelId="{C4C6AC62-D8C2-482B-948D-6FBA90AC49C0}" type="pres">
      <dgm:prSet presAssocID="{AD9DA56C-30EF-482E-B3CB-22A4F57138E9}" presName="spaceRect" presStyleCnt="0"/>
      <dgm:spPr/>
    </dgm:pt>
    <dgm:pt modelId="{3A9EC01A-20C4-4639-9D08-E135935E245F}" type="pres">
      <dgm:prSet presAssocID="{AD9DA56C-30EF-482E-B3CB-22A4F57138E9}" presName="textRect" presStyleLbl="revTx" presStyleIdx="2" presStyleCnt="7">
        <dgm:presLayoutVars>
          <dgm:chMax val="1"/>
          <dgm:chPref val="1"/>
        </dgm:presLayoutVars>
      </dgm:prSet>
      <dgm:spPr/>
    </dgm:pt>
    <dgm:pt modelId="{5F6D8909-5C1B-4581-A44C-5BEB6F8CC47F}" type="pres">
      <dgm:prSet presAssocID="{876D7D12-C9E3-4082-834C-81C034F3B7E4}" presName="sibTrans" presStyleCnt="0"/>
      <dgm:spPr/>
    </dgm:pt>
    <dgm:pt modelId="{0594AF68-612F-4386-83D1-DC0F8CBF2437}" type="pres">
      <dgm:prSet presAssocID="{1AC3E6BB-5795-4DAD-B898-5EF6AE049089}" presName="compNode" presStyleCnt="0"/>
      <dgm:spPr/>
    </dgm:pt>
    <dgm:pt modelId="{35CD5F4B-0060-4E5D-9313-0B1194F04786}" type="pres">
      <dgm:prSet presAssocID="{1AC3E6BB-5795-4DAD-B898-5EF6AE049089}" presName="iconBgRect" presStyleLbl="bgShp" presStyleIdx="3" presStyleCnt="7"/>
      <dgm:spPr/>
    </dgm:pt>
    <dgm:pt modelId="{B0995FAE-D6AA-4D81-93F8-8BE43E920061}" type="pres">
      <dgm:prSet presAssocID="{1AC3E6BB-5795-4DAD-B898-5EF6AE049089}"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r"/>
        </a:ext>
      </dgm:extLst>
    </dgm:pt>
    <dgm:pt modelId="{E62AFDC7-B3F6-4DF8-A003-106FAD628530}" type="pres">
      <dgm:prSet presAssocID="{1AC3E6BB-5795-4DAD-B898-5EF6AE049089}" presName="spaceRect" presStyleCnt="0"/>
      <dgm:spPr/>
    </dgm:pt>
    <dgm:pt modelId="{0E7BFA04-9364-4EA9-82DB-9818040BC77E}" type="pres">
      <dgm:prSet presAssocID="{1AC3E6BB-5795-4DAD-B898-5EF6AE049089}" presName="textRect" presStyleLbl="revTx" presStyleIdx="3" presStyleCnt="7">
        <dgm:presLayoutVars>
          <dgm:chMax val="1"/>
          <dgm:chPref val="1"/>
        </dgm:presLayoutVars>
      </dgm:prSet>
      <dgm:spPr/>
    </dgm:pt>
    <dgm:pt modelId="{1B27781E-2309-4290-AED1-59C6FA5B7024}" type="pres">
      <dgm:prSet presAssocID="{89FFD2BD-00FE-444B-BB9E-7EDC04BCBCC5}" presName="sibTrans" presStyleCnt="0"/>
      <dgm:spPr/>
    </dgm:pt>
    <dgm:pt modelId="{71F96268-166A-4AA4-96FF-FCE93570C74D}" type="pres">
      <dgm:prSet presAssocID="{493DCDB4-0667-4427-87F6-8D6AC848FFDF}" presName="compNode" presStyleCnt="0"/>
      <dgm:spPr/>
    </dgm:pt>
    <dgm:pt modelId="{84816717-21BC-4860-B93F-CB3A22C108A7}" type="pres">
      <dgm:prSet presAssocID="{493DCDB4-0667-4427-87F6-8D6AC848FFDF}" presName="iconBgRect" presStyleLbl="bgShp" presStyleIdx="4" presStyleCnt="7"/>
      <dgm:spPr/>
    </dgm:pt>
    <dgm:pt modelId="{C39FFF4A-094E-4487-A1C0-1D6153B2F58C}" type="pres">
      <dgm:prSet presAssocID="{493DCDB4-0667-4427-87F6-8D6AC848FFDF}"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uge"/>
        </a:ext>
      </dgm:extLst>
    </dgm:pt>
    <dgm:pt modelId="{9CA6948A-CB7D-4AAE-8A57-8E5D093AB84B}" type="pres">
      <dgm:prSet presAssocID="{493DCDB4-0667-4427-87F6-8D6AC848FFDF}" presName="spaceRect" presStyleCnt="0"/>
      <dgm:spPr/>
    </dgm:pt>
    <dgm:pt modelId="{273FCF81-0316-4323-80BC-C7A5FD4267D9}" type="pres">
      <dgm:prSet presAssocID="{493DCDB4-0667-4427-87F6-8D6AC848FFDF}" presName="textRect" presStyleLbl="revTx" presStyleIdx="4" presStyleCnt="7">
        <dgm:presLayoutVars>
          <dgm:chMax val="1"/>
          <dgm:chPref val="1"/>
        </dgm:presLayoutVars>
      </dgm:prSet>
      <dgm:spPr/>
    </dgm:pt>
    <dgm:pt modelId="{F4181C61-13F1-4778-9BBE-A23A4CA924C3}" type="pres">
      <dgm:prSet presAssocID="{A1369E62-A195-4287-9A87-E6F55B4D3C5E}" presName="sibTrans" presStyleCnt="0"/>
      <dgm:spPr/>
    </dgm:pt>
    <dgm:pt modelId="{30D009DE-ED48-4A25-ACA6-2E2D64651617}" type="pres">
      <dgm:prSet presAssocID="{834D2EE0-855A-4AA5-85EC-C45F62E29821}" presName="compNode" presStyleCnt="0"/>
      <dgm:spPr/>
    </dgm:pt>
    <dgm:pt modelId="{06943C2D-DFA0-46F3-9156-E7E77D0E2873}" type="pres">
      <dgm:prSet presAssocID="{834D2EE0-855A-4AA5-85EC-C45F62E29821}" presName="iconBgRect" presStyleLbl="bgShp" presStyleIdx="5" presStyleCnt="7"/>
      <dgm:spPr/>
    </dgm:pt>
    <dgm:pt modelId="{3B983BAE-57BF-4023-AE0F-86284E16EE17}" type="pres">
      <dgm:prSet presAssocID="{834D2EE0-855A-4AA5-85EC-C45F62E29821}"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ears"/>
        </a:ext>
      </dgm:extLst>
    </dgm:pt>
    <dgm:pt modelId="{83F80ABC-956A-44C7-99D8-89F421A4EDAF}" type="pres">
      <dgm:prSet presAssocID="{834D2EE0-855A-4AA5-85EC-C45F62E29821}" presName="spaceRect" presStyleCnt="0"/>
      <dgm:spPr/>
    </dgm:pt>
    <dgm:pt modelId="{023EB530-4D19-4290-8BD4-DC213B2FECEB}" type="pres">
      <dgm:prSet presAssocID="{834D2EE0-855A-4AA5-85EC-C45F62E29821}" presName="textRect" presStyleLbl="revTx" presStyleIdx="5" presStyleCnt="7">
        <dgm:presLayoutVars>
          <dgm:chMax val="1"/>
          <dgm:chPref val="1"/>
        </dgm:presLayoutVars>
      </dgm:prSet>
      <dgm:spPr/>
    </dgm:pt>
    <dgm:pt modelId="{2963EB8B-3677-4C38-AF57-1313D94D1EB6}" type="pres">
      <dgm:prSet presAssocID="{E454C6A0-04A2-44EC-907F-7438ABDDD896}" presName="sibTrans" presStyleCnt="0"/>
      <dgm:spPr/>
    </dgm:pt>
    <dgm:pt modelId="{43EFAA9E-DD87-4A24-A965-6749D0D27C6F}" type="pres">
      <dgm:prSet presAssocID="{BC5627A1-9973-4960-9D80-DF327B314533}" presName="compNode" presStyleCnt="0"/>
      <dgm:spPr/>
    </dgm:pt>
    <dgm:pt modelId="{F9DA6FEB-2130-4222-87F3-C43AF950E360}" type="pres">
      <dgm:prSet presAssocID="{BC5627A1-9973-4960-9D80-DF327B314533}" presName="iconBgRect" presStyleLbl="bgShp" presStyleIdx="6" presStyleCnt="7"/>
      <dgm:spPr/>
    </dgm:pt>
    <dgm:pt modelId="{69EB64A3-79AA-48E8-AF4F-538AAFE69F74}" type="pres">
      <dgm:prSet presAssocID="{BC5627A1-9973-4960-9D80-DF327B314533}"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Scooter"/>
        </a:ext>
      </dgm:extLst>
    </dgm:pt>
    <dgm:pt modelId="{C8448F10-1B9E-435C-9A7A-6A52F9D5876F}" type="pres">
      <dgm:prSet presAssocID="{BC5627A1-9973-4960-9D80-DF327B314533}" presName="spaceRect" presStyleCnt="0"/>
      <dgm:spPr/>
    </dgm:pt>
    <dgm:pt modelId="{CF1331C9-4BB8-4A84-BAF7-181C17B31170}" type="pres">
      <dgm:prSet presAssocID="{BC5627A1-9973-4960-9D80-DF327B314533}" presName="textRect" presStyleLbl="revTx" presStyleIdx="6" presStyleCnt="7">
        <dgm:presLayoutVars>
          <dgm:chMax val="1"/>
          <dgm:chPref val="1"/>
        </dgm:presLayoutVars>
      </dgm:prSet>
      <dgm:spPr/>
    </dgm:pt>
  </dgm:ptLst>
  <dgm:cxnLst>
    <dgm:cxn modelId="{7352F104-4772-4A30-BC2A-92155FDF7E31}" type="presOf" srcId="{1AC3E6BB-5795-4DAD-B898-5EF6AE049089}" destId="{0E7BFA04-9364-4EA9-82DB-9818040BC77E}" srcOrd="0" destOrd="0" presId="urn:microsoft.com/office/officeart/2018/5/layout/IconCircleLabelList"/>
    <dgm:cxn modelId="{410B9B20-327E-49FC-A21F-7253D4F0DAC1}" type="presOf" srcId="{69564393-24FB-4563-B6D6-CC4F5B40A34A}" destId="{486281A8-1387-4611-80E9-0CBD8D81611E}" srcOrd="0" destOrd="0" presId="urn:microsoft.com/office/officeart/2018/5/layout/IconCircleLabelList"/>
    <dgm:cxn modelId="{98482D23-D7C3-45A1-A27A-B0BFBFE15A7E}" type="presOf" srcId="{BC5627A1-9973-4960-9D80-DF327B314533}" destId="{CF1331C9-4BB8-4A84-BAF7-181C17B31170}" srcOrd="0" destOrd="0" presId="urn:microsoft.com/office/officeart/2018/5/layout/IconCircleLabelList"/>
    <dgm:cxn modelId="{08408465-A804-4874-BC0B-61823016C5D9}" type="presOf" srcId="{9BF552D2-2A6F-4BA0-B75E-2D1A92574F64}" destId="{80353D26-DBBC-4005-BED7-2FB90070A3F4}" srcOrd="0" destOrd="0" presId="urn:microsoft.com/office/officeart/2018/5/layout/IconCircleLabelList"/>
    <dgm:cxn modelId="{C15AC345-B195-45EB-82EC-631145A32701}" type="presOf" srcId="{5EFEA040-6EFE-40E5-A611-02BAB4CF983B}" destId="{34BF4462-F437-4910-9C4E-3308593056C1}" srcOrd="0" destOrd="0" presId="urn:microsoft.com/office/officeart/2018/5/layout/IconCircleLabelList"/>
    <dgm:cxn modelId="{EA17CF69-6656-439E-95CD-D639EE736557}" srcId="{9BF552D2-2A6F-4BA0-B75E-2D1A92574F64}" destId="{493DCDB4-0667-4427-87F6-8D6AC848FFDF}" srcOrd="4" destOrd="0" parTransId="{155ABB2B-3C31-4C98-9D04-2E8D6FC74700}" sibTransId="{A1369E62-A195-4287-9A87-E6F55B4D3C5E}"/>
    <dgm:cxn modelId="{9FC1D653-832B-464E-B3E6-69B9FF6CAECB}" type="presOf" srcId="{834D2EE0-855A-4AA5-85EC-C45F62E29821}" destId="{023EB530-4D19-4290-8BD4-DC213B2FECEB}" srcOrd="0" destOrd="0" presId="urn:microsoft.com/office/officeart/2018/5/layout/IconCircleLabelList"/>
    <dgm:cxn modelId="{CC2ABD57-3C94-47CB-B045-171E9A9ADAF7}" type="presOf" srcId="{AD9DA56C-30EF-482E-B3CB-22A4F57138E9}" destId="{3A9EC01A-20C4-4639-9D08-E135935E245F}" srcOrd="0" destOrd="0" presId="urn:microsoft.com/office/officeart/2018/5/layout/IconCircleLabelList"/>
    <dgm:cxn modelId="{D5646382-05FD-417B-8655-805D7D38871D}" srcId="{9BF552D2-2A6F-4BA0-B75E-2D1A92574F64}" destId="{BC5627A1-9973-4960-9D80-DF327B314533}" srcOrd="6" destOrd="0" parTransId="{9D2E041D-6FA9-4B14-A9B5-AA1A890CE376}" sibTransId="{853E1BDF-78C4-4168-8B9F-0035022AF39B}"/>
    <dgm:cxn modelId="{D566FE92-0F9D-49EA-99A4-935E073CC69A}" srcId="{9BF552D2-2A6F-4BA0-B75E-2D1A92574F64}" destId="{1AC3E6BB-5795-4DAD-B898-5EF6AE049089}" srcOrd="3" destOrd="0" parTransId="{87949CBD-7C26-4A48-9D39-FD556AA3EDD3}" sibTransId="{89FFD2BD-00FE-444B-BB9E-7EDC04BCBCC5}"/>
    <dgm:cxn modelId="{11410FA1-2A37-442C-96E3-EFD087957596}" srcId="{9BF552D2-2A6F-4BA0-B75E-2D1A92574F64}" destId="{5EFEA040-6EFE-40E5-A611-02BAB4CF983B}" srcOrd="1" destOrd="0" parTransId="{B1FD263D-C105-48A6-973E-614340AA39A2}" sibTransId="{B5B5C38D-55C9-4082-9B25-25E076822A45}"/>
    <dgm:cxn modelId="{EDE8C3B3-9AA8-49B7-9645-261DE45EE53C}" type="presOf" srcId="{493DCDB4-0667-4427-87F6-8D6AC848FFDF}" destId="{273FCF81-0316-4323-80BC-C7A5FD4267D9}" srcOrd="0" destOrd="0" presId="urn:microsoft.com/office/officeart/2018/5/layout/IconCircleLabelList"/>
    <dgm:cxn modelId="{D29CC8C7-3A4A-4E49-A9A0-1CEC65BAE2E4}" srcId="{9BF552D2-2A6F-4BA0-B75E-2D1A92574F64}" destId="{AD9DA56C-30EF-482E-B3CB-22A4F57138E9}" srcOrd="2" destOrd="0" parTransId="{FD9FDD76-1F81-42A1-90D2-7F95103B06D7}" sibTransId="{876D7D12-C9E3-4082-834C-81C034F3B7E4}"/>
    <dgm:cxn modelId="{2A0595EA-D9D8-4B7D-B78C-0E55FCAA89FE}" srcId="{9BF552D2-2A6F-4BA0-B75E-2D1A92574F64}" destId="{69564393-24FB-4563-B6D6-CC4F5B40A34A}" srcOrd="0" destOrd="0" parTransId="{E000B19C-BC6A-4440-A599-C44FE5DB6B36}" sibTransId="{B46C45AE-F887-469D-A14D-CD84CBA4E3C7}"/>
    <dgm:cxn modelId="{95760CF7-6DF5-4BD6-B38A-1C9A1B814C8A}" srcId="{9BF552D2-2A6F-4BA0-B75E-2D1A92574F64}" destId="{834D2EE0-855A-4AA5-85EC-C45F62E29821}" srcOrd="5" destOrd="0" parTransId="{95653808-5564-455E-A45F-C642786353EE}" sibTransId="{E454C6A0-04A2-44EC-907F-7438ABDDD896}"/>
    <dgm:cxn modelId="{1A3CD71E-0663-4F06-B64D-D56A7D36BD51}" type="presParOf" srcId="{80353D26-DBBC-4005-BED7-2FB90070A3F4}" destId="{4FB16A1B-3AE7-4044-BCE8-0D6D37CC60DF}" srcOrd="0" destOrd="0" presId="urn:microsoft.com/office/officeart/2018/5/layout/IconCircleLabelList"/>
    <dgm:cxn modelId="{C9F5CCF7-FB73-4E9E-88AB-4871576C4346}" type="presParOf" srcId="{4FB16A1B-3AE7-4044-BCE8-0D6D37CC60DF}" destId="{9EE19B8C-1107-4011-8189-03B04DDD79FE}" srcOrd="0" destOrd="0" presId="urn:microsoft.com/office/officeart/2018/5/layout/IconCircleLabelList"/>
    <dgm:cxn modelId="{6EF87E9A-D26C-456B-B7AA-9370BE4E12E5}" type="presParOf" srcId="{4FB16A1B-3AE7-4044-BCE8-0D6D37CC60DF}" destId="{31E5824F-D739-4872-A0F2-95090E4D9122}" srcOrd="1" destOrd="0" presId="urn:microsoft.com/office/officeart/2018/5/layout/IconCircleLabelList"/>
    <dgm:cxn modelId="{97FDE246-6841-4595-8FE5-B9751F1D566B}" type="presParOf" srcId="{4FB16A1B-3AE7-4044-BCE8-0D6D37CC60DF}" destId="{21C03A43-4947-4C6F-B81D-7AB2EE09E011}" srcOrd="2" destOrd="0" presId="urn:microsoft.com/office/officeart/2018/5/layout/IconCircleLabelList"/>
    <dgm:cxn modelId="{E0D1DE8F-13E6-4BF4-8DE8-377C08C5A5D5}" type="presParOf" srcId="{4FB16A1B-3AE7-4044-BCE8-0D6D37CC60DF}" destId="{486281A8-1387-4611-80E9-0CBD8D81611E}" srcOrd="3" destOrd="0" presId="urn:microsoft.com/office/officeart/2018/5/layout/IconCircleLabelList"/>
    <dgm:cxn modelId="{61AD454A-3D7B-460E-9F44-D862DD1DBD17}" type="presParOf" srcId="{80353D26-DBBC-4005-BED7-2FB90070A3F4}" destId="{E756073D-90D6-4FFC-8A56-1C0745C8F492}" srcOrd="1" destOrd="0" presId="urn:microsoft.com/office/officeart/2018/5/layout/IconCircleLabelList"/>
    <dgm:cxn modelId="{D0A75E7E-9938-4B31-8837-F74FAD60F28D}" type="presParOf" srcId="{80353D26-DBBC-4005-BED7-2FB90070A3F4}" destId="{9BB11AE9-3849-4192-97CF-E65020AE3D24}" srcOrd="2" destOrd="0" presId="urn:microsoft.com/office/officeart/2018/5/layout/IconCircleLabelList"/>
    <dgm:cxn modelId="{A627E3D9-6A06-4AD5-BE48-FAFFD4ED499C}" type="presParOf" srcId="{9BB11AE9-3849-4192-97CF-E65020AE3D24}" destId="{D94440F3-7F07-4F8F-98ED-B090A93D70E1}" srcOrd="0" destOrd="0" presId="urn:microsoft.com/office/officeart/2018/5/layout/IconCircleLabelList"/>
    <dgm:cxn modelId="{F783EDFE-D1EA-47EC-9E9B-1DC9B648AAE7}" type="presParOf" srcId="{9BB11AE9-3849-4192-97CF-E65020AE3D24}" destId="{E65717B3-3A24-4A54-88E3-A2BDAC80548E}" srcOrd="1" destOrd="0" presId="urn:microsoft.com/office/officeart/2018/5/layout/IconCircleLabelList"/>
    <dgm:cxn modelId="{4FE6574C-B5ED-4EA6-80DA-87CA844F897A}" type="presParOf" srcId="{9BB11AE9-3849-4192-97CF-E65020AE3D24}" destId="{E63136A7-E394-4FB6-8BDF-1F8FE777FB12}" srcOrd="2" destOrd="0" presId="urn:microsoft.com/office/officeart/2018/5/layout/IconCircleLabelList"/>
    <dgm:cxn modelId="{FB035EB0-D960-4052-81FD-378065609F14}" type="presParOf" srcId="{9BB11AE9-3849-4192-97CF-E65020AE3D24}" destId="{34BF4462-F437-4910-9C4E-3308593056C1}" srcOrd="3" destOrd="0" presId="urn:microsoft.com/office/officeart/2018/5/layout/IconCircleLabelList"/>
    <dgm:cxn modelId="{0A9B8D65-CF5F-450B-80B7-7CED2A547BCF}" type="presParOf" srcId="{80353D26-DBBC-4005-BED7-2FB90070A3F4}" destId="{D89AF815-5031-4C8C-B2AD-41701D8C84A8}" srcOrd="3" destOrd="0" presId="urn:microsoft.com/office/officeart/2018/5/layout/IconCircleLabelList"/>
    <dgm:cxn modelId="{3674F2F9-EEB2-4F3E-99D4-02C2B6CEFD3B}" type="presParOf" srcId="{80353D26-DBBC-4005-BED7-2FB90070A3F4}" destId="{60C0BB29-305C-43A2-8F09-4D815797E997}" srcOrd="4" destOrd="0" presId="urn:microsoft.com/office/officeart/2018/5/layout/IconCircleLabelList"/>
    <dgm:cxn modelId="{23CDD22E-48CD-40DE-BD44-0C27E3625C0B}" type="presParOf" srcId="{60C0BB29-305C-43A2-8F09-4D815797E997}" destId="{29B102EA-A0CD-409D-BF9A-E9A1B626BDD0}" srcOrd="0" destOrd="0" presId="urn:microsoft.com/office/officeart/2018/5/layout/IconCircleLabelList"/>
    <dgm:cxn modelId="{F431A7C6-A7CF-4622-9B05-AE5988426D01}" type="presParOf" srcId="{60C0BB29-305C-43A2-8F09-4D815797E997}" destId="{4C52C9D0-5C17-4949-A9B3-77B685D63B20}" srcOrd="1" destOrd="0" presId="urn:microsoft.com/office/officeart/2018/5/layout/IconCircleLabelList"/>
    <dgm:cxn modelId="{7B5E4863-6C05-45DF-B9AA-54B8AE81B4C7}" type="presParOf" srcId="{60C0BB29-305C-43A2-8F09-4D815797E997}" destId="{C4C6AC62-D8C2-482B-948D-6FBA90AC49C0}" srcOrd="2" destOrd="0" presId="urn:microsoft.com/office/officeart/2018/5/layout/IconCircleLabelList"/>
    <dgm:cxn modelId="{54FBDCE1-DEC2-42D8-B0E5-1CF7C8941AFB}" type="presParOf" srcId="{60C0BB29-305C-43A2-8F09-4D815797E997}" destId="{3A9EC01A-20C4-4639-9D08-E135935E245F}" srcOrd="3" destOrd="0" presId="urn:microsoft.com/office/officeart/2018/5/layout/IconCircleLabelList"/>
    <dgm:cxn modelId="{9EC40C2B-42A5-436B-8DB6-1E8D9EEA1BF6}" type="presParOf" srcId="{80353D26-DBBC-4005-BED7-2FB90070A3F4}" destId="{5F6D8909-5C1B-4581-A44C-5BEB6F8CC47F}" srcOrd="5" destOrd="0" presId="urn:microsoft.com/office/officeart/2018/5/layout/IconCircleLabelList"/>
    <dgm:cxn modelId="{01FD7EF6-99CC-45CD-AB1C-9A2131109261}" type="presParOf" srcId="{80353D26-DBBC-4005-BED7-2FB90070A3F4}" destId="{0594AF68-612F-4386-83D1-DC0F8CBF2437}" srcOrd="6" destOrd="0" presId="urn:microsoft.com/office/officeart/2018/5/layout/IconCircleLabelList"/>
    <dgm:cxn modelId="{8283EA2B-D0B4-4E6B-A8D0-BE10D072FC2C}" type="presParOf" srcId="{0594AF68-612F-4386-83D1-DC0F8CBF2437}" destId="{35CD5F4B-0060-4E5D-9313-0B1194F04786}" srcOrd="0" destOrd="0" presId="urn:microsoft.com/office/officeart/2018/5/layout/IconCircleLabelList"/>
    <dgm:cxn modelId="{D99425B8-30D1-4AB8-865E-048EA4FE93DD}" type="presParOf" srcId="{0594AF68-612F-4386-83D1-DC0F8CBF2437}" destId="{B0995FAE-D6AA-4D81-93F8-8BE43E920061}" srcOrd="1" destOrd="0" presId="urn:microsoft.com/office/officeart/2018/5/layout/IconCircleLabelList"/>
    <dgm:cxn modelId="{10F26A6B-220C-409F-AB9A-750B268D59CB}" type="presParOf" srcId="{0594AF68-612F-4386-83D1-DC0F8CBF2437}" destId="{E62AFDC7-B3F6-4DF8-A003-106FAD628530}" srcOrd="2" destOrd="0" presId="urn:microsoft.com/office/officeart/2018/5/layout/IconCircleLabelList"/>
    <dgm:cxn modelId="{6D862D12-021F-4A68-B378-93FCB7FA6FC9}" type="presParOf" srcId="{0594AF68-612F-4386-83D1-DC0F8CBF2437}" destId="{0E7BFA04-9364-4EA9-82DB-9818040BC77E}" srcOrd="3" destOrd="0" presId="urn:microsoft.com/office/officeart/2018/5/layout/IconCircleLabelList"/>
    <dgm:cxn modelId="{03560546-78DB-4062-B5FE-F2A32FEC8ED6}" type="presParOf" srcId="{80353D26-DBBC-4005-BED7-2FB90070A3F4}" destId="{1B27781E-2309-4290-AED1-59C6FA5B7024}" srcOrd="7" destOrd="0" presId="urn:microsoft.com/office/officeart/2018/5/layout/IconCircleLabelList"/>
    <dgm:cxn modelId="{5BB75AC0-D067-4574-ABB2-8AA613AB5902}" type="presParOf" srcId="{80353D26-DBBC-4005-BED7-2FB90070A3F4}" destId="{71F96268-166A-4AA4-96FF-FCE93570C74D}" srcOrd="8" destOrd="0" presId="urn:microsoft.com/office/officeart/2018/5/layout/IconCircleLabelList"/>
    <dgm:cxn modelId="{5519B8AA-2700-484E-9A85-2E7A9C104E12}" type="presParOf" srcId="{71F96268-166A-4AA4-96FF-FCE93570C74D}" destId="{84816717-21BC-4860-B93F-CB3A22C108A7}" srcOrd="0" destOrd="0" presId="urn:microsoft.com/office/officeart/2018/5/layout/IconCircleLabelList"/>
    <dgm:cxn modelId="{475A2DD4-B488-4AC5-834D-E78C052349BA}" type="presParOf" srcId="{71F96268-166A-4AA4-96FF-FCE93570C74D}" destId="{C39FFF4A-094E-4487-A1C0-1D6153B2F58C}" srcOrd="1" destOrd="0" presId="urn:microsoft.com/office/officeart/2018/5/layout/IconCircleLabelList"/>
    <dgm:cxn modelId="{CDACF1A5-43ED-481F-8811-559D884B9F57}" type="presParOf" srcId="{71F96268-166A-4AA4-96FF-FCE93570C74D}" destId="{9CA6948A-CB7D-4AAE-8A57-8E5D093AB84B}" srcOrd="2" destOrd="0" presId="urn:microsoft.com/office/officeart/2018/5/layout/IconCircleLabelList"/>
    <dgm:cxn modelId="{48166F48-360E-4065-89CB-B45EA7822710}" type="presParOf" srcId="{71F96268-166A-4AA4-96FF-FCE93570C74D}" destId="{273FCF81-0316-4323-80BC-C7A5FD4267D9}" srcOrd="3" destOrd="0" presId="urn:microsoft.com/office/officeart/2018/5/layout/IconCircleLabelList"/>
    <dgm:cxn modelId="{CCFB0E7E-427B-44EC-A394-EB7B874D8856}" type="presParOf" srcId="{80353D26-DBBC-4005-BED7-2FB90070A3F4}" destId="{F4181C61-13F1-4778-9BBE-A23A4CA924C3}" srcOrd="9" destOrd="0" presId="urn:microsoft.com/office/officeart/2018/5/layout/IconCircleLabelList"/>
    <dgm:cxn modelId="{499DDE14-4313-47AD-AD25-4DBF777E0600}" type="presParOf" srcId="{80353D26-DBBC-4005-BED7-2FB90070A3F4}" destId="{30D009DE-ED48-4A25-ACA6-2E2D64651617}" srcOrd="10" destOrd="0" presId="urn:microsoft.com/office/officeart/2018/5/layout/IconCircleLabelList"/>
    <dgm:cxn modelId="{C18AE8F5-AEE9-4BEF-B512-89F91E5DD0AD}" type="presParOf" srcId="{30D009DE-ED48-4A25-ACA6-2E2D64651617}" destId="{06943C2D-DFA0-46F3-9156-E7E77D0E2873}" srcOrd="0" destOrd="0" presId="urn:microsoft.com/office/officeart/2018/5/layout/IconCircleLabelList"/>
    <dgm:cxn modelId="{D81CC2CB-70B1-4D48-BBDA-A79573C56B63}" type="presParOf" srcId="{30D009DE-ED48-4A25-ACA6-2E2D64651617}" destId="{3B983BAE-57BF-4023-AE0F-86284E16EE17}" srcOrd="1" destOrd="0" presId="urn:microsoft.com/office/officeart/2018/5/layout/IconCircleLabelList"/>
    <dgm:cxn modelId="{62B5CE8A-E613-4A56-8687-8ED63D61355D}" type="presParOf" srcId="{30D009DE-ED48-4A25-ACA6-2E2D64651617}" destId="{83F80ABC-956A-44C7-99D8-89F421A4EDAF}" srcOrd="2" destOrd="0" presId="urn:microsoft.com/office/officeart/2018/5/layout/IconCircleLabelList"/>
    <dgm:cxn modelId="{515E6C66-CA08-4DE0-BF73-13D8D48F0578}" type="presParOf" srcId="{30D009DE-ED48-4A25-ACA6-2E2D64651617}" destId="{023EB530-4D19-4290-8BD4-DC213B2FECEB}" srcOrd="3" destOrd="0" presId="urn:microsoft.com/office/officeart/2018/5/layout/IconCircleLabelList"/>
    <dgm:cxn modelId="{A77951DF-6980-4FE3-9617-CA81BF19865E}" type="presParOf" srcId="{80353D26-DBBC-4005-BED7-2FB90070A3F4}" destId="{2963EB8B-3677-4C38-AF57-1313D94D1EB6}" srcOrd="11" destOrd="0" presId="urn:microsoft.com/office/officeart/2018/5/layout/IconCircleLabelList"/>
    <dgm:cxn modelId="{5BB104BE-94F1-40B9-894B-1789E5509A63}" type="presParOf" srcId="{80353D26-DBBC-4005-BED7-2FB90070A3F4}" destId="{43EFAA9E-DD87-4A24-A965-6749D0D27C6F}" srcOrd="12" destOrd="0" presId="urn:microsoft.com/office/officeart/2018/5/layout/IconCircleLabelList"/>
    <dgm:cxn modelId="{C560CC47-21E6-4CA0-A6A8-2BFBE03C5727}" type="presParOf" srcId="{43EFAA9E-DD87-4A24-A965-6749D0D27C6F}" destId="{F9DA6FEB-2130-4222-87F3-C43AF950E360}" srcOrd="0" destOrd="0" presId="urn:microsoft.com/office/officeart/2018/5/layout/IconCircleLabelList"/>
    <dgm:cxn modelId="{54C9765A-59E4-4C75-81F3-8164F2C43E4E}" type="presParOf" srcId="{43EFAA9E-DD87-4A24-A965-6749D0D27C6F}" destId="{69EB64A3-79AA-48E8-AF4F-538AAFE69F74}" srcOrd="1" destOrd="0" presId="urn:microsoft.com/office/officeart/2018/5/layout/IconCircleLabelList"/>
    <dgm:cxn modelId="{3C713B86-D2B6-42AE-8DCA-305B098F4D66}" type="presParOf" srcId="{43EFAA9E-DD87-4A24-A965-6749D0D27C6F}" destId="{C8448F10-1B9E-435C-9A7A-6A52F9D5876F}" srcOrd="2" destOrd="0" presId="urn:microsoft.com/office/officeart/2018/5/layout/IconCircleLabelList"/>
    <dgm:cxn modelId="{C004FF26-6D4E-4233-85FD-A1CE86A95850}" type="presParOf" srcId="{43EFAA9E-DD87-4A24-A965-6749D0D27C6F}" destId="{CF1331C9-4BB8-4A84-BAF7-181C17B3117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E19B8C-1107-4011-8189-03B04DDD79FE}">
      <dsp:nvSpPr>
        <dsp:cNvPr id="0" name=""/>
        <dsp:cNvSpPr/>
      </dsp:nvSpPr>
      <dsp:spPr>
        <a:xfrm>
          <a:off x="283963" y="1037507"/>
          <a:ext cx="877113" cy="87711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E5824F-D739-4872-A0F2-95090E4D9122}">
      <dsp:nvSpPr>
        <dsp:cNvPr id="0" name=""/>
        <dsp:cNvSpPr/>
      </dsp:nvSpPr>
      <dsp:spPr>
        <a:xfrm>
          <a:off x="470888" y="1224433"/>
          <a:ext cx="503261" cy="5032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6281A8-1387-4611-80E9-0CBD8D81611E}">
      <dsp:nvSpPr>
        <dsp:cNvPr id="0" name=""/>
        <dsp:cNvSpPr/>
      </dsp:nvSpPr>
      <dsp:spPr>
        <a:xfrm>
          <a:off x="3574" y="2187820"/>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Make(Manufacturer) Analysis</a:t>
          </a:r>
        </a:p>
      </dsp:txBody>
      <dsp:txXfrm>
        <a:off x="3574" y="2187820"/>
        <a:ext cx="1437890" cy="575156"/>
      </dsp:txXfrm>
    </dsp:sp>
    <dsp:sp modelId="{D94440F3-7F07-4F8F-98ED-B090A93D70E1}">
      <dsp:nvSpPr>
        <dsp:cNvPr id="0" name=""/>
        <dsp:cNvSpPr/>
      </dsp:nvSpPr>
      <dsp:spPr>
        <a:xfrm>
          <a:off x="1973484" y="1037507"/>
          <a:ext cx="877113" cy="87711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5717B3-3A24-4A54-88E3-A2BDAC80548E}">
      <dsp:nvSpPr>
        <dsp:cNvPr id="0" name=""/>
        <dsp:cNvSpPr/>
      </dsp:nvSpPr>
      <dsp:spPr>
        <a:xfrm>
          <a:off x="2160410" y="1224433"/>
          <a:ext cx="503261" cy="5032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BF4462-F437-4910-9C4E-3308593056C1}">
      <dsp:nvSpPr>
        <dsp:cNvPr id="0" name=""/>
        <dsp:cNvSpPr/>
      </dsp:nvSpPr>
      <dsp:spPr>
        <a:xfrm>
          <a:off x="1693095" y="2187820"/>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Risk Analysis</a:t>
          </a:r>
        </a:p>
      </dsp:txBody>
      <dsp:txXfrm>
        <a:off x="1693095" y="2187820"/>
        <a:ext cx="1437890" cy="575156"/>
      </dsp:txXfrm>
    </dsp:sp>
    <dsp:sp modelId="{29B102EA-A0CD-409D-BF9A-E9A1B626BDD0}">
      <dsp:nvSpPr>
        <dsp:cNvPr id="0" name=""/>
        <dsp:cNvSpPr/>
      </dsp:nvSpPr>
      <dsp:spPr>
        <a:xfrm>
          <a:off x="3663006" y="1037507"/>
          <a:ext cx="877113" cy="87711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52C9D0-5C17-4949-A9B3-77B685D63B20}">
      <dsp:nvSpPr>
        <dsp:cNvPr id="0" name=""/>
        <dsp:cNvSpPr/>
      </dsp:nvSpPr>
      <dsp:spPr>
        <a:xfrm>
          <a:off x="3849931" y="1224433"/>
          <a:ext cx="503261" cy="5032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9EC01A-20C4-4639-9D08-E135935E245F}">
      <dsp:nvSpPr>
        <dsp:cNvPr id="0" name=""/>
        <dsp:cNvSpPr/>
      </dsp:nvSpPr>
      <dsp:spPr>
        <a:xfrm>
          <a:off x="3382617" y="2187820"/>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Price Analysis</a:t>
          </a:r>
        </a:p>
      </dsp:txBody>
      <dsp:txXfrm>
        <a:off x="3382617" y="2187820"/>
        <a:ext cx="1437890" cy="575156"/>
      </dsp:txXfrm>
    </dsp:sp>
    <dsp:sp modelId="{35CD5F4B-0060-4E5D-9313-0B1194F04786}">
      <dsp:nvSpPr>
        <dsp:cNvPr id="0" name=""/>
        <dsp:cNvSpPr/>
      </dsp:nvSpPr>
      <dsp:spPr>
        <a:xfrm>
          <a:off x="5352527" y="1037507"/>
          <a:ext cx="877113" cy="87711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995FAE-D6AA-4D81-93F8-8BE43E920061}">
      <dsp:nvSpPr>
        <dsp:cNvPr id="0" name=""/>
        <dsp:cNvSpPr/>
      </dsp:nvSpPr>
      <dsp:spPr>
        <a:xfrm>
          <a:off x="5539453" y="1224433"/>
          <a:ext cx="503261" cy="50326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7BFA04-9364-4EA9-82DB-9818040BC77E}">
      <dsp:nvSpPr>
        <dsp:cNvPr id="0" name=""/>
        <dsp:cNvSpPr/>
      </dsp:nvSpPr>
      <dsp:spPr>
        <a:xfrm>
          <a:off x="5072138" y="2187820"/>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Vehicle Specification</a:t>
          </a:r>
        </a:p>
      </dsp:txBody>
      <dsp:txXfrm>
        <a:off x="5072138" y="2187820"/>
        <a:ext cx="1437890" cy="575156"/>
      </dsp:txXfrm>
    </dsp:sp>
    <dsp:sp modelId="{84816717-21BC-4860-B93F-CB3A22C108A7}">
      <dsp:nvSpPr>
        <dsp:cNvPr id="0" name=""/>
        <dsp:cNvSpPr/>
      </dsp:nvSpPr>
      <dsp:spPr>
        <a:xfrm>
          <a:off x="1128723" y="3122449"/>
          <a:ext cx="877113" cy="877113"/>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9FFF4A-094E-4487-A1C0-1D6153B2F58C}">
      <dsp:nvSpPr>
        <dsp:cNvPr id="0" name=""/>
        <dsp:cNvSpPr/>
      </dsp:nvSpPr>
      <dsp:spPr>
        <a:xfrm>
          <a:off x="1315649" y="3309375"/>
          <a:ext cx="503261" cy="50326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3FCF81-0316-4323-80BC-C7A5FD4267D9}">
      <dsp:nvSpPr>
        <dsp:cNvPr id="0" name=""/>
        <dsp:cNvSpPr/>
      </dsp:nvSpPr>
      <dsp:spPr>
        <a:xfrm>
          <a:off x="848335" y="4272761"/>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Fuel Attribute Analysis</a:t>
          </a:r>
        </a:p>
      </dsp:txBody>
      <dsp:txXfrm>
        <a:off x="848335" y="4272761"/>
        <a:ext cx="1437890" cy="575156"/>
      </dsp:txXfrm>
    </dsp:sp>
    <dsp:sp modelId="{06943C2D-DFA0-46F3-9156-E7E77D0E2873}">
      <dsp:nvSpPr>
        <dsp:cNvPr id="0" name=""/>
        <dsp:cNvSpPr/>
      </dsp:nvSpPr>
      <dsp:spPr>
        <a:xfrm>
          <a:off x="2818245" y="3122449"/>
          <a:ext cx="877113" cy="87711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983BAE-57BF-4023-AE0F-86284E16EE17}">
      <dsp:nvSpPr>
        <dsp:cNvPr id="0" name=""/>
        <dsp:cNvSpPr/>
      </dsp:nvSpPr>
      <dsp:spPr>
        <a:xfrm>
          <a:off x="3005171" y="3309375"/>
          <a:ext cx="503261" cy="50326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3EB530-4D19-4290-8BD4-DC213B2FECEB}">
      <dsp:nvSpPr>
        <dsp:cNvPr id="0" name=""/>
        <dsp:cNvSpPr/>
      </dsp:nvSpPr>
      <dsp:spPr>
        <a:xfrm>
          <a:off x="2537856" y="4272761"/>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Engine Attributes</a:t>
          </a:r>
        </a:p>
      </dsp:txBody>
      <dsp:txXfrm>
        <a:off x="2537856" y="4272761"/>
        <a:ext cx="1437890" cy="575156"/>
      </dsp:txXfrm>
    </dsp:sp>
    <dsp:sp modelId="{F9DA6FEB-2130-4222-87F3-C43AF950E360}">
      <dsp:nvSpPr>
        <dsp:cNvPr id="0" name=""/>
        <dsp:cNvSpPr/>
      </dsp:nvSpPr>
      <dsp:spPr>
        <a:xfrm>
          <a:off x="4507766" y="3122449"/>
          <a:ext cx="877113" cy="87711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EB64A3-79AA-48E8-AF4F-538AAFE69F74}">
      <dsp:nvSpPr>
        <dsp:cNvPr id="0" name=""/>
        <dsp:cNvSpPr/>
      </dsp:nvSpPr>
      <dsp:spPr>
        <a:xfrm>
          <a:off x="4694692" y="3309375"/>
          <a:ext cx="503261" cy="503261"/>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1331C9-4BB8-4A84-BAF7-181C17B31170}">
      <dsp:nvSpPr>
        <dsp:cNvPr id="0" name=""/>
        <dsp:cNvSpPr/>
      </dsp:nvSpPr>
      <dsp:spPr>
        <a:xfrm>
          <a:off x="4227378" y="4272761"/>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Mileage</a:t>
          </a:r>
        </a:p>
      </dsp:txBody>
      <dsp:txXfrm>
        <a:off x="4227378" y="4272761"/>
        <a:ext cx="1437890" cy="575156"/>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E5EC3F-134E-428E-9274-36481FE31CB7}" type="datetimeFigureOut">
              <a:rPr lang="en-US" smtClean="0"/>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975E4A-A8A8-48B7-A4A1-784B0F75E994}" type="slidenum">
              <a:rPr lang="en-US" smtClean="0"/>
              <a:t>‹#›</a:t>
            </a:fld>
            <a:endParaRPr lang="en-US" dirty="0"/>
          </a:p>
        </p:txBody>
      </p:sp>
    </p:spTree>
    <p:extLst>
      <p:ext uri="{BB962C8B-B14F-4D97-AF65-F5344CB8AC3E}">
        <p14:creationId xmlns:p14="http://schemas.microsoft.com/office/powerpoint/2010/main" val="2376773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E5EC3F-134E-428E-9274-36481FE31CB7}" type="datetimeFigureOut">
              <a:rPr lang="en-US" smtClean="0"/>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975E4A-A8A8-48B7-A4A1-784B0F75E994}" type="slidenum">
              <a:rPr lang="en-US" smtClean="0"/>
              <a:t>‹#›</a:t>
            </a:fld>
            <a:endParaRPr lang="en-US" dirty="0"/>
          </a:p>
        </p:txBody>
      </p:sp>
    </p:spTree>
    <p:extLst>
      <p:ext uri="{BB962C8B-B14F-4D97-AF65-F5344CB8AC3E}">
        <p14:creationId xmlns:p14="http://schemas.microsoft.com/office/powerpoint/2010/main" val="1414203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E5EC3F-134E-428E-9274-36481FE31CB7}" type="datetimeFigureOut">
              <a:rPr lang="en-US" smtClean="0"/>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975E4A-A8A8-48B7-A4A1-784B0F75E994}" type="slidenum">
              <a:rPr lang="en-US" smtClean="0"/>
              <a:t>‹#›</a:t>
            </a:fld>
            <a:endParaRPr lang="en-US" dirty="0"/>
          </a:p>
        </p:txBody>
      </p:sp>
    </p:spTree>
    <p:extLst>
      <p:ext uri="{BB962C8B-B14F-4D97-AF65-F5344CB8AC3E}">
        <p14:creationId xmlns:p14="http://schemas.microsoft.com/office/powerpoint/2010/main" val="3185116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E5EC3F-134E-428E-9274-36481FE31CB7}" type="datetimeFigureOut">
              <a:rPr lang="en-US" smtClean="0"/>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975E4A-A8A8-48B7-A4A1-784B0F75E994}" type="slidenum">
              <a:rPr lang="en-US" smtClean="0"/>
              <a:t>‹#›</a:t>
            </a:fld>
            <a:endParaRPr lang="en-US" dirty="0"/>
          </a:p>
        </p:txBody>
      </p:sp>
    </p:spTree>
    <p:extLst>
      <p:ext uri="{BB962C8B-B14F-4D97-AF65-F5344CB8AC3E}">
        <p14:creationId xmlns:p14="http://schemas.microsoft.com/office/powerpoint/2010/main" val="1423696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E5EC3F-134E-428E-9274-36481FE31CB7}" type="datetimeFigureOut">
              <a:rPr lang="en-US" smtClean="0"/>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975E4A-A8A8-48B7-A4A1-784B0F75E994}" type="slidenum">
              <a:rPr lang="en-US" smtClean="0"/>
              <a:t>‹#›</a:t>
            </a:fld>
            <a:endParaRPr lang="en-US" dirty="0"/>
          </a:p>
        </p:txBody>
      </p:sp>
    </p:spTree>
    <p:extLst>
      <p:ext uri="{BB962C8B-B14F-4D97-AF65-F5344CB8AC3E}">
        <p14:creationId xmlns:p14="http://schemas.microsoft.com/office/powerpoint/2010/main" val="3067807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E5EC3F-134E-428E-9274-36481FE31CB7}" type="datetimeFigureOut">
              <a:rPr lang="en-US" smtClean="0"/>
              <a:t>12/10/2018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0975E4A-A8A8-48B7-A4A1-784B0F75E994}" type="slidenum">
              <a:rPr lang="en-US" smtClean="0"/>
              <a:t>‹#›</a:t>
            </a:fld>
            <a:endParaRPr lang="en-US" dirty="0"/>
          </a:p>
        </p:txBody>
      </p:sp>
    </p:spTree>
    <p:extLst>
      <p:ext uri="{BB962C8B-B14F-4D97-AF65-F5344CB8AC3E}">
        <p14:creationId xmlns:p14="http://schemas.microsoft.com/office/powerpoint/2010/main" val="3054678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E5EC3F-134E-428E-9274-36481FE31CB7}" type="datetimeFigureOut">
              <a:rPr lang="en-US" smtClean="0"/>
              <a:t>12/10/2018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0975E4A-A8A8-48B7-A4A1-784B0F75E994}" type="slidenum">
              <a:rPr lang="en-US" smtClean="0"/>
              <a:t>‹#›</a:t>
            </a:fld>
            <a:endParaRPr lang="en-US" dirty="0"/>
          </a:p>
        </p:txBody>
      </p:sp>
    </p:spTree>
    <p:extLst>
      <p:ext uri="{BB962C8B-B14F-4D97-AF65-F5344CB8AC3E}">
        <p14:creationId xmlns:p14="http://schemas.microsoft.com/office/powerpoint/2010/main" val="498478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E5EC3F-134E-428E-9274-36481FE31CB7}" type="datetimeFigureOut">
              <a:rPr lang="en-US" smtClean="0"/>
              <a:t>12/10/2018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0975E4A-A8A8-48B7-A4A1-784B0F75E994}" type="slidenum">
              <a:rPr lang="en-US" smtClean="0"/>
              <a:t>‹#›</a:t>
            </a:fld>
            <a:endParaRPr lang="en-US" dirty="0"/>
          </a:p>
        </p:txBody>
      </p:sp>
    </p:spTree>
    <p:extLst>
      <p:ext uri="{BB962C8B-B14F-4D97-AF65-F5344CB8AC3E}">
        <p14:creationId xmlns:p14="http://schemas.microsoft.com/office/powerpoint/2010/main" val="500700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E5EC3F-134E-428E-9274-36481FE31CB7}" type="datetimeFigureOut">
              <a:rPr lang="en-US" smtClean="0"/>
              <a:t>12/10/2018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0975E4A-A8A8-48B7-A4A1-784B0F75E994}" type="slidenum">
              <a:rPr lang="en-US" smtClean="0"/>
              <a:t>‹#›</a:t>
            </a:fld>
            <a:endParaRPr lang="en-US" dirty="0"/>
          </a:p>
        </p:txBody>
      </p:sp>
    </p:spTree>
    <p:extLst>
      <p:ext uri="{BB962C8B-B14F-4D97-AF65-F5344CB8AC3E}">
        <p14:creationId xmlns:p14="http://schemas.microsoft.com/office/powerpoint/2010/main" val="3320399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E5EC3F-134E-428E-9274-36481FE31CB7}" type="datetimeFigureOut">
              <a:rPr lang="en-US" smtClean="0"/>
              <a:t>12/10/2018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0975E4A-A8A8-48B7-A4A1-784B0F75E994}" type="slidenum">
              <a:rPr lang="en-US" smtClean="0"/>
              <a:t>‹#›</a:t>
            </a:fld>
            <a:endParaRPr lang="en-US" dirty="0"/>
          </a:p>
        </p:txBody>
      </p:sp>
    </p:spTree>
    <p:extLst>
      <p:ext uri="{BB962C8B-B14F-4D97-AF65-F5344CB8AC3E}">
        <p14:creationId xmlns:p14="http://schemas.microsoft.com/office/powerpoint/2010/main" val="3453524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E5EC3F-134E-428E-9274-36481FE31CB7}" type="datetimeFigureOut">
              <a:rPr lang="en-US" smtClean="0"/>
              <a:t>12/10/2018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0975E4A-A8A8-48B7-A4A1-784B0F75E994}" type="slidenum">
              <a:rPr lang="en-US" smtClean="0"/>
              <a:t>‹#›</a:t>
            </a:fld>
            <a:endParaRPr lang="en-US" dirty="0"/>
          </a:p>
        </p:txBody>
      </p:sp>
    </p:spTree>
    <p:extLst>
      <p:ext uri="{BB962C8B-B14F-4D97-AF65-F5344CB8AC3E}">
        <p14:creationId xmlns:p14="http://schemas.microsoft.com/office/powerpoint/2010/main" val="168000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E5EC3F-134E-428E-9274-36481FE31CB7}" type="datetimeFigureOut">
              <a:rPr lang="en-US" smtClean="0"/>
              <a:t>12/10/2018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975E4A-A8A8-48B7-A4A1-784B0F75E994}" type="slidenum">
              <a:rPr lang="en-US" smtClean="0"/>
              <a:t>‹#›</a:t>
            </a:fld>
            <a:endParaRPr lang="en-US" dirty="0"/>
          </a:p>
        </p:txBody>
      </p:sp>
    </p:spTree>
    <p:extLst>
      <p:ext uri="{BB962C8B-B14F-4D97-AF65-F5344CB8AC3E}">
        <p14:creationId xmlns:p14="http://schemas.microsoft.com/office/powerpoint/2010/main" val="142805296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69E5A-227F-44C5-A947-A9DCEA9AC7BB}"/>
              </a:ext>
            </a:extLst>
          </p:cNvPr>
          <p:cNvSpPr>
            <a:spLocks noGrp="1"/>
          </p:cNvSpPr>
          <p:nvPr>
            <p:ph type="title"/>
          </p:nvPr>
        </p:nvSpPr>
        <p:spPr>
          <a:xfrm>
            <a:off x="838200" y="963877"/>
            <a:ext cx="3494362" cy="4930246"/>
          </a:xfrm>
          <a:prstGeom prst="ellipse">
            <a:avLst/>
          </a:prstGeom>
        </p:spPr>
        <p:txBody>
          <a:bodyPr>
            <a:normAutofit/>
          </a:bodyPr>
          <a:lstStyle/>
          <a:p>
            <a:pPr algn="r"/>
            <a:r>
              <a:rPr lang="en-US" dirty="0">
                <a:solidFill>
                  <a:schemeClr val="accent1"/>
                </a:solidFill>
              </a:rPr>
              <a:t>Person Info</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A75FF0B1-286F-4A92-BADC-1936B6759870}"/>
              </a:ext>
            </a:extLst>
          </p:cNvPr>
          <p:cNvSpPr>
            <a:spLocks noGrp="1"/>
          </p:cNvSpPr>
          <p:nvPr>
            <p:ph idx="1"/>
          </p:nvPr>
        </p:nvSpPr>
        <p:spPr>
          <a:xfrm>
            <a:off x="4976031" y="963877"/>
            <a:ext cx="6377769" cy="4930246"/>
          </a:xfrm>
        </p:spPr>
        <p:txBody>
          <a:bodyPr anchor="ctr">
            <a:normAutofit/>
          </a:bodyPr>
          <a:lstStyle/>
          <a:p>
            <a:r>
              <a:rPr lang="en-US" sz="2400" dirty="0"/>
              <a:t>Annie Thomas </a:t>
            </a:r>
            <a:r>
              <a:rPr lang="en-US" sz="2400" dirty="0" err="1"/>
              <a:t>Kanaparthi</a:t>
            </a:r>
            <a:endParaRPr lang="en-US" sz="2400" dirty="0"/>
          </a:p>
          <a:p>
            <a:r>
              <a:rPr lang="en-US" sz="2400" dirty="0"/>
              <a:t>Data Science August 25</a:t>
            </a:r>
            <a:r>
              <a:rPr lang="en-US" sz="2400" baseline="30000" dirty="0"/>
              <a:t>th</a:t>
            </a:r>
            <a:r>
              <a:rPr lang="en-US" sz="2400" dirty="0"/>
              <a:t> Batch – </a:t>
            </a:r>
            <a:r>
              <a:rPr lang="en-US" sz="2400" dirty="0" err="1"/>
              <a:t>UpX</a:t>
            </a:r>
            <a:r>
              <a:rPr lang="en-US" sz="2400" dirty="0"/>
              <a:t> Academy</a:t>
            </a:r>
          </a:p>
          <a:p>
            <a:endParaRPr lang="en-US" sz="2400" dirty="0"/>
          </a:p>
        </p:txBody>
      </p:sp>
    </p:spTree>
    <p:extLst>
      <p:ext uri="{BB962C8B-B14F-4D97-AF65-F5344CB8AC3E}">
        <p14:creationId xmlns:p14="http://schemas.microsoft.com/office/powerpoint/2010/main" val="3362144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Help">
            <a:extLst>
              <a:ext uri="{FF2B5EF4-FFF2-40B4-BE49-F238E27FC236}">
                <a16:creationId xmlns:a16="http://schemas.microsoft.com/office/drawing/2014/main" id="{D4CA3529-9B2A-4620-9F8B-54777747A0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8545" y="1369118"/>
            <a:ext cx="3789988" cy="3789988"/>
          </a:xfrm>
          <a:prstGeom prst="rect">
            <a:avLst/>
          </a:prstGeom>
        </p:spPr>
      </p:pic>
      <p:sp>
        <p:nvSpPr>
          <p:cNvPr id="2" name="Title 1">
            <a:extLst>
              <a:ext uri="{FF2B5EF4-FFF2-40B4-BE49-F238E27FC236}">
                <a16:creationId xmlns:a16="http://schemas.microsoft.com/office/drawing/2014/main" id="{A85DBDD6-B714-443A-B972-6BBCD7633842}"/>
              </a:ext>
            </a:extLst>
          </p:cNvPr>
          <p:cNvSpPr>
            <a:spLocks noGrp="1"/>
          </p:cNvSpPr>
          <p:nvPr>
            <p:ph type="ctrTitle"/>
          </p:nvPr>
        </p:nvSpPr>
        <p:spPr>
          <a:xfrm>
            <a:off x="804672" y="2600325"/>
            <a:ext cx="4948428" cy="2651200"/>
          </a:xfrm>
        </p:spPr>
        <p:txBody>
          <a:bodyPr anchor="t">
            <a:normAutofit/>
          </a:bodyPr>
          <a:lstStyle/>
          <a:p>
            <a:pPr algn="l"/>
            <a:r>
              <a:rPr lang="en-US" sz="5400"/>
              <a:t>Business Questions</a:t>
            </a:r>
          </a:p>
        </p:txBody>
      </p:sp>
      <p:sp>
        <p:nvSpPr>
          <p:cNvPr id="3" name="Subtitle 2">
            <a:extLst>
              <a:ext uri="{FF2B5EF4-FFF2-40B4-BE49-F238E27FC236}">
                <a16:creationId xmlns:a16="http://schemas.microsoft.com/office/drawing/2014/main" id="{1524368D-012C-445B-8C27-2E7EBC37591B}"/>
              </a:ext>
            </a:extLst>
          </p:cNvPr>
          <p:cNvSpPr>
            <a:spLocks noGrp="1"/>
          </p:cNvSpPr>
          <p:nvPr>
            <p:ph type="subTitle" idx="1"/>
          </p:nvPr>
        </p:nvSpPr>
        <p:spPr>
          <a:xfrm>
            <a:off x="804672" y="1300450"/>
            <a:ext cx="4167376" cy="1155525"/>
          </a:xfrm>
        </p:spPr>
        <p:txBody>
          <a:bodyPr anchor="b">
            <a:normAutofit/>
          </a:bodyPr>
          <a:lstStyle/>
          <a:p>
            <a:pPr algn="l"/>
            <a:r>
              <a:rPr lang="en-US" sz="2000"/>
              <a:t>Automobile Dataset</a:t>
            </a:r>
          </a:p>
        </p:txBody>
      </p:sp>
    </p:spTree>
    <p:extLst>
      <p:ext uri="{BB962C8B-B14F-4D97-AF65-F5344CB8AC3E}">
        <p14:creationId xmlns:p14="http://schemas.microsoft.com/office/powerpoint/2010/main" val="2877747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2">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6366AE-904D-4DF3-9C36-26CB217FDA31}"/>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The business questions are generally classified into these main areas:</a:t>
            </a:r>
          </a:p>
        </p:txBody>
      </p:sp>
      <p:graphicFrame>
        <p:nvGraphicFramePr>
          <p:cNvPr id="8" name="Content Placeholder 5">
            <a:extLst>
              <a:ext uri="{FF2B5EF4-FFF2-40B4-BE49-F238E27FC236}">
                <a16:creationId xmlns:a16="http://schemas.microsoft.com/office/drawing/2014/main" id="{A46BC9FE-1EE0-4B8D-8B01-2522BF9B607E}"/>
              </a:ext>
            </a:extLst>
          </p:cNvPr>
          <p:cNvGraphicFramePr>
            <a:graphicFrameLocks noGrp="1"/>
          </p:cNvGraphicFramePr>
          <p:nvPr>
            <p:ph idx="1"/>
            <p:extLst>
              <p:ext uri="{D42A27DB-BD31-4B8C-83A1-F6EECF244321}">
                <p14:modId xmlns:p14="http://schemas.microsoft.com/office/powerpoint/2010/main" val="221534247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9605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Help">
            <a:extLst>
              <a:ext uri="{FF2B5EF4-FFF2-40B4-BE49-F238E27FC236}">
                <a16:creationId xmlns:a16="http://schemas.microsoft.com/office/drawing/2014/main" id="{D4CA3529-9B2A-4620-9F8B-54777747A0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8545" y="1369118"/>
            <a:ext cx="3789988" cy="3789988"/>
          </a:xfrm>
          <a:prstGeom prst="rect">
            <a:avLst/>
          </a:prstGeom>
        </p:spPr>
      </p:pic>
      <p:sp>
        <p:nvSpPr>
          <p:cNvPr id="2" name="Title 1">
            <a:extLst>
              <a:ext uri="{FF2B5EF4-FFF2-40B4-BE49-F238E27FC236}">
                <a16:creationId xmlns:a16="http://schemas.microsoft.com/office/drawing/2014/main" id="{A85DBDD6-B714-443A-B972-6BBCD7633842}"/>
              </a:ext>
            </a:extLst>
          </p:cNvPr>
          <p:cNvSpPr>
            <a:spLocks noGrp="1"/>
          </p:cNvSpPr>
          <p:nvPr>
            <p:ph type="ctrTitle"/>
          </p:nvPr>
        </p:nvSpPr>
        <p:spPr>
          <a:xfrm>
            <a:off x="533228" y="3264112"/>
            <a:ext cx="5834667" cy="2651200"/>
          </a:xfrm>
        </p:spPr>
        <p:txBody>
          <a:bodyPr anchor="t">
            <a:normAutofit/>
          </a:bodyPr>
          <a:lstStyle/>
          <a:p>
            <a:pPr algn="l"/>
            <a:r>
              <a:rPr lang="en-US" sz="5400" dirty="0"/>
              <a:t>Make/Manufacturer Analysis</a:t>
            </a:r>
            <a:br>
              <a:rPr lang="en-US" sz="5400" dirty="0"/>
            </a:br>
            <a:r>
              <a:rPr lang="en-US" sz="2800" dirty="0"/>
              <a:t>- based on make</a:t>
            </a:r>
          </a:p>
        </p:txBody>
      </p:sp>
      <p:sp>
        <p:nvSpPr>
          <p:cNvPr id="3" name="Subtitle 2">
            <a:extLst>
              <a:ext uri="{FF2B5EF4-FFF2-40B4-BE49-F238E27FC236}">
                <a16:creationId xmlns:a16="http://schemas.microsoft.com/office/drawing/2014/main" id="{1524368D-012C-445B-8C27-2E7EBC37591B}"/>
              </a:ext>
            </a:extLst>
          </p:cNvPr>
          <p:cNvSpPr>
            <a:spLocks noGrp="1"/>
          </p:cNvSpPr>
          <p:nvPr>
            <p:ph type="subTitle" idx="1"/>
          </p:nvPr>
        </p:nvSpPr>
        <p:spPr>
          <a:xfrm>
            <a:off x="725994" y="1868870"/>
            <a:ext cx="4167376" cy="1155525"/>
          </a:xfrm>
        </p:spPr>
        <p:txBody>
          <a:bodyPr anchor="b">
            <a:normAutofit/>
          </a:bodyPr>
          <a:lstStyle/>
          <a:p>
            <a:pPr algn="l"/>
            <a:r>
              <a:rPr lang="en-US" sz="2000" dirty="0"/>
              <a:t>Automobile Dataset</a:t>
            </a:r>
          </a:p>
        </p:txBody>
      </p:sp>
    </p:spTree>
    <p:extLst>
      <p:ext uri="{BB962C8B-B14F-4D97-AF65-F5344CB8AC3E}">
        <p14:creationId xmlns:p14="http://schemas.microsoft.com/office/powerpoint/2010/main" val="1564965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B6B0D-0843-4D04-9207-A24225DC86AB}"/>
              </a:ext>
            </a:extLst>
          </p:cNvPr>
          <p:cNvSpPr>
            <a:spLocks noGrp="1"/>
          </p:cNvSpPr>
          <p:nvPr>
            <p:ph type="title"/>
          </p:nvPr>
        </p:nvSpPr>
        <p:spPr>
          <a:xfrm>
            <a:off x="750242" y="632990"/>
            <a:ext cx="4062643" cy="1043409"/>
          </a:xfrm>
        </p:spPr>
        <p:txBody>
          <a:bodyPr>
            <a:normAutofit/>
          </a:bodyPr>
          <a:lstStyle/>
          <a:p>
            <a:r>
              <a:rPr lang="en-US" sz="2300" dirty="0"/>
              <a:t>Which is the most expensive and cheapest car in the dataset?</a:t>
            </a:r>
          </a:p>
        </p:txBody>
      </p:sp>
      <p:sp>
        <p:nvSpPr>
          <p:cNvPr id="2055" name="Content Placeholder 2054">
            <a:extLst>
              <a:ext uri="{FF2B5EF4-FFF2-40B4-BE49-F238E27FC236}">
                <a16:creationId xmlns:a16="http://schemas.microsoft.com/office/drawing/2014/main" id="{6904BDE3-BBC7-4B79-909C-77B1057CF40D}"/>
              </a:ext>
            </a:extLst>
          </p:cNvPr>
          <p:cNvSpPr>
            <a:spLocks noGrp="1"/>
          </p:cNvSpPr>
          <p:nvPr>
            <p:ph idx="1"/>
          </p:nvPr>
        </p:nvSpPr>
        <p:spPr>
          <a:xfrm>
            <a:off x="518474" y="1774372"/>
            <a:ext cx="4557109" cy="1654628"/>
          </a:xfrm>
        </p:spPr>
        <p:txBody>
          <a:bodyPr anchor="t">
            <a:normAutofit/>
          </a:bodyPr>
          <a:lstStyle/>
          <a:p>
            <a:r>
              <a:rPr lang="en-US" sz="2400" dirty="0"/>
              <a:t>Expensive car - Mercedes-Benz with a price of  $45400</a:t>
            </a:r>
          </a:p>
          <a:p>
            <a:r>
              <a:rPr lang="en-US" sz="2400" dirty="0"/>
              <a:t>Cheapest car - Subaru with a price of  $5118</a:t>
            </a:r>
          </a:p>
        </p:txBody>
      </p:sp>
      <p:pic>
        <p:nvPicPr>
          <p:cNvPr id="2052" name="Picture 4">
            <a:extLst>
              <a:ext uri="{FF2B5EF4-FFF2-40B4-BE49-F238E27FC236}">
                <a16:creationId xmlns:a16="http://schemas.microsoft.com/office/drawing/2014/main" id="{8DE284B6-9C19-432A-A518-53ED088E2F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8000" y="365760"/>
            <a:ext cx="5844795" cy="5840277"/>
          </a:xfrm>
          <a:prstGeom prst="rect">
            <a:avLst/>
          </a:prstGeom>
          <a:solidFill>
            <a:schemeClr val="bg1">
              <a:lumMod val="50000"/>
              <a:lumOff val="50000"/>
            </a:schemeClr>
          </a:solidFill>
          <a:extLst/>
        </p:spPr>
      </p:pic>
      <p:pic>
        <p:nvPicPr>
          <p:cNvPr id="3" name="Picture 2">
            <a:extLst>
              <a:ext uri="{FF2B5EF4-FFF2-40B4-BE49-F238E27FC236}">
                <a16:creationId xmlns:a16="http://schemas.microsoft.com/office/drawing/2014/main" id="{9C7F480A-AA6E-42F5-9CDD-1EAB487D7F32}"/>
              </a:ext>
            </a:extLst>
          </p:cNvPr>
          <p:cNvPicPr>
            <a:picLocks noChangeAspect="1"/>
          </p:cNvPicPr>
          <p:nvPr/>
        </p:nvPicPr>
        <p:blipFill>
          <a:blip r:embed="rId3"/>
          <a:stretch>
            <a:fillRect/>
          </a:stretch>
        </p:blipFill>
        <p:spPr>
          <a:xfrm>
            <a:off x="6891750" y="6206037"/>
            <a:ext cx="4371975" cy="552450"/>
          </a:xfrm>
          <a:prstGeom prst="rect">
            <a:avLst/>
          </a:prstGeom>
        </p:spPr>
      </p:pic>
      <p:pic>
        <p:nvPicPr>
          <p:cNvPr id="4" name="Picture 3">
            <a:extLst>
              <a:ext uri="{FF2B5EF4-FFF2-40B4-BE49-F238E27FC236}">
                <a16:creationId xmlns:a16="http://schemas.microsoft.com/office/drawing/2014/main" id="{831C39E4-09F0-427E-BC29-4D9A3CDFAEDC}"/>
              </a:ext>
            </a:extLst>
          </p:cNvPr>
          <p:cNvPicPr>
            <a:picLocks noChangeAspect="1"/>
          </p:cNvPicPr>
          <p:nvPr/>
        </p:nvPicPr>
        <p:blipFill>
          <a:blip r:embed="rId4"/>
          <a:stretch>
            <a:fillRect/>
          </a:stretch>
        </p:blipFill>
        <p:spPr>
          <a:xfrm>
            <a:off x="129623" y="6225010"/>
            <a:ext cx="6419850" cy="371475"/>
          </a:xfrm>
          <a:prstGeom prst="rect">
            <a:avLst/>
          </a:prstGeom>
        </p:spPr>
      </p:pic>
    </p:spTree>
    <p:extLst>
      <p:ext uri="{BB962C8B-B14F-4D97-AF65-F5344CB8AC3E}">
        <p14:creationId xmlns:p14="http://schemas.microsoft.com/office/powerpoint/2010/main" val="4123833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FAA52-FC1E-4F72-B94D-6F1ED8DC0F2A}"/>
              </a:ext>
            </a:extLst>
          </p:cNvPr>
          <p:cNvSpPr>
            <a:spLocks noGrp="1"/>
          </p:cNvSpPr>
          <p:nvPr>
            <p:ph type="title"/>
          </p:nvPr>
        </p:nvSpPr>
        <p:spPr>
          <a:xfrm>
            <a:off x="826637" y="4445391"/>
            <a:ext cx="3520280" cy="1167612"/>
          </a:xfrm>
        </p:spPr>
        <p:txBody>
          <a:bodyPr vert="horz" lIns="91440" tIns="45720" rIns="91440" bIns="45720" rtlCol="0" anchor="b">
            <a:normAutofit/>
          </a:bodyPr>
          <a:lstStyle/>
          <a:p>
            <a:pPr algn="ctr"/>
            <a:r>
              <a:rPr lang="en-US" sz="3200" kern="1200" dirty="0">
                <a:solidFill>
                  <a:srgbClr val="FFFFFF"/>
                </a:solidFill>
                <a:latin typeface="+mj-lt"/>
                <a:ea typeface="+mj-ea"/>
                <a:cs typeface="+mj-cs"/>
              </a:rPr>
              <a:t>Highest – Toyota</a:t>
            </a:r>
            <a:br>
              <a:rPr lang="en-US" sz="3200" kern="1200" dirty="0">
                <a:solidFill>
                  <a:srgbClr val="FFFFFF"/>
                </a:solidFill>
                <a:latin typeface="+mj-lt"/>
                <a:ea typeface="+mj-ea"/>
                <a:cs typeface="+mj-cs"/>
              </a:rPr>
            </a:br>
            <a:r>
              <a:rPr lang="en-US" sz="3200" kern="1200" dirty="0">
                <a:solidFill>
                  <a:srgbClr val="FFFFFF"/>
                </a:solidFill>
                <a:latin typeface="+mj-lt"/>
                <a:ea typeface="+mj-ea"/>
                <a:cs typeface="+mj-cs"/>
              </a:rPr>
              <a:t>Lowest - Mercury</a:t>
            </a:r>
          </a:p>
        </p:txBody>
      </p:sp>
      <p:pic>
        <p:nvPicPr>
          <p:cNvPr id="1026" name="Picture 2">
            <a:extLst>
              <a:ext uri="{FF2B5EF4-FFF2-40B4-BE49-F238E27FC236}">
                <a16:creationId xmlns:a16="http://schemas.microsoft.com/office/drawing/2014/main" id="{114A6652-6443-4B8E-8F9E-4225619CFE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339750" y="1459865"/>
            <a:ext cx="5981700" cy="4351338"/>
          </a:xfrm>
          <a:prstGeom prst="rect">
            <a:avLst/>
          </a:prstGeom>
          <a:solidFill>
            <a:schemeClr val="tx1"/>
          </a:solidFill>
          <a:extLst/>
        </p:spPr>
      </p:pic>
      <p:sp>
        <p:nvSpPr>
          <p:cNvPr id="8" name="Title 1">
            <a:extLst>
              <a:ext uri="{FF2B5EF4-FFF2-40B4-BE49-F238E27FC236}">
                <a16:creationId xmlns:a16="http://schemas.microsoft.com/office/drawing/2014/main" id="{FD70BD2C-4524-4630-B444-CE77DEC8431B}"/>
              </a:ext>
            </a:extLst>
          </p:cNvPr>
          <p:cNvSpPr txBox="1">
            <a:spLocks/>
          </p:cNvSpPr>
          <p:nvPr/>
        </p:nvSpPr>
        <p:spPr>
          <a:xfrm>
            <a:off x="826637" y="1066800"/>
            <a:ext cx="3098249" cy="2196901"/>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rgbClr val="FFFFFF"/>
                </a:solidFill>
              </a:rPr>
              <a:t>Which manufacturer has the highest /lowest number of models?</a:t>
            </a:r>
          </a:p>
        </p:txBody>
      </p:sp>
      <p:pic>
        <p:nvPicPr>
          <p:cNvPr id="3" name="Picture 2">
            <a:extLst>
              <a:ext uri="{FF2B5EF4-FFF2-40B4-BE49-F238E27FC236}">
                <a16:creationId xmlns:a16="http://schemas.microsoft.com/office/drawing/2014/main" id="{2D3E7A36-FC18-44EE-8DC5-E865AF96895C}"/>
              </a:ext>
            </a:extLst>
          </p:cNvPr>
          <p:cNvPicPr>
            <a:picLocks noChangeAspect="1"/>
          </p:cNvPicPr>
          <p:nvPr/>
        </p:nvPicPr>
        <p:blipFill>
          <a:blip r:embed="rId3"/>
          <a:stretch>
            <a:fillRect/>
          </a:stretch>
        </p:blipFill>
        <p:spPr>
          <a:xfrm>
            <a:off x="5339750" y="647700"/>
            <a:ext cx="5981700" cy="419100"/>
          </a:xfrm>
          <a:prstGeom prst="rect">
            <a:avLst/>
          </a:prstGeom>
          <a:solidFill>
            <a:schemeClr val="bg1">
              <a:lumMod val="65000"/>
            </a:schemeClr>
          </a:solidFill>
        </p:spPr>
      </p:pic>
      <p:pic>
        <p:nvPicPr>
          <p:cNvPr id="4" name="Picture 3">
            <a:extLst>
              <a:ext uri="{FF2B5EF4-FFF2-40B4-BE49-F238E27FC236}">
                <a16:creationId xmlns:a16="http://schemas.microsoft.com/office/drawing/2014/main" id="{B755BD95-1575-44B7-BC22-AB403D35E4CC}"/>
              </a:ext>
            </a:extLst>
          </p:cNvPr>
          <p:cNvPicPr>
            <a:picLocks noChangeAspect="1"/>
          </p:cNvPicPr>
          <p:nvPr/>
        </p:nvPicPr>
        <p:blipFill>
          <a:blip r:embed="rId4"/>
          <a:stretch>
            <a:fillRect/>
          </a:stretch>
        </p:blipFill>
        <p:spPr>
          <a:xfrm>
            <a:off x="1191126" y="4217245"/>
            <a:ext cx="2209800" cy="209550"/>
          </a:xfrm>
          <a:prstGeom prst="rect">
            <a:avLst/>
          </a:prstGeom>
        </p:spPr>
      </p:pic>
    </p:spTree>
    <p:extLst>
      <p:ext uri="{BB962C8B-B14F-4D97-AF65-F5344CB8AC3E}">
        <p14:creationId xmlns:p14="http://schemas.microsoft.com/office/powerpoint/2010/main" val="2969788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B6B0D-0843-4D04-9207-A24225DC86AB}"/>
              </a:ext>
            </a:extLst>
          </p:cNvPr>
          <p:cNvSpPr>
            <a:spLocks noGrp="1"/>
          </p:cNvSpPr>
          <p:nvPr>
            <p:ph type="title"/>
          </p:nvPr>
        </p:nvSpPr>
        <p:spPr/>
        <p:txBody>
          <a:bodyPr vert="horz" lIns="91440" tIns="45720" rIns="91440" bIns="45720" rtlCol="0" anchor="ctr">
            <a:normAutofit/>
          </a:bodyPr>
          <a:lstStyle/>
          <a:p>
            <a:r>
              <a:rPr lang="en-US">
                <a:solidFill>
                  <a:srgbClr val="FFFFFF"/>
                </a:solidFill>
              </a:rPr>
              <a:t>Picture Analysis of Manufacturers based on Symbolling</a:t>
            </a:r>
          </a:p>
        </p:txBody>
      </p:sp>
      <p:pic>
        <p:nvPicPr>
          <p:cNvPr id="24" name="Content Placeholder 23">
            <a:extLst>
              <a:ext uri="{FF2B5EF4-FFF2-40B4-BE49-F238E27FC236}">
                <a16:creationId xmlns:a16="http://schemas.microsoft.com/office/drawing/2014/main" id="{B966BA9E-92B7-46CC-B05D-3858FF5CF4C2}"/>
              </a:ext>
            </a:extLst>
          </p:cNvPr>
          <p:cNvPicPr>
            <a:picLocks noGrp="1" noChangeAspect="1"/>
          </p:cNvPicPr>
          <p:nvPr>
            <p:ph idx="1"/>
          </p:nvPr>
        </p:nvPicPr>
        <p:blipFill>
          <a:blip r:embed="rId2"/>
          <a:stretch>
            <a:fillRect/>
          </a:stretch>
        </p:blipFill>
        <p:spPr>
          <a:xfrm>
            <a:off x="6545765" y="1899138"/>
            <a:ext cx="5411773" cy="3280595"/>
          </a:xfrm>
          <a:prstGeom prst="rect">
            <a:avLst/>
          </a:prstGeom>
        </p:spPr>
      </p:pic>
      <p:sp>
        <p:nvSpPr>
          <p:cNvPr id="25" name="TextBox 24">
            <a:extLst>
              <a:ext uri="{FF2B5EF4-FFF2-40B4-BE49-F238E27FC236}">
                <a16:creationId xmlns:a16="http://schemas.microsoft.com/office/drawing/2014/main" id="{5D43678C-F753-47B6-A498-522D1D1E5850}"/>
              </a:ext>
            </a:extLst>
          </p:cNvPr>
          <p:cNvSpPr txBox="1"/>
          <p:nvPr/>
        </p:nvSpPr>
        <p:spPr>
          <a:xfrm>
            <a:off x="838200" y="2021249"/>
            <a:ext cx="5707565" cy="4155713"/>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000">
                <a:solidFill>
                  <a:srgbClr val="FFFFFF"/>
                </a:solidFill>
              </a:rPr>
              <a:t>Positive value for symbolling means the riskier the vehicle is. Depending on the plot we can say that most of the manufacturers make automobiles that are risky where most of the vehicles lies at the neutral symbolling point which is 0.</a:t>
            </a:r>
          </a:p>
        </p:txBody>
      </p:sp>
      <p:pic>
        <p:nvPicPr>
          <p:cNvPr id="21" name="Picture 20">
            <a:extLst>
              <a:ext uri="{FF2B5EF4-FFF2-40B4-BE49-F238E27FC236}">
                <a16:creationId xmlns:a16="http://schemas.microsoft.com/office/drawing/2014/main" id="{AE36368E-B5CC-4949-B4D9-785F27093CE9}"/>
              </a:ext>
            </a:extLst>
          </p:cNvPr>
          <p:cNvPicPr>
            <a:picLocks noChangeAspect="1"/>
          </p:cNvPicPr>
          <p:nvPr/>
        </p:nvPicPr>
        <p:blipFill>
          <a:blip r:embed="rId3"/>
          <a:stretch>
            <a:fillRect/>
          </a:stretch>
        </p:blipFill>
        <p:spPr>
          <a:xfrm>
            <a:off x="1002753" y="5495647"/>
            <a:ext cx="10954785" cy="997228"/>
          </a:xfrm>
          <a:prstGeom prst="rect">
            <a:avLst/>
          </a:prstGeom>
        </p:spPr>
      </p:pic>
      <p:sp>
        <p:nvSpPr>
          <p:cNvPr id="14" name="TextBox 13">
            <a:extLst>
              <a:ext uri="{FF2B5EF4-FFF2-40B4-BE49-F238E27FC236}">
                <a16:creationId xmlns:a16="http://schemas.microsoft.com/office/drawing/2014/main" id="{70D17C7A-41A5-42A1-B660-ED51469350CF}"/>
              </a:ext>
            </a:extLst>
          </p:cNvPr>
          <p:cNvSpPr txBox="1"/>
          <p:nvPr/>
        </p:nvSpPr>
        <p:spPr>
          <a:xfrm>
            <a:off x="365819" y="2973031"/>
            <a:ext cx="9572624" cy="91440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544055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B6B0D-0843-4D04-9207-A24225DC86AB}"/>
              </a:ext>
            </a:extLst>
          </p:cNvPr>
          <p:cNvSpPr>
            <a:spLocks noGrp="1"/>
          </p:cNvSpPr>
          <p:nvPr>
            <p:ph type="title"/>
          </p:nvPr>
        </p:nvSpPr>
        <p:spPr/>
        <p:txBody>
          <a:bodyPr vert="horz" lIns="91440" tIns="45720" rIns="91440" bIns="45720" rtlCol="0" anchor="ctr">
            <a:normAutofit/>
          </a:bodyPr>
          <a:lstStyle/>
          <a:p>
            <a:r>
              <a:rPr lang="en-US" dirty="0">
                <a:solidFill>
                  <a:srgbClr val="FFFFFF"/>
                </a:solidFill>
              </a:rPr>
              <a:t>Picture Analysis of Manufacturers based on Fuel-type</a:t>
            </a:r>
          </a:p>
        </p:txBody>
      </p:sp>
      <p:pic>
        <p:nvPicPr>
          <p:cNvPr id="6" name="Content Placeholder 5">
            <a:extLst>
              <a:ext uri="{FF2B5EF4-FFF2-40B4-BE49-F238E27FC236}">
                <a16:creationId xmlns:a16="http://schemas.microsoft.com/office/drawing/2014/main" id="{ED66716F-1E84-4F4A-B8BF-73AAAC549882}"/>
              </a:ext>
            </a:extLst>
          </p:cNvPr>
          <p:cNvPicPr>
            <a:picLocks noGrp="1" noChangeAspect="1"/>
          </p:cNvPicPr>
          <p:nvPr>
            <p:ph idx="1"/>
          </p:nvPr>
        </p:nvPicPr>
        <p:blipFill>
          <a:blip r:embed="rId2"/>
          <a:stretch>
            <a:fillRect/>
          </a:stretch>
        </p:blipFill>
        <p:spPr>
          <a:xfrm>
            <a:off x="5219114" y="1833569"/>
            <a:ext cx="5707565" cy="3190861"/>
          </a:xfrm>
          <a:prstGeom prst="rect">
            <a:avLst/>
          </a:prstGeom>
        </p:spPr>
      </p:pic>
      <p:sp>
        <p:nvSpPr>
          <p:cNvPr id="25" name="TextBox 24">
            <a:extLst>
              <a:ext uri="{FF2B5EF4-FFF2-40B4-BE49-F238E27FC236}">
                <a16:creationId xmlns:a16="http://schemas.microsoft.com/office/drawing/2014/main" id="{5D43678C-F753-47B6-A498-522D1D1E5850}"/>
              </a:ext>
            </a:extLst>
          </p:cNvPr>
          <p:cNvSpPr txBox="1"/>
          <p:nvPr/>
        </p:nvSpPr>
        <p:spPr>
          <a:xfrm>
            <a:off x="838201" y="2021250"/>
            <a:ext cx="4606876" cy="2592954"/>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000" dirty="0">
                <a:solidFill>
                  <a:srgbClr val="FFFFFF"/>
                </a:solidFill>
              </a:rPr>
              <a:t>Most of the manufacturers make automobiles with fuel-type gas and very few manufacturers use the diesel type.</a:t>
            </a:r>
          </a:p>
        </p:txBody>
      </p:sp>
      <p:pic>
        <p:nvPicPr>
          <p:cNvPr id="5" name="Picture 4">
            <a:extLst>
              <a:ext uri="{FF2B5EF4-FFF2-40B4-BE49-F238E27FC236}">
                <a16:creationId xmlns:a16="http://schemas.microsoft.com/office/drawing/2014/main" id="{BCB9AB0E-BD6E-4BFF-81EE-FC6774A47CD5}"/>
              </a:ext>
            </a:extLst>
          </p:cNvPr>
          <p:cNvPicPr>
            <a:picLocks noChangeAspect="1"/>
          </p:cNvPicPr>
          <p:nvPr/>
        </p:nvPicPr>
        <p:blipFill>
          <a:blip r:embed="rId3"/>
          <a:stretch>
            <a:fillRect/>
          </a:stretch>
        </p:blipFill>
        <p:spPr>
          <a:xfrm>
            <a:off x="1030887" y="5542671"/>
            <a:ext cx="9895791" cy="728505"/>
          </a:xfrm>
          <a:prstGeom prst="rect">
            <a:avLst/>
          </a:prstGeom>
        </p:spPr>
      </p:pic>
    </p:spTree>
    <p:extLst>
      <p:ext uri="{BB962C8B-B14F-4D97-AF65-F5344CB8AC3E}">
        <p14:creationId xmlns:p14="http://schemas.microsoft.com/office/powerpoint/2010/main" val="3781333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Help">
            <a:extLst>
              <a:ext uri="{FF2B5EF4-FFF2-40B4-BE49-F238E27FC236}">
                <a16:creationId xmlns:a16="http://schemas.microsoft.com/office/drawing/2014/main" id="{D4CA3529-9B2A-4620-9F8B-54777747A0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8545" y="1369118"/>
            <a:ext cx="3789988" cy="3789988"/>
          </a:xfrm>
          <a:prstGeom prst="rect">
            <a:avLst/>
          </a:prstGeom>
        </p:spPr>
      </p:pic>
      <p:sp>
        <p:nvSpPr>
          <p:cNvPr id="2" name="Title 1">
            <a:extLst>
              <a:ext uri="{FF2B5EF4-FFF2-40B4-BE49-F238E27FC236}">
                <a16:creationId xmlns:a16="http://schemas.microsoft.com/office/drawing/2014/main" id="{A85DBDD6-B714-443A-B972-6BBCD7633842}"/>
              </a:ext>
            </a:extLst>
          </p:cNvPr>
          <p:cNvSpPr>
            <a:spLocks noGrp="1"/>
          </p:cNvSpPr>
          <p:nvPr>
            <p:ph type="ctrTitle"/>
          </p:nvPr>
        </p:nvSpPr>
        <p:spPr>
          <a:xfrm>
            <a:off x="533228" y="3264112"/>
            <a:ext cx="5834667" cy="2651200"/>
          </a:xfrm>
        </p:spPr>
        <p:txBody>
          <a:bodyPr anchor="t">
            <a:normAutofit/>
          </a:bodyPr>
          <a:lstStyle/>
          <a:p>
            <a:pPr algn="l"/>
            <a:r>
              <a:rPr lang="en-US" sz="5400" dirty="0"/>
              <a:t>Risk Analysis</a:t>
            </a:r>
            <a:br>
              <a:rPr lang="en-US" sz="5400" dirty="0"/>
            </a:br>
            <a:r>
              <a:rPr lang="en-US" sz="5400" dirty="0"/>
              <a:t> </a:t>
            </a:r>
            <a:r>
              <a:rPr lang="en-US" sz="2400" dirty="0"/>
              <a:t>- based on normalized losses and symbolling </a:t>
            </a:r>
            <a:br>
              <a:rPr lang="en-US" sz="2400" dirty="0"/>
            </a:br>
            <a:r>
              <a:rPr lang="en-US" sz="2400" dirty="0"/>
              <a:t>attributes </a:t>
            </a:r>
          </a:p>
        </p:txBody>
      </p:sp>
      <p:sp>
        <p:nvSpPr>
          <p:cNvPr id="3" name="Subtitle 2">
            <a:extLst>
              <a:ext uri="{FF2B5EF4-FFF2-40B4-BE49-F238E27FC236}">
                <a16:creationId xmlns:a16="http://schemas.microsoft.com/office/drawing/2014/main" id="{1524368D-012C-445B-8C27-2E7EBC37591B}"/>
              </a:ext>
            </a:extLst>
          </p:cNvPr>
          <p:cNvSpPr>
            <a:spLocks noGrp="1"/>
          </p:cNvSpPr>
          <p:nvPr>
            <p:ph type="subTitle" idx="1"/>
          </p:nvPr>
        </p:nvSpPr>
        <p:spPr>
          <a:xfrm>
            <a:off x="725994" y="1868870"/>
            <a:ext cx="4167376" cy="1155525"/>
          </a:xfrm>
        </p:spPr>
        <p:txBody>
          <a:bodyPr anchor="b">
            <a:normAutofit/>
          </a:bodyPr>
          <a:lstStyle/>
          <a:p>
            <a:pPr algn="l"/>
            <a:r>
              <a:rPr lang="en-US" sz="2000" dirty="0"/>
              <a:t>Automobile Dataset</a:t>
            </a:r>
          </a:p>
        </p:txBody>
      </p:sp>
    </p:spTree>
    <p:extLst>
      <p:ext uri="{BB962C8B-B14F-4D97-AF65-F5344CB8AC3E}">
        <p14:creationId xmlns:p14="http://schemas.microsoft.com/office/powerpoint/2010/main" val="705195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F8692-7703-409F-9E60-96F200640282}"/>
              </a:ext>
            </a:extLst>
          </p:cNvPr>
          <p:cNvSpPr>
            <a:spLocks noGrp="1"/>
          </p:cNvSpPr>
          <p:nvPr>
            <p:ph type="title"/>
          </p:nvPr>
        </p:nvSpPr>
        <p:spPr>
          <a:xfrm>
            <a:off x="838200" y="365126"/>
            <a:ext cx="10515600" cy="1079362"/>
          </a:xfrm>
          <a:solidFill>
            <a:schemeClr val="tx1">
              <a:lumMod val="75000"/>
              <a:lumOff val="25000"/>
            </a:schemeClr>
          </a:solidFill>
        </p:spPr>
        <p:txBody>
          <a:bodyPr/>
          <a:lstStyle/>
          <a:p>
            <a:r>
              <a:rPr lang="en-US" dirty="0">
                <a:solidFill>
                  <a:schemeClr val="bg2"/>
                </a:solidFill>
              </a:rPr>
              <a:t>Importance of symbolling in Dataset</a:t>
            </a:r>
          </a:p>
        </p:txBody>
      </p:sp>
      <p:pic>
        <p:nvPicPr>
          <p:cNvPr id="4" name="Content Placeholder 3">
            <a:extLst>
              <a:ext uri="{FF2B5EF4-FFF2-40B4-BE49-F238E27FC236}">
                <a16:creationId xmlns:a16="http://schemas.microsoft.com/office/drawing/2014/main" id="{FA975A78-EC34-44FD-94FC-B8B79C4025E9}"/>
              </a:ext>
            </a:extLst>
          </p:cNvPr>
          <p:cNvPicPr>
            <a:picLocks noGrp="1" noChangeAspect="1"/>
          </p:cNvPicPr>
          <p:nvPr>
            <p:ph idx="1"/>
          </p:nvPr>
        </p:nvPicPr>
        <p:blipFill>
          <a:blip r:embed="rId2"/>
          <a:stretch>
            <a:fillRect/>
          </a:stretch>
        </p:blipFill>
        <p:spPr>
          <a:xfrm>
            <a:off x="838200" y="1690688"/>
            <a:ext cx="7749208" cy="361568"/>
          </a:xfrm>
          <a:prstGeom prst="rect">
            <a:avLst/>
          </a:prstGeom>
        </p:spPr>
      </p:pic>
      <p:pic>
        <p:nvPicPr>
          <p:cNvPr id="5" name="Picture 4">
            <a:extLst>
              <a:ext uri="{FF2B5EF4-FFF2-40B4-BE49-F238E27FC236}">
                <a16:creationId xmlns:a16="http://schemas.microsoft.com/office/drawing/2014/main" id="{43965BBA-6630-4902-A273-0E2DC27688C5}"/>
              </a:ext>
            </a:extLst>
          </p:cNvPr>
          <p:cNvPicPr>
            <a:picLocks noChangeAspect="1"/>
          </p:cNvPicPr>
          <p:nvPr/>
        </p:nvPicPr>
        <p:blipFill>
          <a:blip r:embed="rId3"/>
          <a:stretch>
            <a:fillRect/>
          </a:stretch>
        </p:blipFill>
        <p:spPr>
          <a:xfrm>
            <a:off x="838199" y="2357437"/>
            <a:ext cx="7749209" cy="2809875"/>
          </a:xfrm>
          <a:prstGeom prst="rect">
            <a:avLst/>
          </a:prstGeom>
        </p:spPr>
      </p:pic>
    </p:spTree>
    <p:extLst>
      <p:ext uri="{BB962C8B-B14F-4D97-AF65-F5344CB8AC3E}">
        <p14:creationId xmlns:p14="http://schemas.microsoft.com/office/powerpoint/2010/main" val="2001720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B6B0D-0843-4D04-9207-A24225DC86AB}"/>
              </a:ext>
            </a:extLst>
          </p:cNvPr>
          <p:cNvSpPr>
            <a:spLocks noGrp="1"/>
          </p:cNvSpPr>
          <p:nvPr>
            <p:ph type="title"/>
          </p:nvPr>
        </p:nvSpPr>
        <p:spPr/>
        <p:txBody>
          <a:bodyPr vert="horz" lIns="91440" tIns="45720" rIns="91440" bIns="45720" rtlCol="0" anchor="ctr">
            <a:normAutofit/>
          </a:bodyPr>
          <a:lstStyle/>
          <a:p>
            <a:r>
              <a:rPr lang="en-US" sz="3600" dirty="0">
                <a:solidFill>
                  <a:srgbClr val="FFFFFF"/>
                </a:solidFill>
              </a:rPr>
              <a:t>Risk analysis based on fuel-type and manufacturer</a:t>
            </a:r>
          </a:p>
        </p:txBody>
      </p:sp>
      <p:sp>
        <p:nvSpPr>
          <p:cNvPr id="14" name="TextBox 13">
            <a:extLst>
              <a:ext uri="{FF2B5EF4-FFF2-40B4-BE49-F238E27FC236}">
                <a16:creationId xmlns:a16="http://schemas.microsoft.com/office/drawing/2014/main" id="{70D17C7A-41A5-42A1-B660-ED51469350CF}"/>
              </a:ext>
            </a:extLst>
          </p:cNvPr>
          <p:cNvSpPr txBox="1"/>
          <p:nvPr/>
        </p:nvSpPr>
        <p:spPr>
          <a:xfrm>
            <a:off x="365819" y="2973031"/>
            <a:ext cx="9572624" cy="914400"/>
          </a:xfrm>
          <a:prstGeom prst="rect">
            <a:avLst/>
          </a:prstGeom>
          <a:noFill/>
        </p:spPr>
        <p:txBody>
          <a:bodyPr wrap="square" rtlCol="0">
            <a:spAutoFit/>
          </a:bodyPr>
          <a:lstStyle/>
          <a:p>
            <a:endParaRPr lang="en-US" dirty="0"/>
          </a:p>
        </p:txBody>
      </p:sp>
      <p:pic>
        <p:nvPicPr>
          <p:cNvPr id="5" name="Picture 4">
            <a:extLst>
              <a:ext uri="{FF2B5EF4-FFF2-40B4-BE49-F238E27FC236}">
                <a16:creationId xmlns:a16="http://schemas.microsoft.com/office/drawing/2014/main" id="{DBFC61BB-00E8-46A2-910F-EF0272B08FA7}"/>
              </a:ext>
            </a:extLst>
          </p:cNvPr>
          <p:cNvPicPr>
            <a:picLocks noChangeAspect="1"/>
          </p:cNvPicPr>
          <p:nvPr/>
        </p:nvPicPr>
        <p:blipFill>
          <a:blip r:embed="rId2"/>
          <a:stretch>
            <a:fillRect/>
          </a:stretch>
        </p:blipFill>
        <p:spPr>
          <a:xfrm>
            <a:off x="838200" y="1483363"/>
            <a:ext cx="8372475" cy="333375"/>
          </a:xfrm>
          <a:prstGeom prst="rect">
            <a:avLst/>
          </a:prstGeom>
        </p:spPr>
      </p:pic>
      <p:pic>
        <p:nvPicPr>
          <p:cNvPr id="6" name="Picture 5">
            <a:extLst>
              <a:ext uri="{FF2B5EF4-FFF2-40B4-BE49-F238E27FC236}">
                <a16:creationId xmlns:a16="http://schemas.microsoft.com/office/drawing/2014/main" id="{50B89505-2351-47D5-84A6-453821564A6C}"/>
              </a:ext>
            </a:extLst>
          </p:cNvPr>
          <p:cNvPicPr>
            <a:picLocks noChangeAspect="1"/>
          </p:cNvPicPr>
          <p:nvPr/>
        </p:nvPicPr>
        <p:blipFill>
          <a:blip r:embed="rId3"/>
          <a:stretch>
            <a:fillRect/>
          </a:stretch>
        </p:blipFill>
        <p:spPr>
          <a:xfrm>
            <a:off x="838200" y="2007330"/>
            <a:ext cx="8315325" cy="3381375"/>
          </a:xfrm>
          <a:prstGeom prst="rect">
            <a:avLst/>
          </a:prstGeom>
        </p:spPr>
      </p:pic>
      <p:sp>
        <p:nvSpPr>
          <p:cNvPr id="7" name="TextBox 6">
            <a:extLst>
              <a:ext uri="{FF2B5EF4-FFF2-40B4-BE49-F238E27FC236}">
                <a16:creationId xmlns:a16="http://schemas.microsoft.com/office/drawing/2014/main" id="{C6D7C38A-5EC9-4300-9AAA-BF941F9D136A}"/>
              </a:ext>
            </a:extLst>
          </p:cNvPr>
          <p:cNvSpPr txBox="1"/>
          <p:nvPr/>
        </p:nvSpPr>
        <p:spPr>
          <a:xfrm flipH="1">
            <a:off x="1185406" y="5711687"/>
            <a:ext cx="8315325" cy="923330"/>
          </a:xfrm>
          <a:prstGeom prst="rect">
            <a:avLst/>
          </a:prstGeom>
          <a:noFill/>
        </p:spPr>
        <p:txBody>
          <a:bodyPr wrap="square" rtlCol="0">
            <a:spAutoFit/>
          </a:bodyPr>
          <a:lstStyle/>
          <a:p>
            <a:r>
              <a:rPr lang="en-US" dirty="0"/>
              <a:t>The normalized-losses (average loss payment per insured vehicle)  is more for the vehicles that have symbolling  greater than zero. As risk increases , the normalized losses also increases.</a:t>
            </a:r>
          </a:p>
        </p:txBody>
      </p:sp>
    </p:spTree>
    <p:extLst>
      <p:ext uri="{BB962C8B-B14F-4D97-AF65-F5344CB8AC3E}">
        <p14:creationId xmlns:p14="http://schemas.microsoft.com/office/powerpoint/2010/main" val="3875001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369E5A-227F-44C5-A947-A9DCEA9AC7BB}"/>
              </a:ext>
            </a:extLst>
          </p:cNvPr>
          <p:cNvSpPr>
            <a:spLocks noGrp="1"/>
          </p:cNvSpPr>
          <p:nvPr>
            <p:ph type="title"/>
          </p:nvPr>
        </p:nvSpPr>
        <p:spPr>
          <a:xfrm>
            <a:off x="526073" y="466578"/>
            <a:ext cx="11139854" cy="930447"/>
          </a:xfrm>
          <a:prstGeom prst="ellipse">
            <a:avLst/>
          </a:prstGeom>
        </p:spPr>
        <p:txBody>
          <a:bodyPr vert="horz" lIns="91440" tIns="45720" rIns="91440" bIns="45720" rtlCol="0" anchor="b">
            <a:normAutofit/>
          </a:bodyPr>
          <a:lstStyle/>
          <a:p>
            <a:pPr algn="ctr"/>
            <a:r>
              <a:rPr lang="en-US" sz="3800" kern="1200">
                <a:solidFill>
                  <a:srgbClr val="FFFFFF"/>
                </a:solidFill>
                <a:latin typeface="+mj-lt"/>
                <a:ea typeface="+mj-ea"/>
                <a:cs typeface="+mj-cs"/>
              </a:rPr>
              <a:t>Domain and Topic of Project</a:t>
            </a:r>
          </a:p>
        </p:txBody>
      </p:sp>
      <p:cxnSp>
        <p:nvCxnSpPr>
          <p:cNvPr id="19" name="Straight Connector 18">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4" name="Content Placeholder 5">
            <a:extLst>
              <a:ext uri="{FF2B5EF4-FFF2-40B4-BE49-F238E27FC236}">
                <a16:creationId xmlns:a16="http://schemas.microsoft.com/office/drawing/2014/main" id="{053EFD75-BB6B-49AF-A953-EC90F8D33051}"/>
              </a:ext>
            </a:extLst>
          </p:cNvPr>
          <p:cNvPicPr>
            <a:picLocks noGrp="1" noChangeAspect="1"/>
          </p:cNvPicPr>
          <p:nvPr>
            <p:ph idx="1"/>
          </p:nvPr>
        </p:nvPicPr>
        <p:blipFill>
          <a:blip r:embed="rId2"/>
          <a:stretch>
            <a:fillRect/>
          </a:stretch>
        </p:blipFill>
        <p:spPr>
          <a:xfrm>
            <a:off x="320040" y="2640496"/>
            <a:ext cx="11496821" cy="3736467"/>
          </a:xfrm>
          <a:prstGeom prst="rect">
            <a:avLst/>
          </a:prstGeom>
        </p:spPr>
      </p:pic>
    </p:spTree>
    <p:extLst>
      <p:ext uri="{BB962C8B-B14F-4D97-AF65-F5344CB8AC3E}">
        <p14:creationId xmlns:p14="http://schemas.microsoft.com/office/powerpoint/2010/main" val="2232716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B6B0D-0843-4D04-9207-A24225DC86AB}"/>
              </a:ext>
            </a:extLst>
          </p:cNvPr>
          <p:cNvSpPr>
            <a:spLocks noGrp="1"/>
          </p:cNvSpPr>
          <p:nvPr>
            <p:ph type="title"/>
          </p:nvPr>
        </p:nvSpPr>
        <p:spPr/>
        <p:txBody>
          <a:bodyPr vert="horz" lIns="91440" tIns="45720" rIns="91440" bIns="45720" rtlCol="0" anchor="ctr">
            <a:normAutofit/>
          </a:bodyPr>
          <a:lstStyle/>
          <a:p>
            <a:r>
              <a:rPr lang="en-US" sz="3600" dirty="0">
                <a:solidFill>
                  <a:srgbClr val="FFFFFF"/>
                </a:solidFill>
              </a:rPr>
              <a:t>Risk analysis based on manufacturer</a:t>
            </a:r>
          </a:p>
        </p:txBody>
      </p:sp>
      <p:sp>
        <p:nvSpPr>
          <p:cNvPr id="14" name="TextBox 13">
            <a:extLst>
              <a:ext uri="{FF2B5EF4-FFF2-40B4-BE49-F238E27FC236}">
                <a16:creationId xmlns:a16="http://schemas.microsoft.com/office/drawing/2014/main" id="{70D17C7A-41A5-42A1-B660-ED51469350CF}"/>
              </a:ext>
            </a:extLst>
          </p:cNvPr>
          <p:cNvSpPr txBox="1"/>
          <p:nvPr/>
        </p:nvSpPr>
        <p:spPr>
          <a:xfrm>
            <a:off x="365819" y="2973031"/>
            <a:ext cx="9572624" cy="914400"/>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C6D7C38A-5EC9-4300-9AAA-BF941F9D136A}"/>
              </a:ext>
            </a:extLst>
          </p:cNvPr>
          <p:cNvSpPr txBox="1"/>
          <p:nvPr/>
        </p:nvSpPr>
        <p:spPr>
          <a:xfrm flipH="1">
            <a:off x="969894" y="2353040"/>
            <a:ext cx="4910594" cy="923330"/>
          </a:xfrm>
          <a:prstGeom prst="rect">
            <a:avLst/>
          </a:prstGeom>
          <a:noFill/>
        </p:spPr>
        <p:txBody>
          <a:bodyPr wrap="square" rtlCol="0">
            <a:spAutoFit/>
          </a:bodyPr>
          <a:lstStyle/>
          <a:p>
            <a:r>
              <a:rPr lang="en-US" dirty="0"/>
              <a:t>From the plot , its clear that the normalized-losses (average loss payment per insured vehicle)  is more for Volkswagen and its least for Toyota.</a:t>
            </a:r>
          </a:p>
        </p:txBody>
      </p:sp>
      <p:pic>
        <p:nvPicPr>
          <p:cNvPr id="3" name="Picture 2">
            <a:extLst>
              <a:ext uri="{FF2B5EF4-FFF2-40B4-BE49-F238E27FC236}">
                <a16:creationId xmlns:a16="http://schemas.microsoft.com/office/drawing/2014/main" id="{95A22359-3430-4BE6-A344-F31E094BB3A4}"/>
              </a:ext>
            </a:extLst>
          </p:cNvPr>
          <p:cNvPicPr>
            <a:picLocks noChangeAspect="1"/>
          </p:cNvPicPr>
          <p:nvPr/>
        </p:nvPicPr>
        <p:blipFill>
          <a:blip r:embed="rId2"/>
          <a:stretch>
            <a:fillRect/>
          </a:stretch>
        </p:blipFill>
        <p:spPr>
          <a:xfrm>
            <a:off x="479986" y="1405668"/>
            <a:ext cx="6001420" cy="591944"/>
          </a:xfrm>
          <a:prstGeom prst="rect">
            <a:avLst/>
          </a:prstGeom>
        </p:spPr>
      </p:pic>
      <p:pic>
        <p:nvPicPr>
          <p:cNvPr id="4" name="Picture 3">
            <a:extLst>
              <a:ext uri="{FF2B5EF4-FFF2-40B4-BE49-F238E27FC236}">
                <a16:creationId xmlns:a16="http://schemas.microsoft.com/office/drawing/2014/main" id="{39D454A6-1135-452E-BAD3-8CB318C782CC}"/>
              </a:ext>
            </a:extLst>
          </p:cNvPr>
          <p:cNvPicPr>
            <a:picLocks noChangeAspect="1"/>
          </p:cNvPicPr>
          <p:nvPr/>
        </p:nvPicPr>
        <p:blipFill>
          <a:blip r:embed="rId3"/>
          <a:stretch>
            <a:fillRect/>
          </a:stretch>
        </p:blipFill>
        <p:spPr>
          <a:xfrm>
            <a:off x="6745780" y="1367614"/>
            <a:ext cx="4461700" cy="4198299"/>
          </a:xfrm>
          <a:prstGeom prst="rect">
            <a:avLst/>
          </a:prstGeom>
        </p:spPr>
      </p:pic>
      <p:pic>
        <p:nvPicPr>
          <p:cNvPr id="8" name="Picture 7">
            <a:extLst>
              <a:ext uri="{FF2B5EF4-FFF2-40B4-BE49-F238E27FC236}">
                <a16:creationId xmlns:a16="http://schemas.microsoft.com/office/drawing/2014/main" id="{69468801-4F83-4948-B5ED-54C698B22F99}"/>
              </a:ext>
            </a:extLst>
          </p:cNvPr>
          <p:cNvPicPr>
            <a:picLocks noChangeAspect="1"/>
          </p:cNvPicPr>
          <p:nvPr/>
        </p:nvPicPr>
        <p:blipFill>
          <a:blip r:embed="rId4"/>
          <a:stretch>
            <a:fillRect/>
          </a:stretch>
        </p:blipFill>
        <p:spPr>
          <a:xfrm>
            <a:off x="424691" y="3735031"/>
            <a:ext cx="6056715" cy="288845"/>
          </a:xfrm>
          <a:prstGeom prst="rect">
            <a:avLst/>
          </a:prstGeom>
        </p:spPr>
      </p:pic>
      <p:pic>
        <p:nvPicPr>
          <p:cNvPr id="9" name="Picture 8">
            <a:extLst>
              <a:ext uri="{FF2B5EF4-FFF2-40B4-BE49-F238E27FC236}">
                <a16:creationId xmlns:a16="http://schemas.microsoft.com/office/drawing/2014/main" id="{48291AFC-3619-46FD-93BA-7BC9AA27A7A5}"/>
              </a:ext>
            </a:extLst>
          </p:cNvPr>
          <p:cNvPicPr>
            <a:picLocks noChangeAspect="1"/>
          </p:cNvPicPr>
          <p:nvPr/>
        </p:nvPicPr>
        <p:blipFill>
          <a:blip r:embed="rId5"/>
          <a:stretch>
            <a:fillRect/>
          </a:stretch>
        </p:blipFill>
        <p:spPr>
          <a:xfrm>
            <a:off x="429679" y="4029694"/>
            <a:ext cx="6056715" cy="278256"/>
          </a:xfrm>
          <a:prstGeom prst="rect">
            <a:avLst/>
          </a:prstGeom>
        </p:spPr>
      </p:pic>
    </p:spTree>
    <p:extLst>
      <p:ext uri="{BB962C8B-B14F-4D97-AF65-F5344CB8AC3E}">
        <p14:creationId xmlns:p14="http://schemas.microsoft.com/office/powerpoint/2010/main" val="451124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B6B0D-0843-4D04-9207-A24225DC86AB}"/>
              </a:ext>
            </a:extLst>
          </p:cNvPr>
          <p:cNvSpPr>
            <a:spLocks noGrp="1"/>
          </p:cNvSpPr>
          <p:nvPr>
            <p:ph type="title"/>
          </p:nvPr>
        </p:nvSpPr>
        <p:spPr/>
        <p:txBody>
          <a:bodyPr vert="horz" lIns="91440" tIns="45720" rIns="91440" bIns="45720" rtlCol="0" anchor="ctr">
            <a:normAutofit/>
          </a:bodyPr>
          <a:lstStyle/>
          <a:p>
            <a:r>
              <a:rPr lang="en-US" sz="3200" dirty="0">
                <a:solidFill>
                  <a:srgbClr val="FFFFFF"/>
                </a:solidFill>
              </a:rPr>
              <a:t>Risk analysis based on body-style ,drive-wheels and number of doors</a:t>
            </a:r>
          </a:p>
        </p:txBody>
      </p:sp>
      <p:sp>
        <p:nvSpPr>
          <p:cNvPr id="14" name="TextBox 13">
            <a:extLst>
              <a:ext uri="{FF2B5EF4-FFF2-40B4-BE49-F238E27FC236}">
                <a16:creationId xmlns:a16="http://schemas.microsoft.com/office/drawing/2014/main" id="{70D17C7A-41A5-42A1-B660-ED51469350CF}"/>
              </a:ext>
            </a:extLst>
          </p:cNvPr>
          <p:cNvSpPr txBox="1"/>
          <p:nvPr/>
        </p:nvSpPr>
        <p:spPr>
          <a:xfrm>
            <a:off x="365819" y="2973031"/>
            <a:ext cx="9572624" cy="914400"/>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C6D7C38A-5EC9-4300-9AAA-BF941F9D136A}"/>
              </a:ext>
            </a:extLst>
          </p:cNvPr>
          <p:cNvSpPr txBox="1"/>
          <p:nvPr/>
        </p:nvSpPr>
        <p:spPr>
          <a:xfrm flipH="1">
            <a:off x="969894" y="2353040"/>
            <a:ext cx="4910594" cy="3139321"/>
          </a:xfrm>
          <a:prstGeom prst="rect">
            <a:avLst/>
          </a:prstGeom>
          <a:noFill/>
        </p:spPr>
        <p:txBody>
          <a:bodyPr wrap="square" rtlCol="0">
            <a:spAutoFit/>
          </a:bodyPr>
          <a:lstStyle/>
          <a:p>
            <a:r>
              <a:rPr lang="en-US" dirty="0"/>
              <a:t>Here , we can see that the normalized losses(relative average loss payment per insured vehicle year) is </a:t>
            </a:r>
          </a:p>
          <a:p>
            <a:r>
              <a:rPr lang="en-US" dirty="0"/>
              <a:t>high for two-doors vehicles than four-doors vehicle but its distributed across different body style and drive-wheels type.</a:t>
            </a:r>
          </a:p>
          <a:p>
            <a:r>
              <a:rPr lang="en-US" dirty="0"/>
              <a:t>Also we can see that normalized-losses is comparatively more for rwd(rear-wheel drive) which makes sense as rwd is found often</a:t>
            </a:r>
          </a:p>
          <a:p>
            <a:r>
              <a:rPr lang="en-US" dirty="0"/>
              <a:t>in sports cars, performance sedans, big trucks, race cars, and law enforcement pursuit vehicles. </a:t>
            </a:r>
          </a:p>
        </p:txBody>
      </p:sp>
      <p:pic>
        <p:nvPicPr>
          <p:cNvPr id="10" name="Picture 9">
            <a:extLst>
              <a:ext uri="{FF2B5EF4-FFF2-40B4-BE49-F238E27FC236}">
                <a16:creationId xmlns:a16="http://schemas.microsoft.com/office/drawing/2014/main" id="{4FA5B416-1C34-4512-A1AA-05ADD0BFF6E4}"/>
              </a:ext>
            </a:extLst>
          </p:cNvPr>
          <p:cNvPicPr>
            <a:picLocks noChangeAspect="1"/>
          </p:cNvPicPr>
          <p:nvPr/>
        </p:nvPicPr>
        <p:blipFill>
          <a:blip r:embed="rId2"/>
          <a:stretch>
            <a:fillRect/>
          </a:stretch>
        </p:blipFill>
        <p:spPr>
          <a:xfrm>
            <a:off x="969894" y="1580054"/>
            <a:ext cx="10252212" cy="366150"/>
          </a:xfrm>
          <a:prstGeom prst="rect">
            <a:avLst/>
          </a:prstGeom>
        </p:spPr>
      </p:pic>
      <p:pic>
        <p:nvPicPr>
          <p:cNvPr id="11" name="Picture 10">
            <a:extLst>
              <a:ext uri="{FF2B5EF4-FFF2-40B4-BE49-F238E27FC236}">
                <a16:creationId xmlns:a16="http://schemas.microsoft.com/office/drawing/2014/main" id="{2B66483F-5F73-4D4D-B34B-89E2A77B61CB}"/>
              </a:ext>
            </a:extLst>
          </p:cNvPr>
          <p:cNvPicPr>
            <a:picLocks noChangeAspect="1"/>
          </p:cNvPicPr>
          <p:nvPr/>
        </p:nvPicPr>
        <p:blipFill>
          <a:blip r:embed="rId3"/>
          <a:stretch>
            <a:fillRect/>
          </a:stretch>
        </p:blipFill>
        <p:spPr>
          <a:xfrm>
            <a:off x="6888231" y="2055813"/>
            <a:ext cx="4333875" cy="4114800"/>
          </a:xfrm>
          <a:prstGeom prst="rect">
            <a:avLst/>
          </a:prstGeom>
        </p:spPr>
      </p:pic>
    </p:spTree>
    <p:extLst>
      <p:ext uri="{BB962C8B-B14F-4D97-AF65-F5344CB8AC3E}">
        <p14:creationId xmlns:p14="http://schemas.microsoft.com/office/powerpoint/2010/main" val="3466048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Help">
            <a:extLst>
              <a:ext uri="{FF2B5EF4-FFF2-40B4-BE49-F238E27FC236}">
                <a16:creationId xmlns:a16="http://schemas.microsoft.com/office/drawing/2014/main" id="{D4CA3529-9B2A-4620-9F8B-54777747A0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8545" y="1369118"/>
            <a:ext cx="3789988" cy="3789988"/>
          </a:xfrm>
          <a:prstGeom prst="rect">
            <a:avLst/>
          </a:prstGeom>
        </p:spPr>
      </p:pic>
      <p:sp>
        <p:nvSpPr>
          <p:cNvPr id="2" name="Title 1">
            <a:extLst>
              <a:ext uri="{FF2B5EF4-FFF2-40B4-BE49-F238E27FC236}">
                <a16:creationId xmlns:a16="http://schemas.microsoft.com/office/drawing/2014/main" id="{A85DBDD6-B714-443A-B972-6BBCD7633842}"/>
              </a:ext>
            </a:extLst>
          </p:cNvPr>
          <p:cNvSpPr>
            <a:spLocks noGrp="1"/>
          </p:cNvSpPr>
          <p:nvPr>
            <p:ph type="ctrTitle"/>
          </p:nvPr>
        </p:nvSpPr>
        <p:spPr>
          <a:xfrm>
            <a:off x="533228" y="3264112"/>
            <a:ext cx="5834667" cy="2651200"/>
          </a:xfrm>
        </p:spPr>
        <p:txBody>
          <a:bodyPr anchor="t">
            <a:normAutofit/>
          </a:bodyPr>
          <a:lstStyle/>
          <a:p>
            <a:pPr algn="l"/>
            <a:r>
              <a:rPr lang="en-US" sz="5400" dirty="0"/>
              <a:t>Price Analysis</a:t>
            </a:r>
            <a:br>
              <a:rPr lang="en-US" sz="5400" dirty="0"/>
            </a:br>
            <a:r>
              <a:rPr lang="en-US" sz="5400" dirty="0"/>
              <a:t> </a:t>
            </a:r>
            <a:r>
              <a:rPr lang="en-US" sz="2400" dirty="0"/>
              <a:t>- based on price</a:t>
            </a:r>
          </a:p>
        </p:txBody>
      </p:sp>
      <p:sp>
        <p:nvSpPr>
          <p:cNvPr id="3" name="Subtitle 2">
            <a:extLst>
              <a:ext uri="{FF2B5EF4-FFF2-40B4-BE49-F238E27FC236}">
                <a16:creationId xmlns:a16="http://schemas.microsoft.com/office/drawing/2014/main" id="{1524368D-012C-445B-8C27-2E7EBC37591B}"/>
              </a:ext>
            </a:extLst>
          </p:cNvPr>
          <p:cNvSpPr>
            <a:spLocks noGrp="1"/>
          </p:cNvSpPr>
          <p:nvPr>
            <p:ph type="subTitle" idx="1"/>
          </p:nvPr>
        </p:nvSpPr>
        <p:spPr>
          <a:xfrm>
            <a:off x="725994" y="1868870"/>
            <a:ext cx="4167376" cy="1155525"/>
          </a:xfrm>
        </p:spPr>
        <p:txBody>
          <a:bodyPr anchor="b">
            <a:normAutofit/>
          </a:bodyPr>
          <a:lstStyle/>
          <a:p>
            <a:pPr algn="l"/>
            <a:r>
              <a:rPr lang="en-US" sz="2000" dirty="0"/>
              <a:t>Automobile Dataset</a:t>
            </a:r>
          </a:p>
        </p:txBody>
      </p:sp>
    </p:spTree>
    <p:extLst>
      <p:ext uri="{BB962C8B-B14F-4D97-AF65-F5344CB8AC3E}">
        <p14:creationId xmlns:p14="http://schemas.microsoft.com/office/powerpoint/2010/main" val="1996438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5B6B0D-0843-4D04-9207-A24225DC86AB}"/>
              </a:ext>
            </a:extLst>
          </p:cNvPr>
          <p:cNvSpPr>
            <a:spLocks noGrp="1"/>
          </p:cNvSpPr>
          <p:nvPr>
            <p:ph type="title"/>
          </p:nvPr>
        </p:nvSpPr>
        <p:spPr>
          <a:xfrm>
            <a:off x="5297762" y="1053711"/>
            <a:ext cx="5638994" cy="1424446"/>
          </a:xfrm>
        </p:spPr>
        <p:txBody>
          <a:bodyPr vert="horz" lIns="91440" tIns="45720" rIns="91440" bIns="45720" rtlCol="0" anchor="ctr">
            <a:normAutofit/>
          </a:bodyPr>
          <a:lstStyle/>
          <a:p>
            <a:r>
              <a:rPr lang="en-US" sz="3700">
                <a:solidFill>
                  <a:srgbClr val="FFFFFF"/>
                </a:solidFill>
              </a:rPr>
              <a:t>Price Distribution of automobiles in the dataset</a:t>
            </a:r>
          </a:p>
        </p:txBody>
      </p:sp>
      <p:pic>
        <p:nvPicPr>
          <p:cNvPr id="4" name="Picture 3">
            <a:extLst>
              <a:ext uri="{FF2B5EF4-FFF2-40B4-BE49-F238E27FC236}">
                <a16:creationId xmlns:a16="http://schemas.microsoft.com/office/drawing/2014/main" id="{761FF440-D9F8-4AF4-A186-455ECA7FD024}"/>
              </a:ext>
            </a:extLst>
          </p:cNvPr>
          <p:cNvPicPr>
            <a:picLocks noChangeAspect="1"/>
          </p:cNvPicPr>
          <p:nvPr/>
        </p:nvPicPr>
        <p:blipFill>
          <a:blip r:embed="rId2"/>
          <a:stretch>
            <a:fillRect/>
          </a:stretch>
        </p:blipFill>
        <p:spPr>
          <a:xfrm>
            <a:off x="555072" y="478232"/>
            <a:ext cx="3516358" cy="2789902"/>
          </a:xfrm>
          <a:prstGeom prst="rect">
            <a:avLst/>
          </a:prstGeom>
        </p:spPr>
      </p:pic>
      <p:cxnSp>
        <p:nvCxnSpPr>
          <p:cNvPr id="21" name="Straight Connector 20">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DFF27C48-E418-4061-88F8-7CDAC28D6B9A}"/>
              </a:ext>
            </a:extLst>
          </p:cNvPr>
          <p:cNvPicPr>
            <a:picLocks noChangeAspect="1"/>
          </p:cNvPicPr>
          <p:nvPr/>
        </p:nvPicPr>
        <p:blipFill>
          <a:blip r:embed="rId3"/>
          <a:stretch>
            <a:fillRect/>
          </a:stretch>
        </p:blipFill>
        <p:spPr>
          <a:xfrm>
            <a:off x="509801" y="3589867"/>
            <a:ext cx="3606899" cy="2788920"/>
          </a:xfrm>
          <a:prstGeom prst="rect">
            <a:avLst/>
          </a:prstGeom>
        </p:spPr>
      </p:pic>
      <p:sp>
        <p:nvSpPr>
          <p:cNvPr id="7" name="TextBox 6">
            <a:extLst>
              <a:ext uri="{FF2B5EF4-FFF2-40B4-BE49-F238E27FC236}">
                <a16:creationId xmlns:a16="http://schemas.microsoft.com/office/drawing/2014/main" id="{C6D7C38A-5EC9-4300-9AAA-BF941F9D136A}"/>
              </a:ext>
            </a:extLst>
          </p:cNvPr>
          <p:cNvSpPr txBox="1"/>
          <p:nvPr/>
        </p:nvSpPr>
        <p:spPr>
          <a:xfrm>
            <a:off x="5297762" y="2799889"/>
            <a:ext cx="5747187" cy="2987543"/>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2400">
                <a:solidFill>
                  <a:srgbClr val="FFFFFF"/>
                </a:solidFill>
              </a:rPr>
              <a:t>The distribution plot based on price shows that this dataset contains high number of less expensive cars and more cars are in the range $5000 to $28000.</a:t>
            </a:r>
          </a:p>
        </p:txBody>
      </p:sp>
      <p:sp>
        <p:nvSpPr>
          <p:cNvPr id="14" name="TextBox 13">
            <a:extLst>
              <a:ext uri="{FF2B5EF4-FFF2-40B4-BE49-F238E27FC236}">
                <a16:creationId xmlns:a16="http://schemas.microsoft.com/office/drawing/2014/main" id="{70D17C7A-41A5-42A1-B660-ED51469350CF}"/>
              </a:ext>
            </a:extLst>
          </p:cNvPr>
          <p:cNvSpPr txBox="1"/>
          <p:nvPr/>
        </p:nvSpPr>
        <p:spPr>
          <a:xfrm>
            <a:off x="365819" y="2973031"/>
            <a:ext cx="9572624" cy="91440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854216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B6B0D-0843-4D04-9207-A24225DC86AB}"/>
              </a:ext>
            </a:extLst>
          </p:cNvPr>
          <p:cNvSpPr>
            <a:spLocks noGrp="1"/>
          </p:cNvSpPr>
          <p:nvPr>
            <p:ph type="title"/>
          </p:nvPr>
        </p:nvSpPr>
        <p:spPr>
          <a:xfrm>
            <a:off x="960100" y="978102"/>
            <a:ext cx="10588434" cy="1062644"/>
          </a:xfrm>
        </p:spPr>
        <p:txBody>
          <a:bodyPr vert="horz" lIns="91440" tIns="45720" rIns="91440" bIns="45720" rtlCol="0" anchor="b">
            <a:normAutofit/>
          </a:bodyPr>
          <a:lstStyle/>
          <a:p>
            <a:r>
              <a:rPr lang="en-US" sz="3700"/>
              <a:t>Price Distribution of automobiles based on body-style</a:t>
            </a:r>
          </a:p>
        </p:txBody>
      </p:sp>
      <p:cxnSp>
        <p:nvCxnSpPr>
          <p:cNvPr id="19" name="Straight Connector 18">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F5598DB-7138-4857-9728-D8A2981FE45B}"/>
              </a:ext>
            </a:extLst>
          </p:cNvPr>
          <p:cNvPicPr>
            <a:picLocks noChangeAspect="1"/>
          </p:cNvPicPr>
          <p:nvPr/>
        </p:nvPicPr>
        <p:blipFill>
          <a:blip r:embed="rId2"/>
          <a:stretch>
            <a:fillRect/>
          </a:stretch>
        </p:blipFill>
        <p:spPr>
          <a:xfrm>
            <a:off x="1114022" y="2489329"/>
            <a:ext cx="4456783" cy="2926731"/>
          </a:xfrm>
          <a:prstGeom prst="rect">
            <a:avLst/>
          </a:prstGeom>
        </p:spPr>
      </p:pic>
      <p:sp>
        <p:nvSpPr>
          <p:cNvPr id="7" name="TextBox 6">
            <a:extLst>
              <a:ext uri="{FF2B5EF4-FFF2-40B4-BE49-F238E27FC236}">
                <a16:creationId xmlns:a16="http://schemas.microsoft.com/office/drawing/2014/main" id="{C6D7C38A-5EC9-4300-9AAA-BF941F9D136A}"/>
              </a:ext>
            </a:extLst>
          </p:cNvPr>
          <p:cNvSpPr txBox="1"/>
          <p:nvPr/>
        </p:nvSpPr>
        <p:spPr>
          <a:xfrm>
            <a:off x="6621197" y="2682433"/>
            <a:ext cx="4616326" cy="3215749"/>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400" dirty="0"/>
              <a:t>The Body-style is one of the main aspect in deciding the price as we can see that convertible and hardtop styles are expensive </a:t>
            </a:r>
          </a:p>
          <a:p>
            <a:pPr indent="-228600" defTabSz="914400">
              <a:lnSpc>
                <a:spcPct val="90000"/>
              </a:lnSpc>
              <a:spcAft>
                <a:spcPts val="600"/>
              </a:spcAft>
              <a:buFont typeface="Arial" panose="020B0604020202020204" pitchFamily="34" charset="0"/>
              <a:buChar char="•"/>
            </a:pPr>
            <a:r>
              <a:rPr lang="en-US" sz="2400" dirty="0"/>
              <a:t>than hatchback, sedan and wagon because they comes under the cap of luxurious cars.</a:t>
            </a:r>
          </a:p>
        </p:txBody>
      </p:sp>
      <p:sp>
        <p:nvSpPr>
          <p:cNvPr id="14" name="TextBox 13">
            <a:extLst>
              <a:ext uri="{FF2B5EF4-FFF2-40B4-BE49-F238E27FC236}">
                <a16:creationId xmlns:a16="http://schemas.microsoft.com/office/drawing/2014/main" id="{70D17C7A-41A5-42A1-B660-ED51469350CF}"/>
              </a:ext>
            </a:extLst>
          </p:cNvPr>
          <p:cNvSpPr txBox="1"/>
          <p:nvPr/>
        </p:nvSpPr>
        <p:spPr>
          <a:xfrm>
            <a:off x="365819" y="2973031"/>
            <a:ext cx="9572624" cy="91440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170786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B6B0D-0843-4D04-9207-A24225DC86AB}"/>
              </a:ext>
            </a:extLst>
          </p:cNvPr>
          <p:cNvSpPr>
            <a:spLocks noGrp="1"/>
          </p:cNvSpPr>
          <p:nvPr>
            <p:ph type="title"/>
          </p:nvPr>
        </p:nvSpPr>
        <p:spPr/>
        <p:txBody>
          <a:bodyPr vert="horz" lIns="91440" tIns="45720" rIns="91440" bIns="45720" rtlCol="0" anchor="ctr">
            <a:normAutofit/>
          </a:bodyPr>
          <a:lstStyle/>
          <a:p>
            <a:r>
              <a:rPr lang="en-US" sz="3200" dirty="0">
                <a:solidFill>
                  <a:srgbClr val="FFFFFF"/>
                </a:solidFill>
              </a:rPr>
              <a:t>3D plot representation based on number of doors &amp; cylinders  and volume of vehicle</a:t>
            </a:r>
          </a:p>
        </p:txBody>
      </p:sp>
      <p:sp>
        <p:nvSpPr>
          <p:cNvPr id="14" name="TextBox 13">
            <a:extLst>
              <a:ext uri="{FF2B5EF4-FFF2-40B4-BE49-F238E27FC236}">
                <a16:creationId xmlns:a16="http://schemas.microsoft.com/office/drawing/2014/main" id="{70D17C7A-41A5-42A1-B660-ED51469350CF}"/>
              </a:ext>
            </a:extLst>
          </p:cNvPr>
          <p:cNvSpPr txBox="1"/>
          <p:nvPr/>
        </p:nvSpPr>
        <p:spPr>
          <a:xfrm>
            <a:off x="365819" y="2973031"/>
            <a:ext cx="9572624" cy="914400"/>
          </a:xfrm>
          <a:prstGeom prst="rect">
            <a:avLst/>
          </a:prstGeom>
          <a:noFill/>
        </p:spPr>
        <p:txBody>
          <a:bodyPr wrap="square" rtlCol="0">
            <a:spAutoFit/>
          </a:bodyPr>
          <a:lstStyle/>
          <a:p>
            <a:endParaRPr lang="en-US" dirty="0"/>
          </a:p>
        </p:txBody>
      </p:sp>
      <p:pic>
        <p:nvPicPr>
          <p:cNvPr id="3" name="Picture 2">
            <a:extLst>
              <a:ext uri="{FF2B5EF4-FFF2-40B4-BE49-F238E27FC236}">
                <a16:creationId xmlns:a16="http://schemas.microsoft.com/office/drawing/2014/main" id="{ECDE71C9-4367-44FB-AD0E-701A677013DA}"/>
              </a:ext>
            </a:extLst>
          </p:cNvPr>
          <p:cNvPicPr>
            <a:picLocks noChangeAspect="1"/>
          </p:cNvPicPr>
          <p:nvPr/>
        </p:nvPicPr>
        <p:blipFill>
          <a:blip r:embed="rId2"/>
          <a:stretch>
            <a:fillRect/>
          </a:stretch>
        </p:blipFill>
        <p:spPr>
          <a:xfrm>
            <a:off x="838200" y="1690688"/>
            <a:ext cx="4772025" cy="3505200"/>
          </a:xfrm>
          <a:prstGeom prst="rect">
            <a:avLst/>
          </a:prstGeom>
        </p:spPr>
      </p:pic>
      <p:pic>
        <p:nvPicPr>
          <p:cNvPr id="5" name="Picture 4">
            <a:extLst>
              <a:ext uri="{FF2B5EF4-FFF2-40B4-BE49-F238E27FC236}">
                <a16:creationId xmlns:a16="http://schemas.microsoft.com/office/drawing/2014/main" id="{E6A55C65-815B-4E13-9FBE-239DAD5EC177}"/>
              </a:ext>
            </a:extLst>
          </p:cNvPr>
          <p:cNvPicPr>
            <a:picLocks noChangeAspect="1"/>
          </p:cNvPicPr>
          <p:nvPr/>
        </p:nvPicPr>
        <p:blipFill>
          <a:blip r:embed="rId3"/>
          <a:stretch>
            <a:fillRect/>
          </a:stretch>
        </p:blipFill>
        <p:spPr>
          <a:xfrm>
            <a:off x="5739852" y="1080660"/>
            <a:ext cx="6362700" cy="4762500"/>
          </a:xfrm>
          <a:prstGeom prst="rect">
            <a:avLst/>
          </a:prstGeom>
        </p:spPr>
      </p:pic>
      <p:pic>
        <p:nvPicPr>
          <p:cNvPr id="6" name="Picture 5">
            <a:extLst>
              <a:ext uri="{FF2B5EF4-FFF2-40B4-BE49-F238E27FC236}">
                <a16:creationId xmlns:a16="http://schemas.microsoft.com/office/drawing/2014/main" id="{0803C653-11E3-4493-BE27-4191C58CA15B}"/>
              </a:ext>
            </a:extLst>
          </p:cNvPr>
          <p:cNvPicPr>
            <a:picLocks noChangeAspect="1"/>
          </p:cNvPicPr>
          <p:nvPr/>
        </p:nvPicPr>
        <p:blipFill>
          <a:blip r:embed="rId4"/>
          <a:stretch>
            <a:fillRect/>
          </a:stretch>
        </p:blipFill>
        <p:spPr>
          <a:xfrm>
            <a:off x="476250" y="5424060"/>
            <a:ext cx="5133975" cy="419100"/>
          </a:xfrm>
          <a:prstGeom prst="rect">
            <a:avLst/>
          </a:prstGeom>
        </p:spPr>
      </p:pic>
      <p:sp>
        <p:nvSpPr>
          <p:cNvPr id="8" name="TextBox 7">
            <a:extLst>
              <a:ext uri="{FF2B5EF4-FFF2-40B4-BE49-F238E27FC236}">
                <a16:creationId xmlns:a16="http://schemas.microsoft.com/office/drawing/2014/main" id="{E7436D5D-A24E-4BFC-9B60-AAE94D37C0EC}"/>
              </a:ext>
            </a:extLst>
          </p:cNvPr>
          <p:cNvSpPr txBox="1"/>
          <p:nvPr/>
        </p:nvSpPr>
        <p:spPr>
          <a:xfrm>
            <a:off x="838200" y="6105378"/>
            <a:ext cx="9909517" cy="646331"/>
          </a:xfrm>
          <a:prstGeom prst="rect">
            <a:avLst/>
          </a:prstGeom>
          <a:noFill/>
        </p:spPr>
        <p:txBody>
          <a:bodyPr wrap="square" rtlCol="0">
            <a:spAutoFit/>
          </a:bodyPr>
          <a:lstStyle/>
          <a:p>
            <a:r>
              <a:rPr lang="en-US" dirty="0"/>
              <a:t>Price increases according to the volume and the number of cylinders regardless of the number of doors. More the number of cylinders, more the volume , then more the price too.</a:t>
            </a:r>
          </a:p>
        </p:txBody>
      </p:sp>
    </p:spTree>
    <p:extLst>
      <p:ext uri="{BB962C8B-B14F-4D97-AF65-F5344CB8AC3E}">
        <p14:creationId xmlns:p14="http://schemas.microsoft.com/office/powerpoint/2010/main" val="845020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B6B0D-0843-4D04-9207-A24225DC86AB}"/>
              </a:ext>
            </a:extLst>
          </p:cNvPr>
          <p:cNvSpPr>
            <a:spLocks noGrp="1"/>
          </p:cNvSpPr>
          <p:nvPr>
            <p:ph type="title"/>
          </p:nvPr>
        </p:nvSpPr>
        <p:spPr>
          <a:xfrm>
            <a:off x="838200" y="365125"/>
            <a:ext cx="10515600" cy="914401"/>
          </a:xfrm>
        </p:spPr>
        <p:txBody>
          <a:bodyPr vert="horz" lIns="91440" tIns="45720" rIns="91440" bIns="45720" rtlCol="0" anchor="ctr">
            <a:normAutofit/>
          </a:bodyPr>
          <a:lstStyle/>
          <a:p>
            <a:r>
              <a:rPr lang="en-US" sz="3200" dirty="0">
                <a:solidFill>
                  <a:srgbClr val="FFFFFF"/>
                </a:solidFill>
              </a:rPr>
              <a:t>Price based on symbolling , fuel-type and drive-wheels</a:t>
            </a:r>
          </a:p>
        </p:txBody>
      </p:sp>
      <p:sp>
        <p:nvSpPr>
          <p:cNvPr id="14" name="TextBox 13">
            <a:extLst>
              <a:ext uri="{FF2B5EF4-FFF2-40B4-BE49-F238E27FC236}">
                <a16:creationId xmlns:a16="http://schemas.microsoft.com/office/drawing/2014/main" id="{70D17C7A-41A5-42A1-B660-ED51469350CF}"/>
              </a:ext>
            </a:extLst>
          </p:cNvPr>
          <p:cNvSpPr txBox="1"/>
          <p:nvPr/>
        </p:nvSpPr>
        <p:spPr>
          <a:xfrm>
            <a:off x="365819" y="2973031"/>
            <a:ext cx="9572624" cy="914400"/>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E7436D5D-A24E-4BFC-9B60-AAE94D37C0EC}"/>
              </a:ext>
            </a:extLst>
          </p:cNvPr>
          <p:cNvSpPr txBox="1"/>
          <p:nvPr/>
        </p:nvSpPr>
        <p:spPr>
          <a:xfrm>
            <a:off x="739727" y="2303554"/>
            <a:ext cx="5356274" cy="2862322"/>
          </a:xfrm>
          <a:prstGeom prst="rect">
            <a:avLst/>
          </a:prstGeom>
          <a:noFill/>
        </p:spPr>
        <p:txBody>
          <a:bodyPr wrap="square" rtlCol="0">
            <a:spAutoFit/>
          </a:bodyPr>
          <a:lstStyle/>
          <a:p>
            <a:r>
              <a:rPr lang="en-US" dirty="0"/>
              <a:t>Most of the rear-wheel drive cars are distributed across all the symbolling values and has both fuel-type vehicles too which we can see as the expensive cars in the dataset.</a:t>
            </a:r>
          </a:p>
          <a:p>
            <a:r>
              <a:rPr lang="en-US" dirty="0"/>
              <a:t>Forward-wheel drive cars are less compared to rear-wheel drive cards and also have most of them with positive symbolling value but with less price.</a:t>
            </a:r>
          </a:p>
          <a:p>
            <a:r>
              <a:rPr lang="en-US" dirty="0"/>
              <a:t>Very less cars have 4-wheel drive with good symbolling value and less price.</a:t>
            </a:r>
          </a:p>
          <a:p>
            <a:endParaRPr lang="en-US" dirty="0"/>
          </a:p>
        </p:txBody>
      </p:sp>
      <p:pic>
        <p:nvPicPr>
          <p:cNvPr id="4" name="Picture 3">
            <a:extLst>
              <a:ext uri="{FF2B5EF4-FFF2-40B4-BE49-F238E27FC236}">
                <a16:creationId xmlns:a16="http://schemas.microsoft.com/office/drawing/2014/main" id="{8119DA42-15A5-48CF-9FA8-AC11BB7AE64E}"/>
              </a:ext>
            </a:extLst>
          </p:cNvPr>
          <p:cNvPicPr>
            <a:picLocks noChangeAspect="1"/>
          </p:cNvPicPr>
          <p:nvPr/>
        </p:nvPicPr>
        <p:blipFill>
          <a:blip r:embed="rId2"/>
          <a:stretch>
            <a:fillRect/>
          </a:stretch>
        </p:blipFill>
        <p:spPr>
          <a:xfrm>
            <a:off x="838200" y="1426191"/>
            <a:ext cx="10733503" cy="466725"/>
          </a:xfrm>
          <a:prstGeom prst="rect">
            <a:avLst/>
          </a:prstGeom>
        </p:spPr>
      </p:pic>
      <p:pic>
        <p:nvPicPr>
          <p:cNvPr id="7" name="Picture 6">
            <a:extLst>
              <a:ext uri="{FF2B5EF4-FFF2-40B4-BE49-F238E27FC236}">
                <a16:creationId xmlns:a16="http://schemas.microsoft.com/office/drawing/2014/main" id="{57F5A09C-9DBF-4E1A-B4FF-0B95E1EB0858}"/>
              </a:ext>
            </a:extLst>
          </p:cNvPr>
          <p:cNvPicPr>
            <a:picLocks noChangeAspect="1"/>
          </p:cNvPicPr>
          <p:nvPr/>
        </p:nvPicPr>
        <p:blipFill>
          <a:blip r:embed="rId3"/>
          <a:stretch>
            <a:fillRect/>
          </a:stretch>
        </p:blipFill>
        <p:spPr>
          <a:xfrm>
            <a:off x="6866353" y="1953246"/>
            <a:ext cx="4705350" cy="4048125"/>
          </a:xfrm>
          <a:prstGeom prst="rect">
            <a:avLst/>
          </a:prstGeom>
        </p:spPr>
      </p:pic>
    </p:spTree>
    <p:extLst>
      <p:ext uri="{BB962C8B-B14F-4D97-AF65-F5344CB8AC3E}">
        <p14:creationId xmlns:p14="http://schemas.microsoft.com/office/powerpoint/2010/main" val="518259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Help">
            <a:extLst>
              <a:ext uri="{FF2B5EF4-FFF2-40B4-BE49-F238E27FC236}">
                <a16:creationId xmlns:a16="http://schemas.microsoft.com/office/drawing/2014/main" id="{D4CA3529-9B2A-4620-9F8B-54777747A0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8545" y="1369118"/>
            <a:ext cx="3789988" cy="3789988"/>
          </a:xfrm>
          <a:prstGeom prst="rect">
            <a:avLst/>
          </a:prstGeom>
        </p:spPr>
      </p:pic>
      <p:sp>
        <p:nvSpPr>
          <p:cNvPr id="2" name="Title 1">
            <a:extLst>
              <a:ext uri="{FF2B5EF4-FFF2-40B4-BE49-F238E27FC236}">
                <a16:creationId xmlns:a16="http://schemas.microsoft.com/office/drawing/2014/main" id="{A85DBDD6-B714-443A-B972-6BBCD7633842}"/>
              </a:ext>
            </a:extLst>
          </p:cNvPr>
          <p:cNvSpPr>
            <a:spLocks noGrp="1"/>
          </p:cNvSpPr>
          <p:nvPr>
            <p:ph type="ctrTitle"/>
          </p:nvPr>
        </p:nvSpPr>
        <p:spPr>
          <a:xfrm>
            <a:off x="533228" y="3264112"/>
            <a:ext cx="5834667" cy="2651200"/>
          </a:xfrm>
        </p:spPr>
        <p:txBody>
          <a:bodyPr anchor="t">
            <a:normAutofit/>
          </a:bodyPr>
          <a:lstStyle/>
          <a:p>
            <a:pPr algn="l"/>
            <a:r>
              <a:rPr lang="en-US" sz="5400" dirty="0"/>
              <a:t>Vehicle Specification</a:t>
            </a:r>
            <a:br>
              <a:rPr lang="en-US" sz="5400" dirty="0"/>
            </a:br>
            <a:r>
              <a:rPr lang="en-US" sz="5400" dirty="0"/>
              <a:t> </a:t>
            </a:r>
            <a:r>
              <a:rPr lang="en-US" sz="2400" dirty="0"/>
              <a:t>- based on vehicle attributes in dataset</a:t>
            </a:r>
          </a:p>
        </p:txBody>
      </p:sp>
      <p:sp>
        <p:nvSpPr>
          <p:cNvPr id="3" name="Subtitle 2">
            <a:extLst>
              <a:ext uri="{FF2B5EF4-FFF2-40B4-BE49-F238E27FC236}">
                <a16:creationId xmlns:a16="http://schemas.microsoft.com/office/drawing/2014/main" id="{1524368D-012C-445B-8C27-2E7EBC37591B}"/>
              </a:ext>
            </a:extLst>
          </p:cNvPr>
          <p:cNvSpPr>
            <a:spLocks noGrp="1"/>
          </p:cNvSpPr>
          <p:nvPr>
            <p:ph type="subTitle" idx="1"/>
          </p:nvPr>
        </p:nvSpPr>
        <p:spPr>
          <a:xfrm>
            <a:off x="725994" y="1868870"/>
            <a:ext cx="4167376" cy="1155525"/>
          </a:xfrm>
        </p:spPr>
        <p:txBody>
          <a:bodyPr anchor="b">
            <a:normAutofit/>
          </a:bodyPr>
          <a:lstStyle/>
          <a:p>
            <a:pPr algn="l"/>
            <a:r>
              <a:rPr lang="en-US" sz="2000" dirty="0"/>
              <a:t>Automobile Dataset</a:t>
            </a:r>
          </a:p>
        </p:txBody>
      </p:sp>
    </p:spTree>
    <p:extLst>
      <p:ext uri="{BB962C8B-B14F-4D97-AF65-F5344CB8AC3E}">
        <p14:creationId xmlns:p14="http://schemas.microsoft.com/office/powerpoint/2010/main" val="40952274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5B6B0D-0843-4D04-9207-A24225DC86AB}"/>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Body-style distribution in dataset</a:t>
            </a:r>
          </a:p>
        </p:txBody>
      </p:sp>
      <p:cxnSp>
        <p:nvCxnSpPr>
          <p:cNvPr id="26" name="Straight Connector 2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descr="A screenshot of a social media post&#10;&#10;Description automatically generated">
            <a:extLst>
              <a:ext uri="{FF2B5EF4-FFF2-40B4-BE49-F238E27FC236}">
                <a16:creationId xmlns:a16="http://schemas.microsoft.com/office/drawing/2014/main" id="{B3E45959-99EB-48D6-8FFC-E2E44413B888}"/>
              </a:ext>
            </a:extLst>
          </p:cNvPr>
          <p:cNvPicPr>
            <a:picLocks noChangeAspect="1"/>
          </p:cNvPicPr>
          <p:nvPr/>
        </p:nvPicPr>
        <p:blipFill>
          <a:blip r:embed="rId2"/>
          <a:stretch>
            <a:fillRect/>
          </a:stretch>
        </p:blipFill>
        <p:spPr>
          <a:xfrm>
            <a:off x="3005127" y="2509911"/>
            <a:ext cx="6126647" cy="3997637"/>
          </a:xfrm>
          <a:prstGeom prst="rect">
            <a:avLst/>
          </a:prstGeom>
        </p:spPr>
      </p:pic>
      <p:sp>
        <p:nvSpPr>
          <p:cNvPr id="14" name="TextBox 13">
            <a:extLst>
              <a:ext uri="{FF2B5EF4-FFF2-40B4-BE49-F238E27FC236}">
                <a16:creationId xmlns:a16="http://schemas.microsoft.com/office/drawing/2014/main" id="{70D17C7A-41A5-42A1-B660-ED51469350CF}"/>
              </a:ext>
            </a:extLst>
          </p:cNvPr>
          <p:cNvSpPr txBox="1"/>
          <p:nvPr/>
        </p:nvSpPr>
        <p:spPr>
          <a:xfrm>
            <a:off x="365819" y="2973031"/>
            <a:ext cx="9572624" cy="91440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1505620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5B6B0D-0843-4D04-9207-A24225DC86AB}"/>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Drive-wheels distribution in dataset</a:t>
            </a:r>
          </a:p>
        </p:txBody>
      </p:sp>
      <p:cxnSp>
        <p:nvCxnSpPr>
          <p:cNvPr id="26" name="Straight Connector 2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7BC1C3D-303B-4F00-8E41-F61CA139C1D4}"/>
              </a:ext>
            </a:extLst>
          </p:cNvPr>
          <p:cNvPicPr>
            <a:picLocks noChangeAspect="1"/>
          </p:cNvPicPr>
          <p:nvPr/>
        </p:nvPicPr>
        <p:blipFill>
          <a:blip r:embed="rId2"/>
          <a:stretch>
            <a:fillRect/>
          </a:stretch>
        </p:blipFill>
        <p:spPr>
          <a:xfrm>
            <a:off x="3096230" y="2509911"/>
            <a:ext cx="5944441" cy="3997637"/>
          </a:xfrm>
          <a:prstGeom prst="rect">
            <a:avLst/>
          </a:prstGeom>
        </p:spPr>
      </p:pic>
      <p:sp>
        <p:nvSpPr>
          <p:cNvPr id="14" name="TextBox 13">
            <a:extLst>
              <a:ext uri="{FF2B5EF4-FFF2-40B4-BE49-F238E27FC236}">
                <a16:creationId xmlns:a16="http://schemas.microsoft.com/office/drawing/2014/main" id="{70D17C7A-41A5-42A1-B660-ED51469350CF}"/>
              </a:ext>
            </a:extLst>
          </p:cNvPr>
          <p:cNvSpPr txBox="1"/>
          <p:nvPr/>
        </p:nvSpPr>
        <p:spPr>
          <a:xfrm>
            <a:off x="365819" y="2973031"/>
            <a:ext cx="9572624" cy="91440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891029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69E5A-227F-44C5-A947-A9DCEA9AC7BB}"/>
              </a:ext>
            </a:extLst>
          </p:cNvPr>
          <p:cNvSpPr>
            <a:spLocks noGrp="1"/>
          </p:cNvSpPr>
          <p:nvPr>
            <p:ph type="title"/>
          </p:nvPr>
        </p:nvSpPr>
        <p:spPr>
          <a:xfrm>
            <a:off x="838200" y="963877"/>
            <a:ext cx="3494362" cy="4930246"/>
          </a:xfrm>
          <a:prstGeom prst="ellipse">
            <a:avLst/>
          </a:prstGeom>
        </p:spPr>
        <p:txBody>
          <a:bodyPr vert="horz" lIns="91440" tIns="45720" rIns="91440" bIns="45720" rtlCol="0">
            <a:normAutofit/>
          </a:bodyPr>
          <a:lstStyle/>
          <a:p>
            <a:pPr algn="r"/>
            <a:r>
              <a:rPr lang="en-US" sz="3400" dirty="0">
                <a:solidFill>
                  <a:schemeClr val="accent1"/>
                </a:solidFill>
              </a:rPr>
              <a:t>Introduction</a:t>
            </a:r>
            <a:endParaRPr lang="en-US" sz="3400" kern="1200" dirty="0">
              <a:solidFill>
                <a:schemeClr val="accent1"/>
              </a:solidFill>
              <a:latin typeface="+mj-lt"/>
              <a:ea typeface="+mj-ea"/>
              <a:cs typeface="+mj-cs"/>
            </a:endParaRPr>
          </a:p>
        </p:txBody>
      </p:sp>
      <p:cxnSp>
        <p:nvCxnSpPr>
          <p:cNvPr id="26" name="Straight Connector 25">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D2784CE9-899E-47A2-BEFB-C30D187F31A6}"/>
              </a:ext>
            </a:extLst>
          </p:cNvPr>
          <p:cNvSpPr>
            <a:spLocks noGrp="1"/>
          </p:cNvSpPr>
          <p:nvPr>
            <p:ph idx="1"/>
          </p:nvPr>
        </p:nvSpPr>
        <p:spPr>
          <a:xfrm>
            <a:off x="4976031" y="963877"/>
            <a:ext cx="6377769" cy="4930246"/>
          </a:xfrm>
        </p:spPr>
        <p:txBody>
          <a:bodyPr anchor="ctr">
            <a:normAutofit/>
          </a:bodyPr>
          <a:lstStyle/>
          <a:p>
            <a:r>
              <a:rPr lang="en-US" sz="2400" dirty="0"/>
              <a:t>This project is part of </a:t>
            </a:r>
            <a:r>
              <a:rPr lang="en-US" sz="2400" b="1" dirty="0"/>
              <a:t>Data Analytics with Python Module of Data Science Super Specialization  Course</a:t>
            </a:r>
            <a:endParaRPr lang="en-US" sz="2400" dirty="0"/>
          </a:p>
          <a:p>
            <a:r>
              <a:rPr lang="en-US" sz="2400" dirty="0"/>
              <a:t>The Automobile Dataset contains information about a car’s manufacturer, Risk Factor, Vehicle specifications, Fuel Attributes, engine and price. This information is collected from 1985 Ward's Automotive Yearbook mainly for Analysis, Visualization and Study of different attributes of Automobiles during that period. The dataset can be found in UCI Machine Learning Repository.</a:t>
            </a:r>
          </a:p>
          <a:p>
            <a:endParaRPr lang="en-US" sz="2400" dirty="0"/>
          </a:p>
        </p:txBody>
      </p:sp>
    </p:spTree>
    <p:extLst>
      <p:ext uri="{BB962C8B-B14F-4D97-AF65-F5344CB8AC3E}">
        <p14:creationId xmlns:p14="http://schemas.microsoft.com/office/powerpoint/2010/main" val="11237841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B6B0D-0843-4D04-9207-A24225DC86AB}"/>
              </a:ext>
            </a:extLst>
          </p:cNvPr>
          <p:cNvSpPr>
            <a:spLocks noGrp="1"/>
          </p:cNvSpPr>
          <p:nvPr>
            <p:ph type="title"/>
          </p:nvPr>
        </p:nvSpPr>
        <p:spPr>
          <a:xfrm>
            <a:off x="960100" y="978102"/>
            <a:ext cx="10588434" cy="1062644"/>
          </a:xfrm>
        </p:spPr>
        <p:txBody>
          <a:bodyPr vert="horz" lIns="91440" tIns="45720" rIns="91440" bIns="45720" rtlCol="0" anchor="b">
            <a:normAutofit/>
          </a:bodyPr>
          <a:lstStyle/>
          <a:p>
            <a:r>
              <a:rPr lang="en-US" dirty="0"/>
              <a:t>Pair plot of vehicle attributes</a:t>
            </a:r>
          </a:p>
        </p:txBody>
      </p:sp>
      <p:cxnSp>
        <p:nvCxnSpPr>
          <p:cNvPr id="29" name="Straight Connector 28">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5146D15E-1CD0-4840-8B45-9D0AD9E1790C}"/>
              </a:ext>
            </a:extLst>
          </p:cNvPr>
          <p:cNvPicPr>
            <a:picLocks noChangeAspect="1"/>
          </p:cNvPicPr>
          <p:nvPr/>
        </p:nvPicPr>
        <p:blipFill>
          <a:blip r:embed="rId2"/>
          <a:stretch>
            <a:fillRect/>
          </a:stretch>
        </p:blipFill>
        <p:spPr>
          <a:xfrm>
            <a:off x="1114022" y="2489330"/>
            <a:ext cx="6591571" cy="3742656"/>
          </a:xfrm>
          <a:prstGeom prst="rect">
            <a:avLst/>
          </a:prstGeom>
        </p:spPr>
      </p:pic>
      <p:sp>
        <p:nvSpPr>
          <p:cNvPr id="5" name="TextBox 4">
            <a:extLst>
              <a:ext uri="{FF2B5EF4-FFF2-40B4-BE49-F238E27FC236}">
                <a16:creationId xmlns:a16="http://schemas.microsoft.com/office/drawing/2014/main" id="{E6FD01AB-0F46-4EE6-91C7-44BDFE894F69}"/>
              </a:ext>
            </a:extLst>
          </p:cNvPr>
          <p:cNvSpPr txBox="1"/>
          <p:nvPr/>
        </p:nvSpPr>
        <p:spPr>
          <a:xfrm>
            <a:off x="8820443" y="2913669"/>
            <a:ext cx="2543689" cy="3215749"/>
          </a:xfrm>
          <a:prstGeom prst="rect">
            <a:avLst/>
          </a:prstGeom>
        </p:spPr>
        <p:txBody>
          <a:bodyPr vert="horz" lIns="91440" tIns="45720" rIns="91440" bIns="45720" rtlCol="0">
            <a:normAutofit lnSpcReduction="10000"/>
          </a:bodyPr>
          <a:lstStyle/>
          <a:p>
            <a:pPr indent="-228600" defTabSz="914400">
              <a:lnSpc>
                <a:spcPct val="90000"/>
              </a:lnSpc>
              <a:spcAft>
                <a:spcPts val="600"/>
              </a:spcAft>
              <a:buFont typeface="Arial" panose="020B0604020202020204" pitchFamily="34" charset="0"/>
              <a:buChar char="•"/>
            </a:pPr>
            <a:r>
              <a:rPr lang="en-US" sz="2400" dirty="0"/>
              <a:t>Wheel-base , volume and curb-weight are positively correlated.</a:t>
            </a:r>
          </a:p>
          <a:p>
            <a:pPr indent="-228600" defTabSz="914400">
              <a:lnSpc>
                <a:spcPct val="90000"/>
              </a:lnSpc>
              <a:spcAft>
                <a:spcPts val="600"/>
              </a:spcAft>
              <a:buFont typeface="Arial" panose="020B0604020202020204" pitchFamily="34" charset="0"/>
              <a:buChar char="•"/>
            </a:pPr>
            <a:r>
              <a:rPr lang="en-US" sz="2400" dirty="0"/>
              <a:t>Wheel base increases for bigger vehicles and they also will be heavy.</a:t>
            </a:r>
          </a:p>
        </p:txBody>
      </p:sp>
      <p:sp>
        <p:nvSpPr>
          <p:cNvPr id="14" name="TextBox 13">
            <a:extLst>
              <a:ext uri="{FF2B5EF4-FFF2-40B4-BE49-F238E27FC236}">
                <a16:creationId xmlns:a16="http://schemas.microsoft.com/office/drawing/2014/main" id="{70D17C7A-41A5-42A1-B660-ED51469350CF}"/>
              </a:ext>
            </a:extLst>
          </p:cNvPr>
          <p:cNvSpPr txBox="1"/>
          <p:nvPr/>
        </p:nvSpPr>
        <p:spPr>
          <a:xfrm>
            <a:off x="365819" y="2973031"/>
            <a:ext cx="6591572" cy="91440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677710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5B6B0D-0843-4D04-9207-A24225DC86A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Linear model plot of vehicle attributes and price</a:t>
            </a:r>
            <a:endParaRPr lang="en-US" sz="3200" kern="1200" dirty="0">
              <a:solidFill>
                <a:schemeClr val="bg1"/>
              </a:solidFill>
              <a:latin typeface="+mj-lt"/>
              <a:ea typeface="+mj-ea"/>
              <a:cs typeface="+mj-cs"/>
            </a:endParaRPr>
          </a:p>
        </p:txBody>
      </p:sp>
      <p:sp>
        <p:nvSpPr>
          <p:cNvPr id="14" name="TextBox 13">
            <a:extLst>
              <a:ext uri="{FF2B5EF4-FFF2-40B4-BE49-F238E27FC236}">
                <a16:creationId xmlns:a16="http://schemas.microsoft.com/office/drawing/2014/main" id="{70D17C7A-41A5-42A1-B660-ED51469350CF}"/>
              </a:ext>
            </a:extLst>
          </p:cNvPr>
          <p:cNvSpPr txBox="1"/>
          <p:nvPr/>
        </p:nvSpPr>
        <p:spPr>
          <a:xfrm>
            <a:off x="365819" y="2973031"/>
            <a:ext cx="6591572" cy="914400"/>
          </a:xfrm>
          <a:prstGeom prst="rect">
            <a:avLst/>
          </a:prstGeom>
          <a:noFill/>
        </p:spPr>
        <p:txBody>
          <a:bodyPr wrap="square" rtlCol="0">
            <a:spAutoFit/>
          </a:bodyPr>
          <a:lstStyle/>
          <a:p>
            <a:endParaRPr lang="en-US" dirty="0"/>
          </a:p>
        </p:txBody>
      </p:sp>
      <p:pic>
        <p:nvPicPr>
          <p:cNvPr id="4" name="Picture 3">
            <a:extLst>
              <a:ext uri="{FF2B5EF4-FFF2-40B4-BE49-F238E27FC236}">
                <a16:creationId xmlns:a16="http://schemas.microsoft.com/office/drawing/2014/main" id="{5208F726-DD95-47EB-A8DC-B20E1099771F}"/>
              </a:ext>
            </a:extLst>
          </p:cNvPr>
          <p:cNvPicPr>
            <a:picLocks noChangeAspect="1"/>
          </p:cNvPicPr>
          <p:nvPr/>
        </p:nvPicPr>
        <p:blipFill>
          <a:blip r:embed="rId2"/>
          <a:stretch>
            <a:fillRect/>
          </a:stretch>
        </p:blipFill>
        <p:spPr>
          <a:xfrm>
            <a:off x="1375741" y="2030056"/>
            <a:ext cx="5581650" cy="3714750"/>
          </a:xfrm>
          <a:prstGeom prst="rect">
            <a:avLst/>
          </a:prstGeom>
        </p:spPr>
      </p:pic>
      <p:sp>
        <p:nvSpPr>
          <p:cNvPr id="6" name="TextBox 5">
            <a:extLst>
              <a:ext uri="{FF2B5EF4-FFF2-40B4-BE49-F238E27FC236}">
                <a16:creationId xmlns:a16="http://schemas.microsoft.com/office/drawing/2014/main" id="{E87A2DF2-A6CC-4187-B068-89DB86F047C2}"/>
              </a:ext>
            </a:extLst>
          </p:cNvPr>
          <p:cNvSpPr txBox="1"/>
          <p:nvPr/>
        </p:nvSpPr>
        <p:spPr>
          <a:xfrm>
            <a:off x="7469944" y="2030056"/>
            <a:ext cx="3784210" cy="923330"/>
          </a:xfrm>
          <a:prstGeom prst="rect">
            <a:avLst/>
          </a:prstGeom>
          <a:noFill/>
        </p:spPr>
        <p:txBody>
          <a:bodyPr wrap="square" rtlCol="0">
            <a:spAutoFit/>
          </a:bodyPr>
          <a:lstStyle/>
          <a:p>
            <a:r>
              <a:rPr lang="en-US" dirty="0"/>
              <a:t>Depending on wheel-base and body-style , the price of a vehicle increases. They are positively correlated.</a:t>
            </a:r>
          </a:p>
        </p:txBody>
      </p:sp>
    </p:spTree>
    <p:extLst>
      <p:ext uri="{BB962C8B-B14F-4D97-AF65-F5344CB8AC3E}">
        <p14:creationId xmlns:p14="http://schemas.microsoft.com/office/powerpoint/2010/main" val="40431871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Help">
            <a:extLst>
              <a:ext uri="{FF2B5EF4-FFF2-40B4-BE49-F238E27FC236}">
                <a16:creationId xmlns:a16="http://schemas.microsoft.com/office/drawing/2014/main" id="{D4CA3529-9B2A-4620-9F8B-54777747A0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8545" y="1369118"/>
            <a:ext cx="3789988" cy="3789988"/>
          </a:xfrm>
          <a:prstGeom prst="rect">
            <a:avLst/>
          </a:prstGeom>
        </p:spPr>
      </p:pic>
      <p:sp>
        <p:nvSpPr>
          <p:cNvPr id="2" name="Title 1">
            <a:extLst>
              <a:ext uri="{FF2B5EF4-FFF2-40B4-BE49-F238E27FC236}">
                <a16:creationId xmlns:a16="http://schemas.microsoft.com/office/drawing/2014/main" id="{A85DBDD6-B714-443A-B972-6BBCD7633842}"/>
              </a:ext>
            </a:extLst>
          </p:cNvPr>
          <p:cNvSpPr>
            <a:spLocks noGrp="1"/>
          </p:cNvSpPr>
          <p:nvPr>
            <p:ph type="ctrTitle"/>
          </p:nvPr>
        </p:nvSpPr>
        <p:spPr>
          <a:xfrm>
            <a:off x="533228" y="3264112"/>
            <a:ext cx="5834667" cy="2651200"/>
          </a:xfrm>
        </p:spPr>
        <p:txBody>
          <a:bodyPr anchor="t">
            <a:normAutofit/>
          </a:bodyPr>
          <a:lstStyle/>
          <a:p>
            <a:pPr algn="l"/>
            <a:r>
              <a:rPr lang="en-US" sz="5400" dirty="0"/>
              <a:t>Fuel Attribute Analysis</a:t>
            </a:r>
            <a:br>
              <a:rPr lang="en-US" sz="5400" dirty="0"/>
            </a:br>
            <a:r>
              <a:rPr lang="en-US" sz="5400" dirty="0"/>
              <a:t> </a:t>
            </a:r>
            <a:r>
              <a:rPr lang="en-US" sz="2400" dirty="0"/>
              <a:t>- based on fuel-system, fuel-type</a:t>
            </a:r>
          </a:p>
        </p:txBody>
      </p:sp>
      <p:sp>
        <p:nvSpPr>
          <p:cNvPr id="3" name="Subtitle 2">
            <a:extLst>
              <a:ext uri="{FF2B5EF4-FFF2-40B4-BE49-F238E27FC236}">
                <a16:creationId xmlns:a16="http://schemas.microsoft.com/office/drawing/2014/main" id="{1524368D-012C-445B-8C27-2E7EBC37591B}"/>
              </a:ext>
            </a:extLst>
          </p:cNvPr>
          <p:cNvSpPr>
            <a:spLocks noGrp="1"/>
          </p:cNvSpPr>
          <p:nvPr>
            <p:ph type="subTitle" idx="1"/>
          </p:nvPr>
        </p:nvSpPr>
        <p:spPr>
          <a:xfrm>
            <a:off x="725994" y="1868870"/>
            <a:ext cx="4167376" cy="1155525"/>
          </a:xfrm>
        </p:spPr>
        <p:txBody>
          <a:bodyPr anchor="b">
            <a:normAutofit/>
          </a:bodyPr>
          <a:lstStyle/>
          <a:p>
            <a:pPr algn="l"/>
            <a:r>
              <a:rPr lang="en-US" sz="2000" dirty="0"/>
              <a:t>Automobile Dataset</a:t>
            </a:r>
          </a:p>
        </p:txBody>
      </p:sp>
    </p:spTree>
    <p:extLst>
      <p:ext uri="{BB962C8B-B14F-4D97-AF65-F5344CB8AC3E}">
        <p14:creationId xmlns:p14="http://schemas.microsoft.com/office/powerpoint/2010/main" val="5421067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5B6B0D-0843-4D04-9207-A24225DC86AB}"/>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Distribution of fuel attributes</a:t>
            </a:r>
          </a:p>
        </p:txBody>
      </p:sp>
      <p:cxnSp>
        <p:nvCxnSpPr>
          <p:cNvPr id="26" name="Straight Connector 2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CD846A2E-579C-4034-8408-4B05116B2AEA}"/>
              </a:ext>
            </a:extLst>
          </p:cNvPr>
          <p:cNvPicPr>
            <a:picLocks noChangeAspect="1"/>
          </p:cNvPicPr>
          <p:nvPr/>
        </p:nvPicPr>
        <p:blipFill>
          <a:blip r:embed="rId2"/>
          <a:stretch>
            <a:fillRect/>
          </a:stretch>
        </p:blipFill>
        <p:spPr>
          <a:xfrm>
            <a:off x="418413" y="2426818"/>
            <a:ext cx="5282224" cy="3997637"/>
          </a:xfrm>
          <a:prstGeom prst="rect">
            <a:avLst/>
          </a:prstGeom>
        </p:spPr>
      </p:pic>
      <p:cxnSp>
        <p:nvCxnSpPr>
          <p:cNvPr id="28" name="Straight Connector 27">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C8A65EA-9BE7-4692-97C3-637E2D2CFCB3}"/>
              </a:ext>
            </a:extLst>
          </p:cNvPr>
          <p:cNvPicPr>
            <a:picLocks noChangeAspect="1"/>
          </p:cNvPicPr>
          <p:nvPr/>
        </p:nvPicPr>
        <p:blipFill>
          <a:blip r:embed="rId3"/>
          <a:stretch>
            <a:fillRect/>
          </a:stretch>
        </p:blipFill>
        <p:spPr>
          <a:xfrm>
            <a:off x="6445073" y="2481966"/>
            <a:ext cx="5455917" cy="3887340"/>
          </a:xfrm>
          <a:prstGeom prst="rect">
            <a:avLst/>
          </a:prstGeom>
        </p:spPr>
      </p:pic>
      <p:sp>
        <p:nvSpPr>
          <p:cNvPr id="14" name="TextBox 13">
            <a:extLst>
              <a:ext uri="{FF2B5EF4-FFF2-40B4-BE49-F238E27FC236}">
                <a16:creationId xmlns:a16="http://schemas.microsoft.com/office/drawing/2014/main" id="{70D17C7A-41A5-42A1-B660-ED51469350CF}"/>
              </a:ext>
            </a:extLst>
          </p:cNvPr>
          <p:cNvSpPr txBox="1"/>
          <p:nvPr/>
        </p:nvSpPr>
        <p:spPr>
          <a:xfrm>
            <a:off x="365819" y="2973031"/>
            <a:ext cx="6591572" cy="91440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054810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B6B0D-0843-4D04-9207-A24225DC86AB}"/>
              </a:ext>
            </a:extLst>
          </p:cNvPr>
          <p:cNvSpPr>
            <a:spLocks noGrp="1"/>
          </p:cNvSpPr>
          <p:nvPr>
            <p:ph type="title"/>
          </p:nvPr>
        </p:nvSpPr>
        <p:spPr>
          <a:xfrm>
            <a:off x="960100" y="978102"/>
            <a:ext cx="10588434" cy="1062644"/>
          </a:xfrm>
        </p:spPr>
        <p:txBody>
          <a:bodyPr vert="horz" lIns="91440" tIns="45720" rIns="91440" bIns="45720" rtlCol="0" anchor="b">
            <a:normAutofit/>
          </a:bodyPr>
          <a:lstStyle/>
          <a:p>
            <a:r>
              <a:rPr lang="en-US"/>
              <a:t>Distribution of fuel attributes</a:t>
            </a:r>
          </a:p>
        </p:txBody>
      </p:sp>
      <p:cxnSp>
        <p:nvCxnSpPr>
          <p:cNvPr id="24" name="Straight Connector 23">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E742CDE-7EB6-4885-8011-00435A74673D}"/>
              </a:ext>
            </a:extLst>
          </p:cNvPr>
          <p:cNvPicPr>
            <a:picLocks noChangeAspect="1"/>
          </p:cNvPicPr>
          <p:nvPr/>
        </p:nvPicPr>
        <p:blipFill>
          <a:blip r:embed="rId2"/>
          <a:stretch>
            <a:fillRect/>
          </a:stretch>
        </p:blipFill>
        <p:spPr>
          <a:xfrm>
            <a:off x="1114023" y="2811104"/>
            <a:ext cx="3366480" cy="2272373"/>
          </a:xfrm>
          <a:prstGeom prst="rect">
            <a:avLst/>
          </a:prstGeom>
        </p:spPr>
      </p:pic>
      <p:sp>
        <p:nvSpPr>
          <p:cNvPr id="5" name="TextBox 4">
            <a:extLst>
              <a:ext uri="{FF2B5EF4-FFF2-40B4-BE49-F238E27FC236}">
                <a16:creationId xmlns:a16="http://schemas.microsoft.com/office/drawing/2014/main" id="{08F3A5B6-93A3-4BD2-B350-E12DBF049A0E}"/>
              </a:ext>
            </a:extLst>
          </p:cNvPr>
          <p:cNvSpPr txBox="1"/>
          <p:nvPr/>
        </p:nvSpPr>
        <p:spPr>
          <a:xfrm>
            <a:off x="4955354" y="2682433"/>
            <a:ext cx="6282169" cy="3215749"/>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400"/>
              <a:t>From the plot , we can see that the more common fuel-type is gas and common fuel-systems are mpfi and 2bbl  with a common engine type of ohc on less costly cars.</a:t>
            </a:r>
          </a:p>
          <a:p>
            <a:pPr indent="-228600" defTabSz="914400">
              <a:lnSpc>
                <a:spcPct val="90000"/>
              </a:lnSpc>
              <a:spcAft>
                <a:spcPts val="600"/>
              </a:spcAft>
              <a:buFont typeface="Arial" panose="020B0604020202020204" pitchFamily="34" charset="0"/>
              <a:buChar char="•"/>
            </a:pPr>
            <a:r>
              <a:rPr lang="en-US" sz="2400"/>
              <a:t>Whereas , there are expensive cars also with these attributes.</a:t>
            </a:r>
          </a:p>
          <a:p>
            <a:pPr indent="-228600" defTabSz="914400">
              <a:lnSpc>
                <a:spcPct val="90000"/>
              </a:lnSpc>
              <a:spcAft>
                <a:spcPts val="600"/>
              </a:spcAft>
              <a:buFont typeface="Arial" panose="020B0604020202020204" pitchFamily="34" charset="0"/>
              <a:buChar char="•"/>
            </a:pPr>
            <a:endParaRPr lang="en-US" sz="2400"/>
          </a:p>
        </p:txBody>
      </p:sp>
      <p:sp>
        <p:nvSpPr>
          <p:cNvPr id="14" name="TextBox 13">
            <a:extLst>
              <a:ext uri="{FF2B5EF4-FFF2-40B4-BE49-F238E27FC236}">
                <a16:creationId xmlns:a16="http://schemas.microsoft.com/office/drawing/2014/main" id="{70D17C7A-41A5-42A1-B660-ED51469350CF}"/>
              </a:ext>
            </a:extLst>
          </p:cNvPr>
          <p:cNvSpPr txBox="1"/>
          <p:nvPr/>
        </p:nvSpPr>
        <p:spPr>
          <a:xfrm>
            <a:off x="365819" y="2973031"/>
            <a:ext cx="6591572" cy="91440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1282621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Help">
            <a:extLst>
              <a:ext uri="{FF2B5EF4-FFF2-40B4-BE49-F238E27FC236}">
                <a16:creationId xmlns:a16="http://schemas.microsoft.com/office/drawing/2014/main" id="{D4CA3529-9B2A-4620-9F8B-54777747A0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8545" y="1369118"/>
            <a:ext cx="3789988" cy="3789988"/>
          </a:xfrm>
          <a:prstGeom prst="rect">
            <a:avLst/>
          </a:prstGeom>
        </p:spPr>
      </p:pic>
      <p:sp>
        <p:nvSpPr>
          <p:cNvPr id="2" name="Title 1">
            <a:extLst>
              <a:ext uri="{FF2B5EF4-FFF2-40B4-BE49-F238E27FC236}">
                <a16:creationId xmlns:a16="http://schemas.microsoft.com/office/drawing/2014/main" id="{A85DBDD6-B714-443A-B972-6BBCD7633842}"/>
              </a:ext>
            </a:extLst>
          </p:cNvPr>
          <p:cNvSpPr>
            <a:spLocks noGrp="1"/>
          </p:cNvSpPr>
          <p:nvPr>
            <p:ph type="ctrTitle"/>
          </p:nvPr>
        </p:nvSpPr>
        <p:spPr>
          <a:xfrm>
            <a:off x="533228" y="3264112"/>
            <a:ext cx="5834667" cy="2651200"/>
          </a:xfrm>
        </p:spPr>
        <p:txBody>
          <a:bodyPr anchor="t">
            <a:normAutofit/>
          </a:bodyPr>
          <a:lstStyle/>
          <a:p>
            <a:pPr algn="l"/>
            <a:r>
              <a:rPr lang="en-US" sz="5400" dirty="0"/>
              <a:t>Engine Attribute Analysis</a:t>
            </a:r>
            <a:endParaRPr lang="en-US" sz="2400" dirty="0"/>
          </a:p>
        </p:txBody>
      </p:sp>
      <p:sp>
        <p:nvSpPr>
          <p:cNvPr id="3" name="Subtitle 2">
            <a:extLst>
              <a:ext uri="{FF2B5EF4-FFF2-40B4-BE49-F238E27FC236}">
                <a16:creationId xmlns:a16="http://schemas.microsoft.com/office/drawing/2014/main" id="{1524368D-012C-445B-8C27-2E7EBC37591B}"/>
              </a:ext>
            </a:extLst>
          </p:cNvPr>
          <p:cNvSpPr>
            <a:spLocks noGrp="1"/>
          </p:cNvSpPr>
          <p:nvPr>
            <p:ph type="subTitle" idx="1"/>
          </p:nvPr>
        </p:nvSpPr>
        <p:spPr>
          <a:xfrm>
            <a:off x="725994" y="1868870"/>
            <a:ext cx="4167376" cy="1155525"/>
          </a:xfrm>
        </p:spPr>
        <p:txBody>
          <a:bodyPr anchor="b">
            <a:normAutofit/>
          </a:bodyPr>
          <a:lstStyle/>
          <a:p>
            <a:pPr algn="l"/>
            <a:r>
              <a:rPr lang="en-US" sz="2000" dirty="0"/>
              <a:t>Automobile Dataset</a:t>
            </a:r>
          </a:p>
        </p:txBody>
      </p:sp>
    </p:spTree>
    <p:extLst>
      <p:ext uri="{BB962C8B-B14F-4D97-AF65-F5344CB8AC3E}">
        <p14:creationId xmlns:p14="http://schemas.microsoft.com/office/powerpoint/2010/main" val="2300778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5B6B0D-0843-4D04-9207-A24225DC86AB}"/>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Distribution of engine attributes</a:t>
            </a:r>
          </a:p>
        </p:txBody>
      </p:sp>
      <p:cxnSp>
        <p:nvCxnSpPr>
          <p:cNvPr id="26" name="Straight Connector 2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A6A256A-FA93-4041-B6DD-C611516C5213}"/>
              </a:ext>
            </a:extLst>
          </p:cNvPr>
          <p:cNvPicPr>
            <a:picLocks noChangeAspect="1"/>
          </p:cNvPicPr>
          <p:nvPr/>
        </p:nvPicPr>
        <p:blipFill>
          <a:blip r:embed="rId2"/>
          <a:stretch>
            <a:fillRect/>
          </a:stretch>
        </p:blipFill>
        <p:spPr>
          <a:xfrm>
            <a:off x="331567" y="2477095"/>
            <a:ext cx="5455917" cy="3897083"/>
          </a:xfrm>
          <a:prstGeom prst="rect">
            <a:avLst/>
          </a:prstGeom>
        </p:spPr>
      </p:pic>
      <p:cxnSp>
        <p:nvCxnSpPr>
          <p:cNvPr id="28" name="Straight Connector 27">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BA7FBE5-9371-4F35-9755-F2C95FE2D9FC}"/>
              </a:ext>
            </a:extLst>
          </p:cNvPr>
          <p:cNvPicPr>
            <a:picLocks noChangeAspect="1"/>
          </p:cNvPicPr>
          <p:nvPr/>
        </p:nvPicPr>
        <p:blipFill>
          <a:blip r:embed="rId3"/>
          <a:stretch>
            <a:fillRect/>
          </a:stretch>
        </p:blipFill>
        <p:spPr>
          <a:xfrm>
            <a:off x="6445073" y="2550165"/>
            <a:ext cx="5455917" cy="3750943"/>
          </a:xfrm>
          <a:prstGeom prst="rect">
            <a:avLst/>
          </a:prstGeom>
        </p:spPr>
      </p:pic>
      <p:sp>
        <p:nvSpPr>
          <p:cNvPr id="14" name="TextBox 13">
            <a:extLst>
              <a:ext uri="{FF2B5EF4-FFF2-40B4-BE49-F238E27FC236}">
                <a16:creationId xmlns:a16="http://schemas.microsoft.com/office/drawing/2014/main" id="{70D17C7A-41A5-42A1-B660-ED51469350CF}"/>
              </a:ext>
            </a:extLst>
          </p:cNvPr>
          <p:cNvSpPr txBox="1"/>
          <p:nvPr/>
        </p:nvSpPr>
        <p:spPr>
          <a:xfrm>
            <a:off x="365819" y="2973031"/>
            <a:ext cx="6591572" cy="91440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940349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3">
            <a:extLst>
              <a:ext uri="{FF2B5EF4-FFF2-40B4-BE49-F238E27FC236}">
                <a16:creationId xmlns:a16="http://schemas.microsoft.com/office/drawing/2014/main" id="{E02F3C71-C981-4614-98EA-D6C494F80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5B6B0D-0843-4D04-9207-A24225DC86AB}"/>
              </a:ext>
            </a:extLst>
          </p:cNvPr>
          <p:cNvSpPr>
            <a:spLocks noGrp="1"/>
          </p:cNvSpPr>
          <p:nvPr>
            <p:ph type="title"/>
          </p:nvPr>
        </p:nvSpPr>
        <p:spPr>
          <a:xfrm>
            <a:off x="821516" y="640263"/>
            <a:ext cx="6204984" cy="1344975"/>
          </a:xfrm>
        </p:spPr>
        <p:txBody>
          <a:bodyPr vert="horz" lIns="91440" tIns="45720" rIns="91440" bIns="45720" rtlCol="0" anchor="ctr">
            <a:normAutofit/>
          </a:bodyPr>
          <a:lstStyle/>
          <a:p>
            <a:r>
              <a:rPr lang="en-US" sz="3400"/>
              <a:t>Distribution of engine attributes based on price and body-style</a:t>
            </a:r>
          </a:p>
        </p:txBody>
      </p:sp>
      <p:sp>
        <p:nvSpPr>
          <p:cNvPr id="7" name="TextBox 6">
            <a:extLst>
              <a:ext uri="{FF2B5EF4-FFF2-40B4-BE49-F238E27FC236}">
                <a16:creationId xmlns:a16="http://schemas.microsoft.com/office/drawing/2014/main" id="{F96111F2-4EEF-4D0F-B25D-74F67C728D79}"/>
              </a:ext>
            </a:extLst>
          </p:cNvPr>
          <p:cNvSpPr txBox="1"/>
          <p:nvPr/>
        </p:nvSpPr>
        <p:spPr>
          <a:xfrm>
            <a:off x="821515" y="2121762"/>
            <a:ext cx="6204984" cy="3626917"/>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400"/>
              <a:t>We can see that sedan and hatchback  automobiles are distributed among each type of engines with  engine location in the front . These  cars are also not so expensive.</a:t>
            </a:r>
          </a:p>
          <a:p>
            <a:pPr indent="-228600" defTabSz="914400">
              <a:lnSpc>
                <a:spcPct val="90000"/>
              </a:lnSpc>
              <a:spcAft>
                <a:spcPts val="600"/>
              </a:spcAft>
              <a:buFont typeface="Arial" panose="020B0604020202020204" pitchFamily="34" charset="0"/>
              <a:buChar char="•"/>
            </a:pPr>
            <a:r>
              <a:rPr lang="en-US" sz="2400"/>
              <a:t>Very few cars that are hardtop and convertible have the engine in the rear which are also expensive.</a:t>
            </a:r>
          </a:p>
        </p:txBody>
      </p:sp>
      <p:pic>
        <p:nvPicPr>
          <p:cNvPr id="3" name="Picture 2">
            <a:extLst>
              <a:ext uri="{FF2B5EF4-FFF2-40B4-BE49-F238E27FC236}">
                <a16:creationId xmlns:a16="http://schemas.microsoft.com/office/drawing/2014/main" id="{771B942E-73C1-4229-8A1B-C3F1CB65CBC1}"/>
              </a:ext>
            </a:extLst>
          </p:cNvPr>
          <p:cNvPicPr>
            <a:picLocks noChangeAspect="1"/>
          </p:cNvPicPr>
          <p:nvPr/>
        </p:nvPicPr>
        <p:blipFill>
          <a:blip r:embed="rId2"/>
          <a:stretch>
            <a:fillRect/>
          </a:stretch>
        </p:blipFill>
        <p:spPr>
          <a:xfrm>
            <a:off x="7829551" y="1104900"/>
            <a:ext cx="4042409" cy="690018"/>
          </a:xfrm>
          <a:prstGeom prst="rect">
            <a:avLst/>
          </a:prstGeom>
        </p:spPr>
      </p:pic>
      <p:pic>
        <p:nvPicPr>
          <p:cNvPr id="5" name="Picture 4">
            <a:extLst>
              <a:ext uri="{FF2B5EF4-FFF2-40B4-BE49-F238E27FC236}">
                <a16:creationId xmlns:a16="http://schemas.microsoft.com/office/drawing/2014/main" id="{4CBADC0F-8328-461F-8A7A-7FD7FA513935}"/>
              </a:ext>
            </a:extLst>
          </p:cNvPr>
          <p:cNvPicPr>
            <a:picLocks noChangeAspect="1"/>
          </p:cNvPicPr>
          <p:nvPr/>
        </p:nvPicPr>
        <p:blipFill>
          <a:blip r:embed="rId3"/>
          <a:stretch>
            <a:fillRect/>
          </a:stretch>
        </p:blipFill>
        <p:spPr>
          <a:xfrm>
            <a:off x="7829551" y="2278966"/>
            <a:ext cx="4042410" cy="3614913"/>
          </a:xfrm>
          <a:prstGeom prst="rect">
            <a:avLst/>
          </a:prstGeom>
        </p:spPr>
      </p:pic>
      <p:sp>
        <p:nvSpPr>
          <p:cNvPr id="14" name="TextBox 13">
            <a:extLst>
              <a:ext uri="{FF2B5EF4-FFF2-40B4-BE49-F238E27FC236}">
                <a16:creationId xmlns:a16="http://schemas.microsoft.com/office/drawing/2014/main" id="{70D17C7A-41A5-42A1-B660-ED51469350CF}"/>
              </a:ext>
            </a:extLst>
          </p:cNvPr>
          <p:cNvSpPr txBox="1"/>
          <p:nvPr/>
        </p:nvSpPr>
        <p:spPr>
          <a:xfrm>
            <a:off x="365819" y="2973031"/>
            <a:ext cx="6591572" cy="91440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41948988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5B6B0D-0843-4D04-9207-A24225DC86A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400" dirty="0">
                <a:solidFill>
                  <a:schemeClr val="bg1"/>
                </a:solidFill>
              </a:rPr>
              <a:t>3D plot based on engine size, horsepower, compression-ratio and no. of cylinders</a:t>
            </a:r>
            <a:endParaRPr lang="en-US" sz="2400" kern="1200" dirty="0">
              <a:solidFill>
                <a:schemeClr val="bg1"/>
              </a:solidFill>
              <a:latin typeface="+mj-lt"/>
              <a:ea typeface="+mj-ea"/>
              <a:cs typeface="+mj-cs"/>
            </a:endParaRPr>
          </a:p>
        </p:txBody>
      </p:sp>
      <p:sp>
        <p:nvSpPr>
          <p:cNvPr id="14" name="TextBox 13">
            <a:extLst>
              <a:ext uri="{FF2B5EF4-FFF2-40B4-BE49-F238E27FC236}">
                <a16:creationId xmlns:a16="http://schemas.microsoft.com/office/drawing/2014/main" id="{70D17C7A-41A5-42A1-B660-ED51469350CF}"/>
              </a:ext>
            </a:extLst>
          </p:cNvPr>
          <p:cNvSpPr txBox="1"/>
          <p:nvPr/>
        </p:nvSpPr>
        <p:spPr>
          <a:xfrm>
            <a:off x="365819" y="2973031"/>
            <a:ext cx="6591572" cy="914400"/>
          </a:xfrm>
          <a:prstGeom prst="rect">
            <a:avLst/>
          </a:prstGeom>
          <a:noFill/>
        </p:spPr>
        <p:txBody>
          <a:bodyPr wrap="square" rtlCol="0">
            <a:spAutoFit/>
          </a:bodyPr>
          <a:lstStyle/>
          <a:p>
            <a:endParaRPr lang="en-US" dirty="0"/>
          </a:p>
        </p:txBody>
      </p:sp>
      <p:pic>
        <p:nvPicPr>
          <p:cNvPr id="8" name="Picture 7">
            <a:extLst>
              <a:ext uri="{FF2B5EF4-FFF2-40B4-BE49-F238E27FC236}">
                <a16:creationId xmlns:a16="http://schemas.microsoft.com/office/drawing/2014/main" id="{8A5A9EFC-E388-42FD-AEC0-8F08D160BBBB}"/>
              </a:ext>
            </a:extLst>
          </p:cNvPr>
          <p:cNvPicPr>
            <a:picLocks noChangeAspect="1"/>
          </p:cNvPicPr>
          <p:nvPr/>
        </p:nvPicPr>
        <p:blipFill>
          <a:blip r:embed="rId2"/>
          <a:stretch>
            <a:fillRect/>
          </a:stretch>
        </p:blipFill>
        <p:spPr>
          <a:xfrm>
            <a:off x="319073" y="1806892"/>
            <a:ext cx="5000625" cy="4362450"/>
          </a:xfrm>
          <a:prstGeom prst="rect">
            <a:avLst/>
          </a:prstGeom>
        </p:spPr>
      </p:pic>
      <p:pic>
        <p:nvPicPr>
          <p:cNvPr id="9" name="Picture 8">
            <a:extLst>
              <a:ext uri="{FF2B5EF4-FFF2-40B4-BE49-F238E27FC236}">
                <a16:creationId xmlns:a16="http://schemas.microsoft.com/office/drawing/2014/main" id="{3494764A-C7D2-433A-966F-81F79D0A2591}"/>
              </a:ext>
            </a:extLst>
          </p:cNvPr>
          <p:cNvPicPr>
            <a:picLocks noChangeAspect="1"/>
          </p:cNvPicPr>
          <p:nvPr/>
        </p:nvPicPr>
        <p:blipFill>
          <a:blip r:embed="rId3"/>
          <a:stretch>
            <a:fillRect/>
          </a:stretch>
        </p:blipFill>
        <p:spPr>
          <a:xfrm>
            <a:off x="5727016" y="1806892"/>
            <a:ext cx="5295900" cy="4362450"/>
          </a:xfrm>
          <a:prstGeom prst="rect">
            <a:avLst/>
          </a:prstGeom>
        </p:spPr>
      </p:pic>
    </p:spTree>
    <p:extLst>
      <p:ext uri="{BB962C8B-B14F-4D97-AF65-F5344CB8AC3E}">
        <p14:creationId xmlns:p14="http://schemas.microsoft.com/office/powerpoint/2010/main" val="18220260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Help">
            <a:extLst>
              <a:ext uri="{FF2B5EF4-FFF2-40B4-BE49-F238E27FC236}">
                <a16:creationId xmlns:a16="http://schemas.microsoft.com/office/drawing/2014/main" id="{D4CA3529-9B2A-4620-9F8B-54777747A0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8545" y="1369118"/>
            <a:ext cx="3789988" cy="3789988"/>
          </a:xfrm>
          <a:prstGeom prst="rect">
            <a:avLst/>
          </a:prstGeom>
        </p:spPr>
      </p:pic>
      <p:sp>
        <p:nvSpPr>
          <p:cNvPr id="2" name="Title 1">
            <a:extLst>
              <a:ext uri="{FF2B5EF4-FFF2-40B4-BE49-F238E27FC236}">
                <a16:creationId xmlns:a16="http://schemas.microsoft.com/office/drawing/2014/main" id="{A85DBDD6-B714-443A-B972-6BBCD7633842}"/>
              </a:ext>
            </a:extLst>
          </p:cNvPr>
          <p:cNvSpPr>
            <a:spLocks noGrp="1"/>
          </p:cNvSpPr>
          <p:nvPr>
            <p:ph type="ctrTitle"/>
          </p:nvPr>
        </p:nvSpPr>
        <p:spPr>
          <a:xfrm>
            <a:off x="533228" y="3264112"/>
            <a:ext cx="5834667" cy="2651200"/>
          </a:xfrm>
        </p:spPr>
        <p:txBody>
          <a:bodyPr anchor="t">
            <a:normAutofit/>
          </a:bodyPr>
          <a:lstStyle/>
          <a:p>
            <a:pPr algn="l"/>
            <a:r>
              <a:rPr lang="en-US" sz="5400" dirty="0"/>
              <a:t>Mileage Analysis</a:t>
            </a:r>
            <a:endParaRPr lang="en-US" sz="2400" dirty="0"/>
          </a:p>
        </p:txBody>
      </p:sp>
      <p:sp>
        <p:nvSpPr>
          <p:cNvPr id="3" name="Subtitle 2">
            <a:extLst>
              <a:ext uri="{FF2B5EF4-FFF2-40B4-BE49-F238E27FC236}">
                <a16:creationId xmlns:a16="http://schemas.microsoft.com/office/drawing/2014/main" id="{1524368D-012C-445B-8C27-2E7EBC37591B}"/>
              </a:ext>
            </a:extLst>
          </p:cNvPr>
          <p:cNvSpPr>
            <a:spLocks noGrp="1"/>
          </p:cNvSpPr>
          <p:nvPr>
            <p:ph type="subTitle" idx="1"/>
          </p:nvPr>
        </p:nvSpPr>
        <p:spPr>
          <a:xfrm>
            <a:off x="725994" y="1868870"/>
            <a:ext cx="4167376" cy="1155525"/>
          </a:xfrm>
        </p:spPr>
        <p:txBody>
          <a:bodyPr anchor="b">
            <a:normAutofit/>
          </a:bodyPr>
          <a:lstStyle/>
          <a:p>
            <a:pPr algn="l"/>
            <a:r>
              <a:rPr lang="en-US" sz="2000" dirty="0"/>
              <a:t>Automobile Dataset</a:t>
            </a:r>
          </a:p>
        </p:txBody>
      </p:sp>
    </p:spTree>
    <p:extLst>
      <p:ext uri="{BB962C8B-B14F-4D97-AF65-F5344CB8AC3E}">
        <p14:creationId xmlns:p14="http://schemas.microsoft.com/office/powerpoint/2010/main" val="2755646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854F8-6584-455A-83CD-963C3A65965C}"/>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Dataset </a:t>
            </a:r>
            <a:r>
              <a:rPr lang="en-US" sz="4800" dirty="0">
                <a:solidFill>
                  <a:srgbClr val="FFFFFF"/>
                </a:solidFill>
              </a:rPr>
              <a:t>Description</a:t>
            </a:r>
            <a:endParaRPr lang="en-US" sz="4800" kern="1200" dirty="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92BEDDB8-D9C5-4B6F-8447-10314AAC283B}"/>
              </a:ext>
            </a:extLst>
          </p:cNvPr>
          <p:cNvPicPr>
            <a:picLocks noGrp="1" noChangeAspect="1"/>
          </p:cNvPicPr>
          <p:nvPr>
            <p:ph idx="1"/>
          </p:nvPr>
        </p:nvPicPr>
        <p:blipFill>
          <a:blip r:embed="rId2"/>
          <a:stretch>
            <a:fillRect/>
          </a:stretch>
        </p:blipFill>
        <p:spPr>
          <a:xfrm>
            <a:off x="6096000" y="492573"/>
            <a:ext cx="4574897" cy="5880796"/>
          </a:xfrm>
          <a:prstGeom prst="rect">
            <a:avLst/>
          </a:prstGeom>
        </p:spPr>
      </p:pic>
      <p:sp>
        <p:nvSpPr>
          <p:cNvPr id="5" name="TextBox 4">
            <a:extLst>
              <a:ext uri="{FF2B5EF4-FFF2-40B4-BE49-F238E27FC236}">
                <a16:creationId xmlns:a16="http://schemas.microsoft.com/office/drawing/2014/main" id="{70C8C0E4-AB4B-4F0C-AD94-94F3DB555CA6}"/>
              </a:ext>
            </a:extLst>
          </p:cNvPr>
          <p:cNvSpPr txBox="1"/>
          <p:nvPr/>
        </p:nvSpPr>
        <p:spPr>
          <a:xfrm>
            <a:off x="1086678" y="4559167"/>
            <a:ext cx="2691238" cy="369332"/>
          </a:xfrm>
          <a:prstGeom prst="rect">
            <a:avLst/>
          </a:prstGeom>
          <a:noFill/>
        </p:spPr>
        <p:txBody>
          <a:bodyPr wrap="square" rtlCol="0">
            <a:spAutoFit/>
          </a:bodyPr>
          <a:lstStyle/>
          <a:p>
            <a:r>
              <a:rPr lang="en-US" b="1" dirty="0">
                <a:solidFill>
                  <a:schemeClr val="bg2"/>
                </a:solidFill>
              </a:rPr>
              <a:t>Syntax:  auto.info</a:t>
            </a:r>
            <a:r>
              <a:rPr lang="en-US" dirty="0">
                <a:solidFill>
                  <a:schemeClr val="bg2"/>
                </a:solidFill>
              </a:rPr>
              <a:t>()</a:t>
            </a:r>
          </a:p>
        </p:txBody>
      </p:sp>
    </p:spTree>
    <p:extLst>
      <p:ext uri="{BB962C8B-B14F-4D97-AF65-F5344CB8AC3E}">
        <p14:creationId xmlns:p14="http://schemas.microsoft.com/office/powerpoint/2010/main" val="18189587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5B6B0D-0843-4D04-9207-A24225DC86A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Distribution of city-mpg ,highway-mpg and price</a:t>
            </a:r>
          </a:p>
        </p:txBody>
      </p:sp>
      <p:sp>
        <p:nvSpPr>
          <p:cNvPr id="14" name="TextBox 13">
            <a:extLst>
              <a:ext uri="{FF2B5EF4-FFF2-40B4-BE49-F238E27FC236}">
                <a16:creationId xmlns:a16="http://schemas.microsoft.com/office/drawing/2014/main" id="{70D17C7A-41A5-42A1-B660-ED51469350CF}"/>
              </a:ext>
            </a:extLst>
          </p:cNvPr>
          <p:cNvSpPr txBox="1"/>
          <p:nvPr/>
        </p:nvSpPr>
        <p:spPr>
          <a:xfrm>
            <a:off x="365819" y="2973031"/>
            <a:ext cx="6591572" cy="914400"/>
          </a:xfrm>
          <a:prstGeom prst="rect">
            <a:avLst/>
          </a:prstGeom>
          <a:noFill/>
        </p:spPr>
        <p:txBody>
          <a:bodyPr wrap="square" rtlCol="0">
            <a:spAutoFit/>
          </a:bodyPr>
          <a:lstStyle/>
          <a:p>
            <a:endParaRPr lang="en-US" dirty="0"/>
          </a:p>
        </p:txBody>
      </p:sp>
      <p:pic>
        <p:nvPicPr>
          <p:cNvPr id="4" name="Picture 3">
            <a:extLst>
              <a:ext uri="{FF2B5EF4-FFF2-40B4-BE49-F238E27FC236}">
                <a16:creationId xmlns:a16="http://schemas.microsoft.com/office/drawing/2014/main" id="{F2AA0B63-326C-47E9-8FBB-D3D42F3652BF}"/>
              </a:ext>
            </a:extLst>
          </p:cNvPr>
          <p:cNvPicPr>
            <a:picLocks noChangeAspect="1"/>
          </p:cNvPicPr>
          <p:nvPr/>
        </p:nvPicPr>
        <p:blipFill>
          <a:blip r:embed="rId2"/>
          <a:stretch>
            <a:fillRect/>
          </a:stretch>
        </p:blipFill>
        <p:spPr>
          <a:xfrm>
            <a:off x="458857" y="1723818"/>
            <a:ext cx="4038600" cy="3781425"/>
          </a:xfrm>
          <a:prstGeom prst="rect">
            <a:avLst/>
          </a:prstGeom>
        </p:spPr>
      </p:pic>
      <p:sp>
        <p:nvSpPr>
          <p:cNvPr id="6" name="Rectangle 5">
            <a:extLst>
              <a:ext uri="{FF2B5EF4-FFF2-40B4-BE49-F238E27FC236}">
                <a16:creationId xmlns:a16="http://schemas.microsoft.com/office/drawing/2014/main" id="{2163B622-AB83-4171-8086-E23F54CC5339}"/>
              </a:ext>
            </a:extLst>
          </p:cNvPr>
          <p:cNvSpPr/>
          <p:nvPr/>
        </p:nvSpPr>
        <p:spPr>
          <a:xfrm>
            <a:off x="365818" y="5554127"/>
            <a:ext cx="10275677" cy="923330"/>
          </a:xfrm>
          <a:prstGeom prst="rect">
            <a:avLst/>
          </a:prstGeom>
        </p:spPr>
        <p:txBody>
          <a:bodyPr wrap="square">
            <a:spAutoFit/>
          </a:bodyPr>
          <a:lstStyle/>
          <a:p>
            <a:r>
              <a:rPr lang="en-US" dirty="0"/>
              <a:t>City mpg(Miles per gallon) determines the fuel efficiency of a vehicle while running in City. This is negatively correlated to price which means fuel efficient cars mostly comes in the low budget bracket mainly for daily use. Also, city-mpg and highway-mpg are highly correlated.</a:t>
            </a:r>
          </a:p>
        </p:txBody>
      </p:sp>
      <p:pic>
        <p:nvPicPr>
          <p:cNvPr id="3" name="Picture 2">
            <a:extLst>
              <a:ext uri="{FF2B5EF4-FFF2-40B4-BE49-F238E27FC236}">
                <a16:creationId xmlns:a16="http://schemas.microsoft.com/office/drawing/2014/main" id="{2C0FDBC7-6255-44B3-917A-13CD83288EE0}"/>
              </a:ext>
            </a:extLst>
          </p:cNvPr>
          <p:cNvPicPr>
            <a:picLocks noChangeAspect="1"/>
          </p:cNvPicPr>
          <p:nvPr/>
        </p:nvPicPr>
        <p:blipFill>
          <a:blip r:embed="rId3"/>
          <a:stretch>
            <a:fillRect/>
          </a:stretch>
        </p:blipFill>
        <p:spPr>
          <a:xfrm>
            <a:off x="5443952" y="1812016"/>
            <a:ext cx="4219575" cy="3724275"/>
          </a:xfrm>
          <a:prstGeom prst="rect">
            <a:avLst/>
          </a:prstGeom>
        </p:spPr>
      </p:pic>
    </p:spTree>
    <p:extLst>
      <p:ext uri="{BB962C8B-B14F-4D97-AF65-F5344CB8AC3E}">
        <p14:creationId xmlns:p14="http://schemas.microsoft.com/office/powerpoint/2010/main" val="31881020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5B6B0D-0843-4D04-9207-A24225DC86A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Distribution of city-mpg , highway-mpg and price</a:t>
            </a:r>
          </a:p>
        </p:txBody>
      </p:sp>
      <p:sp>
        <p:nvSpPr>
          <p:cNvPr id="14" name="TextBox 13">
            <a:extLst>
              <a:ext uri="{FF2B5EF4-FFF2-40B4-BE49-F238E27FC236}">
                <a16:creationId xmlns:a16="http://schemas.microsoft.com/office/drawing/2014/main" id="{70D17C7A-41A5-42A1-B660-ED51469350CF}"/>
              </a:ext>
            </a:extLst>
          </p:cNvPr>
          <p:cNvSpPr txBox="1"/>
          <p:nvPr/>
        </p:nvSpPr>
        <p:spPr>
          <a:xfrm>
            <a:off x="365819" y="2973031"/>
            <a:ext cx="6591572" cy="914400"/>
          </a:xfrm>
          <a:prstGeom prst="rect">
            <a:avLst/>
          </a:prstGeom>
          <a:noFill/>
        </p:spPr>
        <p:txBody>
          <a:bodyPr wrap="square" rtlCol="0">
            <a:spAutoFit/>
          </a:bodyPr>
          <a:lstStyle/>
          <a:p>
            <a:endParaRPr lang="en-US" dirty="0"/>
          </a:p>
        </p:txBody>
      </p:sp>
      <p:pic>
        <p:nvPicPr>
          <p:cNvPr id="5" name="Picture 4">
            <a:extLst>
              <a:ext uri="{FF2B5EF4-FFF2-40B4-BE49-F238E27FC236}">
                <a16:creationId xmlns:a16="http://schemas.microsoft.com/office/drawing/2014/main" id="{E881DF41-93F3-4CD1-AC37-B4D0AE2585FC}"/>
              </a:ext>
            </a:extLst>
          </p:cNvPr>
          <p:cNvPicPr>
            <a:picLocks noChangeAspect="1"/>
          </p:cNvPicPr>
          <p:nvPr/>
        </p:nvPicPr>
        <p:blipFill>
          <a:blip r:embed="rId2"/>
          <a:stretch>
            <a:fillRect/>
          </a:stretch>
        </p:blipFill>
        <p:spPr>
          <a:xfrm>
            <a:off x="3833812" y="1738312"/>
            <a:ext cx="4524375" cy="3381375"/>
          </a:xfrm>
          <a:prstGeom prst="rect">
            <a:avLst/>
          </a:prstGeom>
        </p:spPr>
      </p:pic>
    </p:spTree>
    <p:extLst>
      <p:ext uri="{BB962C8B-B14F-4D97-AF65-F5344CB8AC3E}">
        <p14:creationId xmlns:p14="http://schemas.microsoft.com/office/powerpoint/2010/main" val="488221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AAA5C69-99C8-46CE-B2A5-9A496D0F9EF6}"/>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kern="1200">
                <a:solidFill>
                  <a:schemeClr val="tx1">
                    <a:lumMod val="85000"/>
                    <a:lumOff val="15000"/>
                  </a:schemeClr>
                </a:solidFill>
                <a:latin typeface="+mj-lt"/>
                <a:ea typeface="+mj-ea"/>
                <a:cs typeface="+mj-cs"/>
              </a:rPr>
              <a:t>Thank You</a:t>
            </a:r>
          </a:p>
        </p:txBody>
      </p:sp>
      <p:cxnSp>
        <p:nvCxnSpPr>
          <p:cNvPr id="26" name="Straight Connector 25">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140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69E5A-227F-44C5-A947-A9DCEA9AC7BB}"/>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dirty="0">
                <a:solidFill>
                  <a:srgbClr val="FFFFFF"/>
                </a:solidFill>
              </a:rPr>
              <a:t>Profile Report of dataset</a:t>
            </a:r>
          </a:p>
        </p:txBody>
      </p:sp>
      <p:pic>
        <p:nvPicPr>
          <p:cNvPr id="13" name="Content Placeholder 12">
            <a:extLst>
              <a:ext uri="{FF2B5EF4-FFF2-40B4-BE49-F238E27FC236}">
                <a16:creationId xmlns:a16="http://schemas.microsoft.com/office/drawing/2014/main" id="{D78D865D-82F9-4D3F-8395-5A29827C090F}"/>
              </a:ext>
            </a:extLst>
          </p:cNvPr>
          <p:cNvPicPr>
            <a:picLocks noGrp="1" noChangeAspect="1"/>
          </p:cNvPicPr>
          <p:nvPr>
            <p:ph idx="1"/>
          </p:nvPr>
        </p:nvPicPr>
        <p:blipFill>
          <a:blip r:embed="rId2"/>
          <a:stretch>
            <a:fillRect/>
          </a:stretch>
        </p:blipFill>
        <p:spPr>
          <a:xfrm>
            <a:off x="4230694" y="2330925"/>
            <a:ext cx="7188198" cy="3248025"/>
          </a:xfrm>
          <a:prstGeom prst="rect">
            <a:avLst/>
          </a:prstGeom>
        </p:spPr>
      </p:pic>
      <p:pic>
        <p:nvPicPr>
          <p:cNvPr id="6" name="Picture 5">
            <a:extLst>
              <a:ext uri="{FF2B5EF4-FFF2-40B4-BE49-F238E27FC236}">
                <a16:creationId xmlns:a16="http://schemas.microsoft.com/office/drawing/2014/main" id="{305C85BA-607C-4CB1-B3C5-6AFDF2E2CAA5}"/>
              </a:ext>
            </a:extLst>
          </p:cNvPr>
          <p:cNvPicPr>
            <a:picLocks noChangeAspect="1"/>
          </p:cNvPicPr>
          <p:nvPr/>
        </p:nvPicPr>
        <p:blipFill>
          <a:blip r:embed="rId3"/>
          <a:stretch>
            <a:fillRect/>
          </a:stretch>
        </p:blipFill>
        <p:spPr>
          <a:xfrm>
            <a:off x="4230694" y="654855"/>
            <a:ext cx="7188199" cy="1243922"/>
          </a:xfrm>
          <a:prstGeom prst="rect">
            <a:avLst/>
          </a:prstGeom>
        </p:spPr>
      </p:pic>
      <p:sp>
        <p:nvSpPr>
          <p:cNvPr id="8" name="TextBox 7">
            <a:extLst>
              <a:ext uri="{FF2B5EF4-FFF2-40B4-BE49-F238E27FC236}">
                <a16:creationId xmlns:a16="http://schemas.microsoft.com/office/drawing/2014/main" id="{EDA3782F-5565-475C-ACB4-C2EFD52FF358}"/>
              </a:ext>
            </a:extLst>
          </p:cNvPr>
          <p:cNvSpPr txBox="1"/>
          <p:nvPr/>
        </p:nvSpPr>
        <p:spPr>
          <a:xfrm>
            <a:off x="4155162" y="1961593"/>
            <a:ext cx="2743200" cy="369332"/>
          </a:xfrm>
          <a:prstGeom prst="rect">
            <a:avLst/>
          </a:prstGeom>
          <a:noFill/>
        </p:spPr>
        <p:txBody>
          <a:bodyPr wrap="square" rtlCol="0">
            <a:spAutoFit/>
          </a:bodyPr>
          <a:lstStyle/>
          <a:p>
            <a:r>
              <a:rPr lang="en-US" b="1" dirty="0"/>
              <a:t>Overview of Dataset:</a:t>
            </a:r>
          </a:p>
        </p:txBody>
      </p:sp>
      <p:sp>
        <p:nvSpPr>
          <p:cNvPr id="9" name="TextBox 8">
            <a:extLst>
              <a:ext uri="{FF2B5EF4-FFF2-40B4-BE49-F238E27FC236}">
                <a16:creationId xmlns:a16="http://schemas.microsoft.com/office/drawing/2014/main" id="{0BF08C30-8124-43A9-B4EA-73461427A9EE}"/>
              </a:ext>
            </a:extLst>
          </p:cNvPr>
          <p:cNvSpPr txBox="1"/>
          <p:nvPr/>
        </p:nvSpPr>
        <p:spPr>
          <a:xfrm>
            <a:off x="4230694" y="592039"/>
            <a:ext cx="2592137" cy="369332"/>
          </a:xfrm>
          <a:prstGeom prst="rect">
            <a:avLst/>
          </a:prstGeom>
          <a:noFill/>
        </p:spPr>
        <p:txBody>
          <a:bodyPr wrap="square" rtlCol="0">
            <a:spAutoFit/>
          </a:bodyPr>
          <a:lstStyle/>
          <a:p>
            <a:r>
              <a:rPr lang="en-US" b="1" dirty="0"/>
              <a:t>Syntax</a:t>
            </a:r>
            <a:r>
              <a:rPr lang="en-US" dirty="0"/>
              <a:t>:</a:t>
            </a:r>
          </a:p>
        </p:txBody>
      </p:sp>
    </p:spTree>
    <p:extLst>
      <p:ext uri="{BB962C8B-B14F-4D97-AF65-F5344CB8AC3E}">
        <p14:creationId xmlns:p14="http://schemas.microsoft.com/office/powerpoint/2010/main" val="3679821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C98CD-CF9F-437B-AD1C-25F0C48927A5}"/>
              </a:ext>
            </a:extLst>
          </p:cNvPr>
          <p:cNvSpPr>
            <a:spLocks noGrp="1"/>
          </p:cNvSpPr>
          <p:nvPr>
            <p:ph type="title"/>
          </p:nvPr>
        </p:nvSpPr>
        <p:spPr>
          <a:xfrm>
            <a:off x="838200" y="365126"/>
            <a:ext cx="9653134" cy="1147106"/>
          </a:xfrm>
          <a:solidFill>
            <a:schemeClr val="tx1">
              <a:lumMod val="65000"/>
              <a:lumOff val="35000"/>
            </a:schemeClr>
          </a:solidFill>
        </p:spPr>
        <p:txBody>
          <a:bodyPr/>
          <a:lstStyle/>
          <a:p>
            <a:r>
              <a:rPr lang="en-US" dirty="0">
                <a:solidFill>
                  <a:schemeClr val="bg2"/>
                </a:solidFill>
              </a:rPr>
              <a:t>Evaluation of missing/junk data</a:t>
            </a:r>
          </a:p>
        </p:txBody>
      </p:sp>
      <p:pic>
        <p:nvPicPr>
          <p:cNvPr id="4" name="Content Placeholder 3">
            <a:extLst>
              <a:ext uri="{FF2B5EF4-FFF2-40B4-BE49-F238E27FC236}">
                <a16:creationId xmlns:a16="http://schemas.microsoft.com/office/drawing/2014/main" id="{B86256B7-CB98-4811-A385-59D1A06DCB8F}"/>
              </a:ext>
            </a:extLst>
          </p:cNvPr>
          <p:cNvPicPr>
            <a:picLocks noGrp="1" noChangeAspect="1"/>
          </p:cNvPicPr>
          <p:nvPr>
            <p:ph idx="1"/>
          </p:nvPr>
        </p:nvPicPr>
        <p:blipFill>
          <a:blip r:embed="rId2"/>
          <a:stretch>
            <a:fillRect/>
          </a:stretch>
        </p:blipFill>
        <p:spPr>
          <a:xfrm>
            <a:off x="1045433" y="1690688"/>
            <a:ext cx="3400425" cy="371475"/>
          </a:xfrm>
          <a:prstGeom prst="rect">
            <a:avLst/>
          </a:prstGeom>
        </p:spPr>
      </p:pic>
      <p:pic>
        <p:nvPicPr>
          <p:cNvPr id="6" name="Picture 5">
            <a:extLst>
              <a:ext uri="{FF2B5EF4-FFF2-40B4-BE49-F238E27FC236}">
                <a16:creationId xmlns:a16="http://schemas.microsoft.com/office/drawing/2014/main" id="{9F9F9584-1937-4412-A608-17CD8613BA2A}"/>
              </a:ext>
            </a:extLst>
          </p:cNvPr>
          <p:cNvPicPr>
            <a:picLocks noChangeAspect="1"/>
          </p:cNvPicPr>
          <p:nvPr/>
        </p:nvPicPr>
        <p:blipFill>
          <a:blip r:embed="rId3"/>
          <a:stretch>
            <a:fillRect/>
          </a:stretch>
        </p:blipFill>
        <p:spPr>
          <a:xfrm>
            <a:off x="5776459" y="1709738"/>
            <a:ext cx="4714875" cy="352425"/>
          </a:xfrm>
          <a:prstGeom prst="rect">
            <a:avLst/>
          </a:prstGeom>
        </p:spPr>
      </p:pic>
      <p:pic>
        <p:nvPicPr>
          <p:cNvPr id="7" name="Picture 6">
            <a:extLst>
              <a:ext uri="{FF2B5EF4-FFF2-40B4-BE49-F238E27FC236}">
                <a16:creationId xmlns:a16="http://schemas.microsoft.com/office/drawing/2014/main" id="{05F32A78-3434-4E75-93B9-8B0017870A0E}"/>
              </a:ext>
            </a:extLst>
          </p:cNvPr>
          <p:cNvPicPr>
            <a:picLocks noChangeAspect="1"/>
          </p:cNvPicPr>
          <p:nvPr/>
        </p:nvPicPr>
        <p:blipFill>
          <a:blip r:embed="rId4"/>
          <a:stretch>
            <a:fillRect/>
          </a:stretch>
        </p:blipFill>
        <p:spPr>
          <a:xfrm>
            <a:off x="6294783" y="2321169"/>
            <a:ext cx="2912989" cy="3984381"/>
          </a:xfrm>
          <a:prstGeom prst="rect">
            <a:avLst/>
          </a:prstGeom>
        </p:spPr>
      </p:pic>
      <p:sp>
        <p:nvSpPr>
          <p:cNvPr id="8" name="TextBox 7">
            <a:extLst>
              <a:ext uri="{FF2B5EF4-FFF2-40B4-BE49-F238E27FC236}">
                <a16:creationId xmlns:a16="http://schemas.microsoft.com/office/drawing/2014/main" id="{09FF62AF-D5DF-45D5-A649-99C9E0AA10E8}"/>
              </a:ext>
            </a:extLst>
          </p:cNvPr>
          <p:cNvSpPr txBox="1"/>
          <p:nvPr/>
        </p:nvSpPr>
        <p:spPr>
          <a:xfrm>
            <a:off x="3816626" y="3309480"/>
            <a:ext cx="2279374" cy="1477328"/>
          </a:xfrm>
          <a:prstGeom prst="rect">
            <a:avLst/>
          </a:prstGeom>
          <a:noFill/>
        </p:spPr>
        <p:txBody>
          <a:bodyPr wrap="square" rtlCol="0">
            <a:spAutoFit/>
          </a:bodyPr>
          <a:lstStyle/>
          <a:p>
            <a:r>
              <a:rPr lang="en-US" dirty="0"/>
              <a:t>Even though there are no null values , there are some fields which has value as '?' which is unacceptable</a:t>
            </a:r>
          </a:p>
        </p:txBody>
      </p:sp>
      <p:pic>
        <p:nvPicPr>
          <p:cNvPr id="10" name="Picture 9">
            <a:extLst>
              <a:ext uri="{FF2B5EF4-FFF2-40B4-BE49-F238E27FC236}">
                <a16:creationId xmlns:a16="http://schemas.microsoft.com/office/drawing/2014/main" id="{388181B5-E47B-4D49-AB21-7FD1DF486F72}"/>
              </a:ext>
            </a:extLst>
          </p:cNvPr>
          <p:cNvPicPr>
            <a:picLocks noChangeAspect="1"/>
          </p:cNvPicPr>
          <p:nvPr/>
        </p:nvPicPr>
        <p:blipFill>
          <a:blip r:embed="rId5"/>
          <a:stretch>
            <a:fillRect/>
          </a:stretch>
        </p:blipFill>
        <p:spPr>
          <a:xfrm>
            <a:off x="994912" y="2240620"/>
            <a:ext cx="2821714" cy="3984381"/>
          </a:xfrm>
          <a:prstGeom prst="rect">
            <a:avLst/>
          </a:prstGeom>
        </p:spPr>
      </p:pic>
    </p:spTree>
    <p:extLst>
      <p:ext uri="{BB962C8B-B14F-4D97-AF65-F5344CB8AC3E}">
        <p14:creationId xmlns:p14="http://schemas.microsoft.com/office/powerpoint/2010/main" val="4016787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F69A82-E8CF-48AD-BE9C-45647001FE1F}"/>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Data Pre-processing</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654EEC0-C661-485C-90D5-CF8E21B1B9E4}"/>
              </a:ext>
            </a:extLst>
          </p:cNvPr>
          <p:cNvSpPr>
            <a:spLocks noGrp="1"/>
          </p:cNvSpPr>
          <p:nvPr>
            <p:ph idx="1"/>
          </p:nvPr>
        </p:nvSpPr>
        <p:spPr>
          <a:xfrm>
            <a:off x="4976031" y="963877"/>
            <a:ext cx="6377769" cy="4930246"/>
          </a:xfrm>
        </p:spPr>
        <p:txBody>
          <a:bodyPr anchor="ctr">
            <a:normAutofit/>
          </a:bodyPr>
          <a:lstStyle/>
          <a:p>
            <a:r>
              <a:rPr lang="en-US" sz="1900" dirty="0"/>
              <a:t>Normalized-losses , num-of-doors , bore , stroke  , horsepower, peak-rpm and price  are the columns that have ? as values. Hence it has  to be converted to readable values like mean/median /mode accordingly.</a:t>
            </a:r>
          </a:p>
          <a:p>
            <a:pPr marL="0" indent="0">
              <a:buNone/>
            </a:pPr>
            <a:r>
              <a:rPr lang="en-US" sz="1900" dirty="0"/>
              <a:t>   1.Normalized-losses </a:t>
            </a:r>
            <a:r>
              <a:rPr lang="en-US" sz="1900" dirty="0">
                <a:sym typeface="Wingdings" panose="05000000000000000000" pitchFamily="2" charset="2"/>
              </a:rPr>
              <a:t> Replaced ‘?’ by mean</a:t>
            </a:r>
          </a:p>
          <a:p>
            <a:pPr marL="0" indent="0">
              <a:buNone/>
            </a:pPr>
            <a:r>
              <a:rPr lang="en-US" sz="1900" dirty="0">
                <a:sym typeface="Wingdings" panose="05000000000000000000" pitchFamily="2" charset="2"/>
              </a:rPr>
              <a:t>   2.num-of-doors	  Removed the rows with ‘?’(because each     model has its own specifications and we cannot replace it   based on mean/median/mode)</a:t>
            </a:r>
          </a:p>
          <a:p>
            <a:pPr marL="0" indent="0">
              <a:buNone/>
            </a:pPr>
            <a:r>
              <a:rPr lang="en-US" sz="1900" dirty="0">
                <a:sym typeface="Wingdings" panose="05000000000000000000" pitchFamily="2" charset="2"/>
              </a:rPr>
              <a:t>   3.bore,stroke,horsepower and peak-rpm  Replaced ‘?’ with mode</a:t>
            </a:r>
          </a:p>
          <a:p>
            <a:pPr marL="0" indent="0">
              <a:buNone/>
            </a:pPr>
            <a:r>
              <a:rPr lang="en-US" sz="1900" dirty="0">
                <a:sym typeface="Wingdings" panose="05000000000000000000" pitchFamily="2" charset="2"/>
              </a:rPr>
              <a:t>   4.price     Replaced ‘?’ with mean price</a:t>
            </a:r>
          </a:p>
          <a:p>
            <a:r>
              <a:rPr lang="en-US" sz="1900" dirty="0">
                <a:sym typeface="Wingdings" panose="05000000000000000000" pitchFamily="2" charset="2"/>
              </a:rPr>
              <a:t>The Columns that were having numeric values and with datatype object are changed to integer or float accordingly.</a:t>
            </a:r>
          </a:p>
          <a:p>
            <a:pPr marL="0" indent="0">
              <a:buNone/>
            </a:pPr>
            <a:r>
              <a:rPr lang="en-US" sz="1900" dirty="0">
                <a:sym typeface="Wingdings" panose="05000000000000000000" pitchFamily="2" charset="2"/>
              </a:rPr>
              <a:t>						</a:t>
            </a:r>
            <a:endParaRPr lang="en-US" sz="1900" dirty="0"/>
          </a:p>
        </p:txBody>
      </p:sp>
    </p:spTree>
    <p:extLst>
      <p:ext uri="{BB962C8B-B14F-4D97-AF65-F5344CB8AC3E}">
        <p14:creationId xmlns:p14="http://schemas.microsoft.com/office/powerpoint/2010/main" val="3349332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F6639-75EE-4E2E-9363-F6A3EEB67DB9}"/>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t>Final Dataset after pre-processing</a:t>
            </a:r>
          </a:p>
        </p:txBody>
      </p:sp>
      <p:sp>
        <p:nvSpPr>
          <p:cNvPr id="9" name="Content Placeholder 8">
            <a:extLst>
              <a:ext uri="{FF2B5EF4-FFF2-40B4-BE49-F238E27FC236}">
                <a16:creationId xmlns:a16="http://schemas.microsoft.com/office/drawing/2014/main" id="{A879B75B-C343-45AB-82B7-AFCEB0B4E55C}"/>
              </a:ext>
            </a:extLst>
          </p:cNvPr>
          <p:cNvSpPr>
            <a:spLocks noGrp="1"/>
          </p:cNvSpPr>
          <p:nvPr>
            <p:ph idx="1"/>
          </p:nvPr>
        </p:nvSpPr>
        <p:spPr>
          <a:xfrm>
            <a:off x="643467" y="2638044"/>
            <a:ext cx="3604975" cy="3415622"/>
          </a:xfrm>
        </p:spPr>
        <p:txBody>
          <a:bodyPr>
            <a:normAutofit/>
          </a:bodyPr>
          <a:lstStyle/>
          <a:p>
            <a:r>
              <a:rPr lang="en-US" sz="2000" dirty="0"/>
              <a:t>The cleaned dataset is written into a new csv file</a:t>
            </a:r>
          </a:p>
        </p:txBody>
      </p:sp>
      <p:pic>
        <p:nvPicPr>
          <p:cNvPr id="7" name="Content Placeholder 3">
            <a:extLst>
              <a:ext uri="{FF2B5EF4-FFF2-40B4-BE49-F238E27FC236}">
                <a16:creationId xmlns:a16="http://schemas.microsoft.com/office/drawing/2014/main" id="{9F38AEE9-5AD7-4102-81EB-AEA1042BCC70}"/>
              </a:ext>
            </a:extLst>
          </p:cNvPr>
          <p:cNvPicPr>
            <a:picLocks noChangeAspect="1"/>
          </p:cNvPicPr>
          <p:nvPr/>
        </p:nvPicPr>
        <p:blipFill>
          <a:blip r:embed="rId2"/>
          <a:stretch>
            <a:fillRect/>
          </a:stretch>
        </p:blipFill>
        <p:spPr>
          <a:xfrm>
            <a:off x="6200723" y="643467"/>
            <a:ext cx="4444849" cy="5410199"/>
          </a:xfrm>
          <a:prstGeom prst="rect">
            <a:avLst/>
          </a:prstGeom>
        </p:spPr>
      </p:pic>
      <p:pic>
        <p:nvPicPr>
          <p:cNvPr id="5" name="Picture 4">
            <a:extLst>
              <a:ext uri="{FF2B5EF4-FFF2-40B4-BE49-F238E27FC236}">
                <a16:creationId xmlns:a16="http://schemas.microsoft.com/office/drawing/2014/main" id="{F6E75957-7BB7-47DB-B011-49A8DC40A528}"/>
              </a:ext>
            </a:extLst>
          </p:cNvPr>
          <p:cNvPicPr>
            <a:picLocks noChangeAspect="1"/>
          </p:cNvPicPr>
          <p:nvPr/>
        </p:nvPicPr>
        <p:blipFill>
          <a:blip r:embed="rId3"/>
          <a:stretch>
            <a:fillRect/>
          </a:stretch>
        </p:blipFill>
        <p:spPr>
          <a:xfrm>
            <a:off x="643468" y="3622650"/>
            <a:ext cx="3604976" cy="428625"/>
          </a:xfrm>
          <a:prstGeom prst="rect">
            <a:avLst/>
          </a:prstGeom>
        </p:spPr>
      </p:pic>
    </p:spTree>
    <p:extLst>
      <p:ext uri="{BB962C8B-B14F-4D97-AF65-F5344CB8AC3E}">
        <p14:creationId xmlns:p14="http://schemas.microsoft.com/office/powerpoint/2010/main" val="3296639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E11E4-D53B-4D19-827C-A19B58C44D44}"/>
              </a:ext>
            </a:extLst>
          </p:cNvPr>
          <p:cNvSpPr>
            <a:spLocks noGrp="1"/>
          </p:cNvSpPr>
          <p:nvPr>
            <p:ph type="title"/>
          </p:nvPr>
        </p:nvSpPr>
        <p:spPr>
          <a:xfrm>
            <a:off x="524256" y="4767072"/>
            <a:ext cx="6594189" cy="1625210"/>
          </a:xfrm>
        </p:spPr>
        <p:txBody>
          <a:bodyPr>
            <a:normAutofit/>
          </a:bodyPr>
          <a:lstStyle/>
          <a:p>
            <a:pPr algn="r"/>
            <a:r>
              <a:rPr lang="en-US" sz="3600">
                <a:solidFill>
                  <a:srgbClr val="FFFFFF"/>
                </a:solidFill>
              </a:rPr>
              <a:t>Correlation Analysis-By Heat map</a:t>
            </a:r>
            <a:endParaRPr lang="en-US" sz="3600" dirty="0">
              <a:solidFill>
                <a:srgbClr val="FFFFFF"/>
              </a:solidFill>
            </a:endParaRPr>
          </a:p>
        </p:txBody>
      </p:sp>
      <p:sp>
        <p:nvSpPr>
          <p:cNvPr id="9" name="Content Placeholder 8">
            <a:extLst>
              <a:ext uri="{FF2B5EF4-FFF2-40B4-BE49-F238E27FC236}">
                <a16:creationId xmlns:a16="http://schemas.microsoft.com/office/drawing/2014/main" id="{C9C0FBA5-D7CA-434B-8F89-9645466F5345}"/>
              </a:ext>
            </a:extLst>
          </p:cNvPr>
          <p:cNvSpPr>
            <a:spLocks noGrp="1"/>
          </p:cNvSpPr>
          <p:nvPr>
            <p:ph idx="1"/>
          </p:nvPr>
        </p:nvSpPr>
        <p:spPr>
          <a:xfrm>
            <a:off x="8108832" y="1539920"/>
            <a:ext cx="3424739" cy="4852362"/>
          </a:xfrm>
        </p:spPr>
        <p:txBody>
          <a:bodyPr anchor="ctr">
            <a:normAutofit fontScale="77500" lnSpcReduction="20000"/>
          </a:bodyPr>
          <a:lstStyle/>
          <a:p>
            <a:r>
              <a:rPr lang="en-US" sz="2000" dirty="0">
                <a:solidFill>
                  <a:srgbClr val="FFFFFF"/>
                </a:solidFill>
              </a:rPr>
              <a:t>From the heat map, we can see that:</a:t>
            </a:r>
          </a:p>
          <a:p>
            <a:r>
              <a:rPr lang="en-US" sz="2000" dirty="0">
                <a:solidFill>
                  <a:srgbClr val="FFFFFF"/>
                </a:solidFill>
              </a:rPr>
              <a:t>    a) the price is positively correlated to wheel-base, length, width, curb-weight , engine-size, horsepower and number of cylinders</a:t>
            </a:r>
          </a:p>
          <a:p>
            <a:r>
              <a:rPr lang="en-US" sz="2000" dirty="0">
                <a:solidFill>
                  <a:srgbClr val="FFFFFF"/>
                </a:solidFill>
              </a:rPr>
              <a:t>    b) symbolling is negatively correlated to most of the attributes except for normalized-losses</a:t>
            </a:r>
          </a:p>
          <a:p>
            <a:r>
              <a:rPr lang="en-US" sz="2000" dirty="0">
                <a:solidFill>
                  <a:srgbClr val="FFFFFF"/>
                </a:solidFill>
              </a:rPr>
              <a:t>    c)All the physical attributes of a vehicle should be positively correlated, and the map really says it so by the way the following attributes like wheel-base, length, width, curb-weight , engine-size are distributed.</a:t>
            </a:r>
          </a:p>
          <a:p>
            <a:r>
              <a:rPr lang="en-US" sz="2000" dirty="0">
                <a:solidFill>
                  <a:srgbClr val="FFFFFF"/>
                </a:solidFill>
              </a:rPr>
              <a:t>    d)highway-mpg and city-mpg are highly correlated.</a:t>
            </a:r>
          </a:p>
          <a:p>
            <a:r>
              <a:rPr lang="en-US" sz="2000" dirty="0">
                <a:solidFill>
                  <a:srgbClr val="FFFFFF"/>
                </a:solidFill>
              </a:rPr>
              <a:t>    e)Also, the engine-size and horse-power are also correlated in a positive way.</a:t>
            </a:r>
          </a:p>
        </p:txBody>
      </p:sp>
      <p:pic>
        <p:nvPicPr>
          <p:cNvPr id="7" name="Content Placeholder 3">
            <a:extLst>
              <a:ext uri="{FF2B5EF4-FFF2-40B4-BE49-F238E27FC236}">
                <a16:creationId xmlns:a16="http://schemas.microsoft.com/office/drawing/2014/main" id="{17FB87CA-BDBA-4BF8-911E-EE2CDB759576}"/>
              </a:ext>
            </a:extLst>
          </p:cNvPr>
          <p:cNvPicPr>
            <a:picLocks noChangeAspect="1"/>
          </p:cNvPicPr>
          <p:nvPr/>
        </p:nvPicPr>
        <p:blipFill rotWithShape="1">
          <a:blip r:embed="rId2"/>
          <a:srcRect l="3312" r="8189" b="1"/>
          <a:stretch/>
        </p:blipFill>
        <p:spPr>
          <a:xfrm>
            <a:off x="327547" y="321733"/>
            <a:ext cx="7058306" cy="4107392"/>
          </a:xfrm>
          <a:prstGeom prst="rect">
            <a:avLst/>
          </a:prstGeom>
        </p:spPr>
      </p:pic>
      <p:pic>
        <p:nvPicPr>
          <p:cNvPr id="6" name="Picture 5">
            <a:extLst>
              <a:ext uri="{FF2B5EF4-FFF2-40B4-BE49-F238E27FC236}">
                <a16:creationId xmlns:a16="http://schemas.microsoft.com/office/drawing/2014/main" id="{AE823071-A101-4E76-9DF8-5B12ACE026C5}"/>
              </a:ext>
            </a:extLst>
          </p:cNvPr>
          <p:cNvPicPr>
            <a:picLocks noChangeAspect="1"/>
          </p:cNvPicPr>
          <p:nvPr/>
        </p:nvPicPr>
        <p:blipFill>
          <a:blip r:embed="rId3"/>
          <a:stretch>
            <a:fillRect/>
          </a:stretch>
        </p:blipFill>
        <p:spPr>
          <a:xfrm>
            <a:off x="8068714" y="608880"/>
            <a:ext cx="3400425" cy="552450"/>
          </a:xfrm>
          <a:prstGeom prst="rect">
            <a:avLst/>
          </a:prstGeom>
        </p:spPr>
      </p:pic>
    </p:spTree>
    <p:extLst>
      <p:ext uri="{BB962C8B-B14F-4D97-AF65-F5344CB8AC3E}">
        <p14:creationId xmlns:p14="http://schemas.microsoft.com/office/powerpoint/2010/main" val="33714890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otalTime>7</TotalTime>
  <Words>1145</Words>
  <Application>Microsoft Office PowerPoint</Application>
  <PresentationFormat>Widescreen</PresentationFormat>
  <Paragraphs>105</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Calibri Light</vt:lpstr>
      <vt:lpstr>Office Theme</vt:lpstr>
      <vt:lpstr>Person Info</vt:lpstr>
      <vt:lpstr>Domain and Topic of Project</vt:lpstr>
      <vt:lpstr>Introduction</vt:lpstr>
      <vt:lpstr>Dataset Description</vt:lpstr>
      <vt:lpstr>Profile Report of dataset</vt:lpstr>
      <vt:lpstr>Evaluation of missing/junk data</vt:lpstr>
      <vt:lpstr>Data Pre-processing</vt:lpstr>
      <vt:lpstr>Final Dataset after pre-processing</vt:lpstr>
      <vt:lpstr>Correlation Analysis-By Heat map</vt:lpstr>
      <vt:lpstr>Business Questions</vt:lpstr>
      <vt:lpstr>The business questions are generally classified into these main areas:</vt:lpstr>
      <vt:lpstr>Make/Manufacturer Analysis - based on make</vt:lpstr>
      <vt:lpstr>Which is the most expensive and cheapest car in the dataset?</vt:lpstr>
      <vt:lpstr>Highest – Toyota Lowest - Mercury</vt:lpstr>
      <vt:lpstr>Picture Analysis of Manufacturers based on Symbolling</vt:lpstr>
      <vt:lpstr>Picture Analysis of Manufacturers based on Fuel-type</vt:lpstr>
      <vt:lpstr>Risk Analysis  - based on normalized losses and symbolling  attributes </vt:lpstr>
      <vt:lpstr>Importance of symbolling in Dataset</vt:lpstr>
      <vt:lpstr>Risk analysis based on fuel-type and manufacturer</vt:lpstr>
      <vt:lpstr>Risk analysis based on manufacturer</vt:lpstr>
      <vt:lpstr>Risk analysis based on body-style ,drive-wheels and number of doors</vt:lpstr>
      <vt:lpstr>Price Analysis  - based on price</vt:lpstr>
      <vt:lpstr>Price Distribution of automobiles in the dataset</vt:lpstr>
      <vt:lpstr>Price Distribution of automobiles based on body-style</vt:lpstr>
      <vt:lpstr>3D plot representation based on number of doors &amp; cylinders  and volume of vehicle</vt:lpstr>
      <vt:lpstr>Price based on symbolling , fuel-type and drive-wheels</vt:lpstr>
      <vt:lpstr>Vehicle Specification  - based on vehicle attributes in dataset</vt:lpstr>
      <vt:lpstr>Body-style distribution in dataset</vt:lpstr>
      <vt:lpstr>Drive-wheels distribution in dataset</vt:lpstr>
      <vt:lpstr>Pair plot of vehicle attributes</vt:lpstr>
      <vt:lpstr>Linear model plot of vehicle attributes and price</vt:lpstr>
      <vt:lpstr>Fuel Attribute Analysis  - based on fuel-system, fuel-type</vt:lpstr>
      <vt:lpstr>Distribution of fuel attributes</vt:lpstr>
      <vt:lpstr>Distribution of fuel attributes</vt:lpstr>
      <vt:lpstr>Engine Attribute Analysis</vt:lpstr>
      <vt:lpstr>Distribution of engine attributes</vt:lpstr>
      <vt:lpstr>Distribution of engine attributes based on price and body-style</vt:lpstr>
      <vt:lpstr>3D plot based on engine size, horsepower, compression-ratio and no. of cylinders</vt:lpstr>
      <vt:lpstr>Mileage Analysis</vt:lpstr>
      <vt:lpstr>Distribution of city-mpg ,highway-mpg and price</vt:lpstr>
      <vt:lpstr>Distribution of city-mpg , highway-mpg and price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 Info</dc:title>
  <dc:creator>Annie Thomas</dc:creator>
  <cp:lastModifiedBy>Annie Thomas</cp:lastModifiedBy>
  <cp:revision>2</cp:revision>
  <dcterms:created xsi:type="dcterms:W3CDTF">2018-12-10T03:26:49Z</dcterms:created>
  <dcterms:modified xsi:type="dcterms:W3CDTF">2018-12-10T03:33:57Z</dcterms:modified>
</cp:coreProperties>
</file>