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d3dee02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d3dee02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d3dee02d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d3dee02d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d3dee02d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d3dee02d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baseline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97365-EBCA-4027-87D5-99FC1D4DF0BB}" type="datetimeFigureOut">
              <a:rPr lang="en-US" smtClean="0"/>
              <a:pPr/>
              <a:t>8/2/2023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texsoft.com/blog/credit-card-fraud-detection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11295" y="0"/>
            <a:ext cx="8607300" cy="955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77" b="1" dirty="0">
                <a:latin typeface="Times New Roman"/>
                <a:ea typeface="Times New Roman"/>
                <a:cs typeface="Times New Roman"/>
                <a:sym typeface="Times New Roman"/>
              </a:rPr>
              <a:t>Credit Card Fraud Detection Using Different Machine Learning Classifier</a:t>
            </a:r>
            <a:endParaRPr sz="2477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963600"/>
            <a:ext cx="8520600" cy="22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32004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6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Report</a:t>
            </a:r>
            <a:endParaRPr lang="en-IN"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 		</a:t>
            </a:r>
            <a:r>
              <a:rPr lang="en"/>
              <a:t>                       </a:t>
            </a:r>
            <a:r>
              <a:rPr lang="en" smtClean="0"/>
              <a:t>  </a:t>
            </a:r>
            <a:r>
              <a:rPr lang="en-IN" sz="1700" b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</a:t>
            </a:r>
            <a:r>
              <a:rPr lang="en-IN" sz="17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                     </a:t>
            </a:r>
            <a:r>
              <a:rPr lang="en" sz="12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Nibedita Roy, Roll- 1220CMSH-0040, Reg. No. 121-1212-0731-20</a:t>
            </a:r>
            <a:endParaRPr sz="1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2286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r>
              <a:rPr lang="en" sz="15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lang="en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Shivam Das, Roll- 1220CMSH-0051, Reg. No. 121-1111-0742-20</a:t>
            </a:r>
            <a:endParaRPr sz="1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22860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</a:t>
            </a:r>
            <a:r>
              <a:rPr lang="en" sz="15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Gourab Haldar, Roll- 1220CMSH-0035, Reg. No. 121-1112-0726-20</a:t>
            </a:r>
            <a:endParaRPr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2058300" y="3225600"/>
            <a:ext cx="5027400" cy="16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</a:t>
            </a:r>
            <a:endParaRPr sz="15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Gour Mahavidyalaya</a:t>
            </a:r>
            <a:endParaRPr sz="15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Malda</a:t>
            </a:r>
            <a:endParaRPr sz="15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August, 2023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46909" y="1128568"/>
          <a:ext cx="6615545" cy="255615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774439"/>
                <a:gridCol w="971331"/>
                <a:gridCol w="1548878"/>
                <a:gridCol w="682556"/>
                <a:gridCol w="669430"/>
                <a:gridCol w="682556"/>
                <a:gridCol w="656304"/>
                <a:gridCol w="630051"/>
              </a:tblGrid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 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Without_Oversampling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B_Adasyn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F_Adasyn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B_SMOTE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F_SMOTE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 </a:t>
                      </a:r>
                      <a:r>
                        <a:rPr lang="en-US" sz="1000" u="none" strike="noStrike" dirty="0" smtClean="0"/>
                        <a:t>Best Result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ADABOOST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/>
                        <a:t>Accuracy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0.8046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0.6795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0.7061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0.7044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0.8046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Specificity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0.9526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0.7141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0.7447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0.7547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0.7651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0.9526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Cohen Kappa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0.2797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0.3593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0.3198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0.4129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0.4098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0.4129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MCC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0.3128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0.3603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0.3245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0.4151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0.4132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0.4151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F1 Score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0.3755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0.6699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0.6283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0.6946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0.6891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0.6946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0.6134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0.6963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0.6925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0.7346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0.7391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0.7391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0.2706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0.6454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0.5751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0.6587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0.6454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0.6587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10-fold CV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0.8013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0.6763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0.6634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0.7028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0.8013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5-fold CV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0.8011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0.6753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0.7033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0.8011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RoC AUC Score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0.7557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0.7495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0.7243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0.7817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0.7735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0.7817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53835" y="1059295"/>
          <a:ext cx="6615545" cy="255615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774439"/>
                <a:gridCol w="971331"/>
                <a:gridCol w="1548878"/>
                <a:gridCol w="682556"/>
                <a:gridCol w="669430"/>
                <a:gridCol w="682556"/>
                <a:gridCol w="656304"/>
                <a:gridCol w="630051"/>
              </a:tblGrid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 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/>
                        <a:t>Without_Oversampling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B_Adasyn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F_Adasyn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B_SMOTE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F_SMOTE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 </a:t>
                      </a:r>
                      <a:r>
                        <a:rPr lang="en-US" sz="1000" u="none" strike="noStrike" dirty="0" smtClean="0"/>
                        <a:t>Best Result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XGBOOST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/>
                        <a:t>Accuracy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0.7986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0.7981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0.7279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0.8078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0.7476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0.8078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Specificity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0.9414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0.8003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0.7332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0.8267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0.7605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0.9414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Cohen Kappa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0.2754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0.5962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0.4558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0.6158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0.4953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0.6158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MCC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0.2998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0.5962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0.4558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0.6163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0.4956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0.6163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F1 Score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0.3796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0.7989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0.7264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0.8065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0.7472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0.8065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0.5735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0.8019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0.7302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0.8244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0.7598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0.8244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0.2836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0.7959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0.7225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0.7894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0.7959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10-fold CV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0.7968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0.7756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0.6978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0.7866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0.7241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0.7968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5-fold CV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0.7948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0.6969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0.7807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0.7231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0.7948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RoC AUC Score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0.7478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0.8846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0.8045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0.8903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0.8281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0.8903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98417" y="976168"/>
          <a:ext cx="6608618" cy="255615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767512"/>
                <a:gridCol w="971331"/>
                <a:gridCol w="1548878"/>
                <a:gridCol w="682556"/>
                <a:gridCol w="669430"/>
                <a:gridCol w="682556"/>
                <a:gridCol w="656304"/>
                <a:gridCol w="630051"/>
              </a:tblGrid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 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Without_Oversampling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B_Adasyn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F_Adasyn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B_SMOTE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F_SMOTE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 </a:t>
                      </a:r>
                      <a:r>
                        <a:rPr lang="en-US" sz="1000" u="none" strike="noStrike" dirty="0" smtClean="0"/>
                        <a:t>Best Result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LGBM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/>
                        <a:t>Accuracy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0.8091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0.7116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0.7803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0.7876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0.7301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0.8091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/>
                        <a:t>Specificity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0.956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0.7307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0.7755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0.8123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0.956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/>
                        <a:t>Cohen Kappa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0.2957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0.4231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0.5605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0.5753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0.7606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0.7606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/>
                        <a:t>MCC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0.3311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0.4234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0.5605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0.5762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0.4619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0.5762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/>
                        <a:t>F1 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0.3889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0.7048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0.7826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0.7848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0.7241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0.7848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0.6381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0.7198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0.7803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0.8074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0.7523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0.8074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0.2797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0.6923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0.7849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0.7634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0.698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0.7849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10-fold CV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0.8045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0.7582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0.7658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0.722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0.8045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5-fold CV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0.803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0.6928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0.7574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0.7648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0.7203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0.803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/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RoC AUC Score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0.7633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0.7875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0.8656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0.8727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0.8123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0.8727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26127" y="1024659"/>
          <a:ext cx="6615545" cy="255615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774439"/>
                <a:gridCol w="971331"/>
                <a:gridCol w="1548878"/>
                <a:gridCol w="682556"/>
                <a:gridCol w="669430"/>
                <a:gridCol w="682556"/>
                <a:gridCol w="656304"/>
                <a:gridCol w="630051"/>
              </a:tblGrid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 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Without_Oversampling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B_Adasyn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F_Adasyn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B_SMOTE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F_SMOTE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 </a:t>
                      </a:r>
                      <a:r>
                        <a:rPr lang="en-US" sz="1000" u="none" strike="noStrike" dirty="0" smtClean="0"/>
                        <a:t>Best</a:t>
                      </a:r>
                      <a:r>
                        <a:rPr lang="en-US" sz="1000" u="none" strike="noStrike" baseline="0" dirty="0" smtClean="0"/>
                        <a:t> Result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/>
                        <a:t>Accuracy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0.799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0.8457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0.7827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0.8471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0.8004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0.8471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Specificity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0.9526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0.8206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0.7634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0.8421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0.7856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0.9526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Cohen Kappa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0.2502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0.6913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0.5653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0.694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0.6005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0.694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MCC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0.2845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0.6921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0.5657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0.694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0.6007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0.694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F1 Score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0.3461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0.8504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0.7867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0.8497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0.8055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0.8504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0.5896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0.8313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0.7721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0.8476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0.7966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0.8476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0.245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0.8704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0.8018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0.8518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0.8147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0.8704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/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10-fold CV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0.7995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0.7812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0.7245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0.7912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0.7634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0.7995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5-fold CV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0.7993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0.7727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0.7186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0.7835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0.7573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0.7993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RoC AUC Score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0.7377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0.9209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0.8518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0.9214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0.8704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0.9214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2692" y="129452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/>
              <a:t>Conclusion: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900113" y="526852"/>
            <a:ext cx="74437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term of Accuracy, Extra Tree Classifier outperforms the other classifiers in </a:t>
            </a:r>
            <a:r>
              <a:rPr lang="en-US" dirty="0" err="1" smtClean="0"/>
              <a:t>Boruta</a:t>
            </a:r>
            <a:r>
              <a:rPr lang="en-US" dirty="0" smtClean="0"/>
              <a:t> and Smote based model by 84.71%. </a:t>
            </a:r>
          </a:p>
          <a:p>
            <a:r>
              <a:rPr lang="en-US" dirty="0" smtClean="0"/>
              <a:t>In term of Specificity, Logistic Regression Classifier outperforms the other classifiers in </a:t>
            </a:r>
            <a:r>
              <a:rPr lang="en-US" dirty="0" err="1" smtClean="0"/>
              <a:t>Without_oversampling</a:t>
            </a:r>
            <a:r>
              <a:rPr lang="en-US" dirty="0" smtClean="0"/>
              <a:t> based model by 97.93%.</a:t>
            </a:r>
          </a:p>
          <a:p>
            <a:r>
              <a:rPr lang="en-US" dirty="0" smtClean="0"/>
              <a:t> Cohen Kappa score was highest in Light </a:t>
            </a:r>
            <a:r>
              <a:rPr lang="en-US" dirty="0" err="1" smtClean="0"/>
              <a:t>Gardient</a:t>
            </a:r>
            <a:r>
              <a:rPr lang="en-US" dirty="0" smtClean="0"/>
              <a:t> Boosting Machine Classifier when utilized with Sequential Feature selection with Smote by 76.06%. </a:t>
            </a:r>
          </a:p>
          <a:p>
            <a:r>
              <a:rPr lang="en-US" dirty="0" smtClean="0"/>
              <a:t>In terms of MCC, the Extra Tree Classifier outperforms the other classifiers when </a:t>
            </a:r>
            <a:r>
              <a:rPr lang="en-US" dirty="0" err="1" smtClean="0"/>
              <a:t>Boruta</a:t>
            </a:r>
            <a:r>
              <a:rPr lang="en-US" dirty="0" smtClean="0"/>
              <a:t> based Feature selector with Smote was utilized by 69.40%.</a:t>
            </a:r>
          </a:p>
          <a:p>
            <a:r>
              <a:rPr lang="en-US" dirty="0" smtClean="0"/>
              <a:t> F1 Score was recorded highest for Extra Tree Classifier when employed with </a:t>
            </a:r>
            <a:r>
              <a:rPr lang="en-US" dirty="0" err="1" smtClean="0"/>
              <a:t>Boruta</a:t>
            </a:r>
            <a:r>
              <a:rPr lang="en-US" dirty="0" smtClean="0"/>
              <a:t> based feature selector with </a:t>
            </a:r>
            <a:r>
              <a:rPr lang="en-US" dirty="0" err="1" smtClean="0"/>
              <a:t>Adasyn</a:t>
            </a:r>
            <a:r>
              <a:rPr lang="en-US" dirty="0" smtClean="0"/>
              <a:t> by 85.04%.</a:t>
            </a:r>
          </a:p>
          <a:p>
            <a:r>
              <a:rPr lang="en-US" dirty="0" smtClean="0"/>
              <a:t> In term of Precision, Extra Tree Classifier outperforms the other classifiers in </a:t>
            </a:r>
            <a:r>
              <a:rPr lang="en-US" dirty="0" err="1" smtClean="0"/>
              <a:t>Boruta</a:t>
            </a:r>
            <a:r>
              <a:rPr lang="en-US" dirty="0" smtClean="0"/>
              <a:t> and Smote based model by 84.76%. </a:t>
            </a:r>
          </a:p>
          <a:p>
            <a:r>
              <a:rPr lang="en-US" dirty="0" smtClean="0"/>
              <a:t>In term of Recall, Gaussian Naive </a:t>
            </a:r>
            <a:r>
              <a:rPr lang="en-US" dirty="0" err="1" smtClean="0"/>
              <a:t>Bayes</a:t>
            </a:r>
            <a:r>
              <a:rPr lang="en-US" dirty="0" smtClean="0"/>
              <a:t> Classifier outperforms the other classifiers in Sequential Feature selection model by 93.52%. </a:t>
            </a:r>
          </a:p>
          <a:p>
            <a:r>
              <a:rPr lang="en-US" dirty="0" smtClean="0"/>
              <a:t>10-fold CV was highest in Light Gradient Boosting Machine Classifier when utilized </a:t>
            </a:r>
            <a:r>
              <a:rPr lang="en-US" dirty="0" err="1" smtClean="0"/>
              <a:t>without_oversampling</a:t>
            </a:r>
            <a:r>
              <a:rPr lang="en-US" dirty="0" smtClean="0"/>
              <a:t> by 80.45%.</a:t>
            </a:r>
          </a:p>
          <a:p>
            <a:r>
              <a:rPr lang="en-US" dirty="0" smtClean="0"/>
              <a:t> 5-fold CV was highest in Light Gradient Boosting Machine Classifier when utilized </a:t>
            </a:r>
            <a:r>
              <a:rPr lang="en-US" dirty="0" err="1" smtClean="0"/>
              <a:t>without_oversampling</a:t>
            </a:r>
            <a:r>
              <a:rPr lang="en-US" dirty="0" smtClean="0"/>
              <a:t> by 80.30%.</a:t>
            </a:r>
          </a:p>
          <a:p>
            <a:r>
              <a:rPr lang="en-US" dirty="0" smtClean="0"/>
              <a:t> Roc AUC score was highest in Extra Tree Classifier when utilized with </a:t>
            </a:r>
            <a:r>
              <a:rPr lang="en-US" dirty="0" err="1" smtClean="0"/>
              <a:t>Boruta</a:t>
            </a:r>
            <a:r>
              <a:rPr lang="en-US" dirty="0" smtClean="0"/>
              <a:t> based Feature selector with Smote by 92.14%.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619" y="0"/>
            <a:ext cx="1489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</a:t>
            </a:r>
            <a:r>
              <a:rPr lang="en-US" b="1" dirty="0" smtClean="0"/>
              <a:t>: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214745"/>
            <a:ext cx="914399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[1] </a:t>
            </a:r>
            <a:r>
              <a:rPr lang="en-US" sz="800" dirty="0" err="1" smtClean="0"/>
              <a:t>Dal</a:t>
            </a:r>
            <a:r>
              <a:rPr lang="en-US" sz="800" dirty="0" smtClean="0"/>
              <a:t> </a:t>
            </a:r>
            <a:r>
              <a:rPr lang="en-US" sz="800" dirty="0" err="1" smtClean="0"/>
              <a:t>Pozzolo</a:t>
            </a:r>
            <a:r>
              <a:rPr lang="en-US" sz="800" dirty="0" smtClean="0"/>
              <a:t>, A., </a:t>
            </a:r>
            <a:r>
              <a:rPr lang="en-US" sz="800" dirty="0" err="1" smtClean="0"/>
              <a:t>Caelen</a:t>
            </a:r>
            <a:r>
              <a:rPr lang="en-US" sz="800" dirty="0" smtClean="0"/>
              <a:t>, O., Le </a:t>
            </a:r>
            <a:r>
              <a:rPr lang="en-US" sz="800" dirty="0" err="1" smtClean="0"/>
              <a:t>Borgne</a:t>
            </a:r>
            <a:r>
              <a:rPr lang="en-US" sz="800" dirty="0" smtClean="0"/>
              <a:t>, Y. A., </a:t>
            </a:r>
            <a:r>
              <a:rPr lang="en-US" sz="800" dirty="0" err="1" smtClean="0"/>
              <a:t>Waterschoot</a:t>
            </a:r>
            <a:r>
              <a:rPr lang="en-US" sz="800" dirty="0" smtClean="0"/>
              <a:t>, S., &amp; </a:t>
            </a:r>
            <a:r>
              <a:rPr lang="en-US" sz="800" dirty="0" err="1" smtClean="0"/>
              <a:t>Bontempi</a:t>
            </a:r>
            <a:r>
              <a:rPr lang="en-US" sz="800" dirty="0" smtClean="0"/>
              <a:t>, G. (2014). Learned lessons in credit card fraud detection from a practitioner perspective. </a:t>
            </a:r>
            <a:r>
              <a:rPr lang="en-US" sz="800" i="1" dirty="0" smtClean="0"/>
              <a:t>Expert systems with applications</a:t>
            </a:r>
            <a:r>
              <a:rPr lang="en-US" sz="800" dirty="0" smtClean="0"/>
              <a:t>, </a:t>
            </a:r>
            <a:r>
              <a:rPr lang="en-US" sz="800" i="1" dirty="0" smtClean="0"/>
              <a:t>41</a:t>
            </a:r>
            <a:r>
              <a:rPr lang="en-US" sz="800" dirty="0" smtClean="0"/>
              <a:t>(10), 4915-4928.</a:t>
            </a:r>
          </a:p>
          <a:p>
            <a:r>
              <a:rPr lang="en-US" sz="800" dirty="0" smtClean="0"/>
              <a:t> </a:t>
            </a:r>
          </a:p>
          <a:p>
            <a:r>
              <a:rPr lang="en-US" sz="800" dirty="0" smtClean="0"/>
              <a:t>[2] </a:t>
            </a:r>
            <a:r>
              <a:rPr lang="en-US" sz="800" dirty="0" err="1" smtClean="0"/>
              <a:t>Chaudhary</a:t>
            </a:r>
            <a:r>
              <a:rPr lang="en-US" sz="800" dirty="0" smtClean="0"/>
              <a:t>, K., </a:t>
            </a:r>
            <a:r>
              <a:rPr lang="en-US" sz="800" dirty="0" err="1" smtClean="0"/>
              <a:t>Yadav</a:t>
            </a:r>
            <a:r>
              <a:rPr lang="en-US" sz="800" dirty="0" smtClean="0"/>
              <a:t>, J., &amp; </a:t>
            </a:r>
            <a:r>
              <a:rPr lang="en-US" sz="800" dirty="0" err="1" smtClean="0"/>
              <a:t>Mallick</a:t>
            </a:r>
            <a:r>
              <a:rPr lang="en-US" sz="800" dirty="0" smtClean="0"/>
              <a:t>, B. (2012). A review of fraud detection techniques: Credit card. </a:t>
            </a:r>
            <a:r>
              <a:rPr lang="en-US" sz="800" i="1" dirty="0" smtClean="0"/>
              <a:t>International Journal of Computer Applications</a:t>
            </a:r>
            <a:r>
              <a:rPr lang="en-US" sz="800" dirty="0" smtClean="0"/>
              <a:t>, </a:t>
            </a:r>
            <a:r>
              <a:rPr lang="en-US" sz="800" i="1" dirty="0" smtClean="0"/>
              <a:t>45</a:t>
            </a:r>
            <a:r>
              <a:rPr lang="en-US" sz="800" dirty="0" smtClean="0"/>
              <a:t>(1), 39-44.</a:t>
            </a:r>
          </a:p>
          <a:p>
            <a:r>
              <a:rPr lang="en-US" sz="800" dirty="0" smtClean="0"/>
              <a:t> </a:t>
            </a:r>
          </a:p>
          <a:p>
            <a:r>
              <a:rPr lang="en-US" sz="800" dirty="0" smtClean="0"/>
              <a:t>[3] </a:t>
            </a:r>
            <a:r>
              <a:rPr lang="en-US" sz="800" dirty="0" err="1" smtClean="0"/>
              <a:t>Srivastava</a:t>
            </a:r>
            <a:r>
              <a:rPr lang="en-US" sz="800" dirty="0" smtClean="0"/>
              <a:t>, A., </a:t>
            </a:r>
            <a:r>
              <a:rPr lang="en-US" sz="800" dirty="0" err="1" smtClean="0"/>
              <a:t>Kundu</a:t>
            </a:r>
            <a:r>
              <a:rPr lang="en-US" sz="800" dirty="0" smtClean="0"/>
              <a:t>, A., </a:t>
            </a:r>
            <a:r>
              <a:rPr lang="en-US" sz="800" dirty="0" err="1" smtClean="0"/>
              <a:t>Sural</a:t>
            </a:r>
            <a:r>
              <a:rPr lang="en-US" sz="800" dirty="0" smtClean="0"/>
              <a:t>, S., &amp; </a:t>
            </a:r>
            <a:r>
              <a:rPr lang="en-US" sz="800" dirty="0" err="1" smtClean="0"/>
              <a:t>Majumdar</a:t>
            </a:r>
            <a:r>
              <a:rPr lang="en-US" sz="800" dirty="0" smtClean="0"/>
              <a:t>, A. (2008). Credit card fraud detection using the hidden Markov model. </a:t>
            </a:r>
            <a:r>
              <a:rPr lang="en-US" sz="800" i="1" dirty="0" smtClean="0"/>
              <a:t>IEEE Transactions on dependable and secure computing</a:t>
            </a:r>
            <a:r>
              <a:rPr lang="en-US" sz="800" dirty="0" smtClean="0"/>
              <a:t>, </a:t>
            </a:r>
            <a:r>
              <a:rPr lang="en-US" sz="800" i="1" dirty="0" smtClean="0"/>
              <a:t>5</a:t>
            </a:r>
            <a:r>
              <a:rPr lang="en-US" sz="800" dirty="0" smtClean="0"/>
              <a:t>(1), 37-48.</a:t>
            </a:r>
          </a:p>
          <a:p>
            <a:r>
              <a:rPr lang="en-US" sz="800" dirty="0" smtClean="0"/>
              <a:t> </a:t>
            </a:r>
          </a:p>
          <a:p>
            <a:r>
              <a:rPr lang="en-US" sz="800" dirty="0" smtClean="0"/>
              <a:t>[4] </a:t>
            </a:r>
            <a:r>
              <a:rPr lang="en-US" sz="800" dirty="0" err="1" smtClean="0"/>
              <a:t>Shen</a:t>
            </a:r>
            <a:r>
              <a:rPr lang="en-US" sz="800" dirty="0" smtClean="0"/>
              <a:t>, A., Tong, R., &amp; Deng, Y. (2007, June). Application of classification models on credit card fraud detection. In </a:t>
            </a:r>
            <a:r>
              <a:rPr lang="en-US" sz="800" i="1" dirty="0" smtClean="0"/>
              <a:t>2007 International conference on service systems and service management</a:t>
            </a:r>
            <a:r>
              <a:rPr lang="en-US" sz="800" dirty="0" smtClean="0"/>
              <a:t> (pp. 1-4). IEEE.</a:t>
            </a:r>
          </a:p>
          <a:p>
            <a:r>
              <a:rPr lang="en-US" sz="800" dirty="0" smtClean="0"/>
              <a:t> </a:t>
            </a:r>
          </a:p>
          <a:p>
            <a:r>
              <a:rPr lang="en-US" sz="800" dirty="0" smtClean="0"/>
              <a:t>[5] </a:t>
            </a:r>
            <a:r>
              <a:rPr lang="en-US" sz="800" dirty="0" err="1" smtClean="0"/>
              <a:t>Maes</a:t>
            </a:r>
            <a:r>
              <a:rPr lang="en-US" sz="800" dirty="0" smtClean="0"/>
              <a:t>, S., </a:t>
            </a:r>
            <a:r>
              <a:rPr lang="en-US" sz="800" dirty="0" err="1" smtClean="0"/>
              <a:t>Tuyls</a:t>
            </a:r>
            <a:r>
              <a:rPr lang="en-US" sz="800" dirty="0" smtClean="0"/>
              <a:t>, K., </a:t>
            </a:r>
            <a:r>
              <a:rPr lang="en-US" sz="800" dirty="0" err="1" smtClean="0"/>
              <a:t>Vanschoenwinkel</a:t>
            </a:r>
            <a:r>
              <a:rPr lang="en-US" sz="800" dirty="0" smtClean="0"/>
              <a:t>, B., &amp; </a:t>
            </a:r>
            <a:r>
              <a:rPr lang="en-US" sz="800" dirty="0" err="1" smtClean="0"/>
              <a:t>Manderick</a:t>
            </a:r>
            <a:r>
              <a:rPr lang="en-US" sz="800" dirty="0" smtClean="0"/>
              <a:t>, B. (2002, January). Credit card fraud detection using Bayesian and neural networks. In </a:t>
            </a:r>
            <a:r>
              <a:rPr lang="en-US" sz="800" i="1" dirty="0" smtClean="0"/>
              <a:t>Proceedings of the 1st international </a:t>
            </a:r>
            <a:r>
              <a:rPr lang="en-US" sz="800" i="1" dirty="0" err="1" smtClean="0"/>
              <a:t>naiso</a:t>
            </a:r>
            <a:r>
              <a:rPr lang="en-US" sz="800" i="1" dirty="0" smtClean="0"/>
              <a:t> congress on </a:t>
            </a:r>
            <a:r>
              <a:rPr lang="en-US" sz="800" i="1" dirty="0" err="1" smtClean="0"/>
              <a:t>neuro</a:t>
            </a:r>
            <a:r>
              <a:rPr lang="en-US" sz="800" i="1" dirty="0" smtClean="0"/>
              <a:t> fuzzy technologies</a:t>
            </a:r>
            <a:r>
              <a:rPr lang="en-US" sz="800" dirty="0" smtClean="0"/>
              <a:t> (Vol. 261, p. 270).</a:t>
            </a:r>
          </a:p>
          <a:p>
            <a:r>
              <a:rPr lang="en-US" sz="800" dirty="0" smtClean="0"/>
              <a:t> </a:t>
            </a:r>
          </a:p>
          <a:p>
            <a:r>
              <a:rPr lang="en-US" sz="800" dirty="0" smtClean="0"/>
              <a:t>[6] Chan, P. K., Fan, W., </a:t>
            </a:r>
            <a:r>
              <a:rPr lang="en-US" sz="800" dirty="0" err="1" smtClean="0"/>
              <a:t>Prodromidis</a:t>
            </a:r>
            <a:r>
              <a:rPr lang="en-US" sz="800" dirty="0" smtClean="0"/>
              <a:t>, A. L., &amp; </a:t>
            </a:r>
            <a:r>
              <a:rPr lang="en-US" sz="800" dirty="0" err="1" smtClean="0"/>
              <a:t>Stolfo</a:t>
            </a:r>
            <a:r>
              <a:rPr lang="en-US" sz="800" dirty="0" smtClean="0"/>
              <a:t>, S. J. (1999). Distributed data mining in credit card fraud detection. </a:t>
            </a:r>
            <a:r>
              <a:rPr lang="en-US" sz="800" i="1" dirty="0" smtClean="0"/>
              <a:t>IEEE Intelligent Systems and Their Applications</a:t>
            </a:r>
            <a:r>
              <a:rPr lang="en-US" sz="800" dirty="0" smtClean="0"/>
              <a:t>, </a:t>
            </a:r>
            <a:r>
              <a:rPr lang="en-US" sz="800" i="1" dirty="0" smtClean="0"/>
              <a:t>14</a:t>
            </a:r>
            <a:r>
              <a:rPr lang="en-US" sz="800" dirty="0" smtClean="0"/>
              <a:t>(6), 67-74.</a:t>
            </a:r>
          </a:p>
          <a:p>
            <a:r>
              <a:rPr lang="en-US" sz="800" dirty="0" smtClean="0"/>
              <a:t> </a:t>
            </a:r>
          </a:p>
          <a:p>
            <a:r>
              <a:rPr lang="en-US" sz="800" dirty="0" smtClean="0"/>
              <a:t>[7] </a:t>
            </a:r>
            <a:r>
              <a:rPr lang="en-US" sz="800" dirty="0" err="1" smtClean="0"/>
              <a:t>Varmedja</a:t>
            </a:r>
            <a:r>
              <a:rPr lang="en-US" sz="800" dirty="0" smtClean="0"/>
              <a:t>, D., </a:t>
            </a:r>
            <a:r>
              <a:rPr lang="en-US" sz="800" dirty="0" err="1" smtClean="0"/>
              <a:t>Karanovic</a:t>
            </a:r>
            <a:r>
              <a:rPr lang="en-US" sz="800" dirty="0" smtClean="0"/>
              <a:t>, M., </a:t>
            </a:r>
            <a:r>
              <a:rPr lang="en-US" sz="800" dirty="0" err="1" smtClean="0"/>
              <a:t>Sladojevic</a:t>
            </a:r>
            <a:r>
              <a:rPr lang="en-US" sz="800" dirty="0" smtClean="0"/>
              <a:t>, S., </a:t>
            </a:r>
            <a:r>
              <a:rPr lang="en-US" sz="800" dirty="0" err="1" smtClean="0"/>
              <a:t>Arsenovic</a:t>
            </a:r>
            <a:r>
              <a:rPr lang="en-US" sz="800" dirty="0" smtClean="0"/>
              <a:t>, M., &amp; </a:t>
            </a:r>
            <a:r>
              <a:rPr lang="en-US" sz="800" dirty="0" err="1" smtClean="0"/>
              <a:t>Anderla</a:t>
            </a:r>
            <a:r>
              <a:rPr lang="en-US" sz="800" dirty="0" smtClean="0"/>
              <a:t>, A. (2019, March). Credit card fraud detection-machine learning methods. In </a:t>
            </a:r>
            <a:r>
              <a:rPr lang="en-US" sz="800" i="1" dirty="0" smtClean="0"/>
              <a:t>2019 18th International Symposium INFOTEH-JAHORINA (INFOTEH)</a:t>
            </a:r>
            <a:r>
              <a:rPr lang="en-US" sz="800" dirty="0" smtClean="0"/>
              <a:t> (pp. 1-5). IEEE.</a:t>
            </a:r>
          </a:p>
          <a:p>
            <a:r>
              <a:rPr lang="en-US" sz="800" dirty="0" smtClean="0"/>
              <a:t> </a:t>
            </a:r>
          </a:p>
          <a:p>
            <a:r>
              <a:rPr lang="en-US" sz="800" dirty="0" smtClean="0"/>
              <a:t>[8] </a:t>
            </a:r>
            <a:r>
              <a:rPr lang="en-US" sz="800" dirty="0" err="1" smtClean="0"/>
              <a:t>Patidar</a:t>
            </a:r>
            <a:r>
              <a:rPr lang="en-US" sz="800" dirty="0" smtClean="0"/>
              <a:t>, R., &amp; Sharma, L. (2011). Credit card fraud detection using neural networks. </a:t>
            </a:r>
            <a:r>
              <a:rPr lang="en-US" sz="800" i="1" dirty="0" smtClean="0"/>
              <a:t>International Journal of Soft Computing and Engineering (IJSCE)</a:t>
            </a:r>
            <a:r>
              <a:rPr lang="en-US" sz="800" dirty="0" smtClean="0"/>
              <a:t>, </a:t>
            </a:r>
            <a:r>
              <a:rPr lang="en-US" sz="800" i="1" dirty="0" smtClean="0"/>
              <a:t>1</a:t>
            </a:r>
            <a:r>
              <a:rPr lang="en-US" sz="800" dirty="0" smtClean="0"/>
              <a:t>(32-38).</a:t>
            </a:r>
          </a:p>
          <a:p>
            <a:r>
              <a:rPr lang="en-US" sz="800" dirty="0" smtClean="0"/>
              <a:t> </a:t>
            </a:r>
          </a:p>
          <a:p>
            <a:r>
              <a:rPr lang="en-US" sz="800" dirty="0" smtClean="0"/>
              <a:t>[9] </a:t>
            </a:r>
            <a:r>
              <a:rPr lang="en-US" sz="800" dirty="0" err="1" smtClean="0"/>
              <a:t>Tiwari</a:t>
            </a:r>
            <a:r>
              <a:rPr lang="en-US" sz="800" dirty="0" smtClean="0"/>
              <a:t>, P., Mehta, S., </a:t>
            </a:r>
            <a:r>
              <a:rPr lang="en-US" sz="800" dirty="0" err="1" smtClean="0"/>
              <a:t>Sakhuja</a:t>
            </a:r>
            <a:r>
              <a:rPr lang="en-US" sz="800" dirty="0" smtClean="0"/>
              <a:t>, N., Kumar, J., &amp; Singh, A. K. (2021). Credit card fraud detection using machine learning: a study. </a:t>
            </a:r>
            <a:r>
              <a:rPr lang="en-US" sz="800" i="1" dirty="0" err="1" smtClean="0"/>
              <a:t>arXiv</a:t>
            </a:r>
            <a:r>
              <a:rPr lang="en-US" sz="800" i="1" dirty="0" smtClean="0"/>
              <a:t> preprint arXiv:2108.10005</a:t>
            </a:r>
            <a:r>
              <a:rPr lang="en-US" sz="800" dirty="0" smtClean="0"/>
              <a:t>.</a:t>
            </a:r>
          </a:p>
          <a:p>
            <a:r>
              <a:rPr lang="en-US" sz="800" dirty="0" smtClean="0"/>
              <a:t> </a:t>
            </a:r>
          </a:p>
          <a:p>
            <a:r>
              <a:rPr lang="en-US" sz="800" dirty="0" smtClean="0"/>
              <a:t>[10] </a:t>
            </a:r>
            <a:r>
              <a:rPr lang="en-US" sz="800" dirty="0" err="1" smtClean="0"/>
              <a:t>Bahnsen</a:t>
            </a:r>
            <a:r>
              <a:rPr lang="en-US" sz="800" dirty="0" smtClean="0"/>
              <a:t>, A. C., </a:t>
            </a:r>
            <a:r>
              <a:rPr lang="en-US" sz="800" dirty="0" err="1" smtClean="0"/>
              <a:t>Aouada</a:t>
            </a:r>
            <a:r>
              <a:rPr lang="en-US" sz="800" dirty="0" smtClean="0"/>
              <a:t>, D., </a:t>
            </a:r>
            <a:r>
              <a:rPr lang="en-US" sz="800" dirty="0" err="1" smtClean="0"/>
              <a:t>Stojanovic</a:t>
            </a:r>
            <a:r>
              <a:rPr lang="en-US" sz="800" dirty="0" smtClean="0"/>
              <a:t>, A., &amp; </a:t>
            </a:r>
            <a:r>
              <a:rPr lang="en-US" sz="800" dirty="0" err="1" smtClean="0"/>
              <a:t>Ottersten</a:t>
            </a:r>
            <a:r>
              <a:rPr lang="en-US" sz="800" dirty="0" smtClean="0"/>
              <a:t>, B. (2016). Feature engineering strategies for credit card fraud detection. </a:t>
            </a:r>
            <a:r>
              <a:rPr lang="en-US" sz="800" i="1" dirty="0" smtClean="0"/>
              <a:t>Expert Systems with Applications</a:t>
            </a:r>
            <a:r>
              <a:rPr lang="en-US" sz="800" dirty="0" smtClean="0"/>
              <a:t>, </a:t>
            </a:r>
            <a:r>
              <a:rPr lang="en-US" sz="800" i="1" dirty="0" smtClean="0"/>
              <a:t>51</a:t>
            </a:r>
            <a:r>
              <a:rPr lang="en-US" sz="800" dirty="0" smtClean="0"/>
              <a:t>, 134-142.</a:t>
            </a:r>
          </a:p>
          <a:p>
            <a:r>
              <a:rPr lang="en-US" sz="800" dirty="0" smtClean="0"/>
              <a:t> </a:t>
            </a:r>
          </a:p>
          <a:p>
            <a:r>
              <a:rPr lang="en-US" sz="800" dirty="0" smtClean="0"/>
              <a:t>[11] </a:t>
            </a:r>
            <a:r>
              <a:rPr lang="en-US" sz="800" dirty="0" err="1" smtClean="0"/>
              <a:t>Dornadula</a:t>
            </a:r>
            <a:r>
              <a:rPr lang="en-US" sz="800" dirty="0" smtClean="0"/>
              <a:t>, V. N., &amp; </a:t>
            </a:r>
            <a:r>
              <a:rPr lang="en-US" sz="800" dirty="0" err="1" smtClean="0"/>
              <a:t>Geetha</a:t>
            </a:r>
            <a:r>
              <a:rPr lang="en-US" sz="800" dirty="0" smtClean="0"/>
              <a:t>, S. (2019). Credit card fraud detection using machine learning algorithms. </a:t>
            </a:r>
            <a:r>
              <a:rPr lang="en-US" sz="800" i="1" dirty="0" err="1" smtClean="0"/>
              <a:t>Procedia</a:t>
            </a:r>
            <a:r>
              <a:rPr lang="en-US" sz="800" i="1" dirty="0" smtClean="0"/>
              <a:t> computer science</a:t>
            </a:r>
            <a:r>
              <a:rPr lang="en-US" sz="800" dirty="0" smtClean="0"/>
              <a:t>, </a:t>
            </a:r>
            <a:r>
              <a:rPr lang="en-US" sz="800" i="1" dirty="0" smtClean="0"/>
              <a:t>165</a:t>
            </a:r>
            <a:r>
              <a:rPr lang="en-US" sz="800" dirty="0" smtClean="0"/>
              <a:t>, 631-641.</a:t>
            </a:r>
          </a:p>
          <a:p>
            <a:r>
              <a:rPr lang="en-US" sz="800" dirty="0" smtClean="0"/>
              <a:t> </a:t>
            </a:r>
          </a:p>
          <a:p>
            <a:r>
              <a:rPr lang="en-US" sz="800" dirty="0" smtClean="0"/>
              <a:t>[12] Bin </a:t>
            </a:r>
            <a:r>
              <a:rPr lang="en-US" sz="800" dirty="0" err="1" smtClean="0"/>
              <a:t>Sulaiman</a:t>
            </a:r>
            <a:r>
              <a:rPr lang="en-US" sz="800" dirty="0" smtClean="0"/>
              <a:t>, R., </a:t>
            </a:r>
            <a:r>
              <a:rPr lang="en-US" sz="800" dirty="0" err="1" smtClean="0"/>
              <a:t>Schetinin</a:t>
            </a:r>
            <a:r>
              <a:rPr lang="en-US" sz="800" dirty="0" smtClean="0"/>
              <a:t>, V., &amp; </a:t>
            </a:r>
            <a:r>
              <a:rPr lang="en-US" sz="800" dirty="0" err="1" smtClean="0"/>
              <a:t>Sant</a:t>
            </a:r>
            <a:r>
              <a:rPr lang="en-US" sz="800" dirty="0" smtClean="0"/>
              <a:t>, P. (2022). Review of machine learning approach on credit card fraud detection. </a:t>
            </a:r>
            <a:r>
              <a:rPr lang="en-US" sz="800" i="1" dirty="0" smtClean="0"/>
              <a:t>Human-Centric Intelligent Systems</a:t>
            </a:r>
            <a:r>
              <a:rPr lang="en-US" sz="800" dirty="0" smtClean="0"/>
              <a:t>, </a:t>
            </a:r>
            <a:r>
              <a:rPr lang="en-US" sz="800" i="1" dirty="0" smtClean="0"/>
              <a:t>2</a:t>
            </a:r>
            <a:r>
              <a:rPr lang="en-US" sz="800" dirty="0" smtClean="0"/>
              <a:t>(1-2), 55-68.</a:t>
            </a:r>
          </a:p>
          <a:p>
            <a:r>
              <a:rPr lang="en-US" sz="800" dirty="0" smtClean="0"/>
              <a:t> </a:t>
            </a:r>
          </a:p>
          <a:p>
            <a:r>
              <a:rPr lang="en-US" sz="800" dirty="0" smtClean="0"/>
              <a:t>[13] </a:t>
            </a:r>
            <a:r>
              <a:rPr lang="en-US" sz="800" dirty="0" err="1" smtClean="0"/>
              <a:t>Carcillo</a:t>
            </a:r>
            <a:r>
              <a:rPr lang="en-US" sz="800" dirty="0" smtClean="0"/>
              <a:t>, F., Le </a:t>
            </a:r>
            <a:r>
              <a:rPr lang="en-US" sz="800" dirty="0" err="1" smtClean="0"/>
              <a:t>Borgne</a:t>
            </a:r>
            <a:r>
              <a:rPr lang="en-US" sz="800" dirty="0" smtClean="0"/>
              <a:t>, Y. A., </a:t>
            </a:r>
            <a:r>
              <a:rPr lang="en-US" sz="800" dirty="0" err="1" smtClean="0"/>
              <a:t>Caelen</a:t>
            </a:r>
            <a:r>
              <a:rPr lang="en-US" sz="800" dirty="0" smtClean="0"/>
              <a:t>, O., </a:t>
            </a:r>
            <a:r>
              <a:rPr lang="en-US" sz="800" dirty="0" err="1" smtClean="0"/>
              <a:t>Kessaci</a:t>
            </a:r>
            <a:r>
              <a:rPr lang="en-US" sz="800" dirty="0" smtClean="0"/>
              <a:t>, Y., </a:t>
            </a:r>
            <a:r>
              <a:rPr lang="en-US" sz="800" dirty="0" err="1" smtClean="0"/>
              <a:t>Oblé</a:t>
            </a:r>
            <a:r>
              <a:rPr lang="en-US" sz="800" dirty="0" smtClean="0"/>
              <a:t>, F., &amp; </a:t>
            </a:r>
            <a:r>
              <a:rPr lang="en-US" sz="800" dirty="0" err="1" smtClean="0"/>
              <a:t>Bontempi</a:t>
            </a:r>
            <a:r>
              <a:rPr lang="en-US" sz="800" dirty="0" smtClean="0"/>
              <a:t>, G. (2021). Combining unsupervised and supervised learning in credit card fraud detection. </a:t>
            </a:r>
            <a:r>
              <a:rPr lang="en-US" sz="800" i="1" dirty="0" smtClean="0"/>
              <a:t>Information sciences</a:t>
            </a:r>
            <a:r>
              <a:rPr lang="en-US" sz="800" dirty="0" smtClean="0"/>
              <a:t>, </a:t>
            </a:r>
            <a:r>
              <a:rPr lang="en-US" sz="800" i="1" dirty="0" smtClean="0"/>
              <a:t>557</a:t>
            </a:r>
            <a:r>
              <a:rPr lang="en-US" sz="800" dirty="0" smtClean="0"/>
              <a:t>, 317-331.</a:t>
            </a:r>
          </a:p>
          <a:p>
            <a:r>
              <a:rPr lang="en-US" sz="800" dirty="0" smtClean="0"/>
              <a:t> </a:t>
            </a:r>
          </a:p>
          <a:p>
            <a:r>
              <a:rPr lang="en-US" sz="800" dirty="0" smtClean="0"/>
              <a:t>[14] </a:t>
            </a:r>
            <a:r>
              <a:rPr lang="en-US" sz="800" dirty="0" err="1" smtClean="0"/>
              <a:t>Thennakoon</a:t>
            </a:r>
            <a:r>
              <a:rPr lang="en-US" sz="800" dirty="0" smtClean="0"/>
              <a:t>, A., </a:t>
            </a:r>
            <a:r>
              <a:rPr lang="en-US" sz="800" dirty="0" err="1" smtClean="0"/>
              <a:t>Bhagyani</a:t>
            </a:r>
            <a:r>
              <a:rPr lang="en-US" sz="800" dirty="0" smtClean="0"/>
              <a:t>, C., </a:t>
            </a:r>
            <a:r>
              <a:rPr lang="en-US" sz="800" dirty="0" err="1" smtClean="0"/>
              <a:t>Premadasa</a:t>
            </a:r>
            <a:r>
              <a:rPr lang="en-US" sz="800" dirty="0" smtClean="0"/>
              <a:t>, S., </a:t>
            </a:r>
            <a:r>
              <a:rPr lang="en-US" sz="800" dirty="0" err="1" smtClean="0"/>
              <a:t>Mihiranga</a:t>
            </a:r>
            <a:r>
              <a:rPr lang="en-US" sz="800" dirty="0" smtClean="0"/>
              <a:t>, S., &amp; </a:t>
            </a:r>
            <a:r>
              <a:rPr lang="en-US" sz="800" dirty="0" err="1" smtClean="0"/>
              <a:t>Kuruwitaarachchi</a:t>
            </a:r>
            <a:r>
              <a:rPr lang="en-US" sz="800" dirty="0" smtClean="0"/>
              <a:t>, N. (2019, January). Real-time credit card fraud detection using machine learning. In </a:t>
            </a:r>
            <a:r>
              <a:rPr lang="en-US" sz="800" i="1" dirty="0" smtClean="0"/>
              <a:t>2019 9th International Conference on Cloud Computing, Data Science &amp; Engineering (Confluence)</a:t>
            </a:r>
            <a:r>
              <a:rPr lang="en-US" sz="800" dirty="0" smtClean="0"/>
              <a:t> (pp. 488-493). IEEE.</a:t>
            </a:r>
          </a:p>
          <a:p>
            <a:r>
              <a:rPr lang="en-US" sz="800" dirty="0" smtClean="0"/>
              <a:t> </a:t>
            </a:r>
          </a:p>
          <a:p>
            <a:r>
              <a:rPr lang="en-US" sz="800" dirty="0" smtClean="0"/>
              <a:t>[15] </a:t>
            </a:r>
            <a:r>
              <a:rPr lang="en-US" sz="800" dirty="0" err="1" smtClean="0"/>
              <a:t>Maniraj</a:t>
            </a:r>
            <a:r>
              <a:rPr lang="en-US" sz="800" dirty="0" smtClean="0"/>
              <a:t>, S. P., </a:t>
            </a:r>
            <a:r>
              <a:rPr lang="en-US" sz="800" dirty="0" err="1" smtClean="0"/>
              <a:t>Saini</a:t>
            </a:r>
            <a:r>
              <a:rPr lang="en-US" sz="800" dirty="0" smtClean="0"/>
              <a:t>, A., Ahmed, S., &amp; </a:t>
            </a:r>
            <a:r>
              <a:rPr lang="en-US" sz="800" dirty="0" err="1" smtClean="0"/>
              <a:t>Sarkar</a:t>
            </a:r>
            <a:r>
              <a:rPr lang="en-US" sz="800" dirty="0" smtClean="0"/>
              <a:t>, S. (2019). Credit card fraud detection using machine learning and data science. </a:t>
            </a:r>
            <a:r>
              <a:rPr lang="en-US" sz="800" i="1" dirty="0" smtClean="0"/>
              <a:t>International Journal of Engineering Research</a:t>
            </a:r>
            <a:r>
              <a:rPr lang="en-US" sz="800" dirty="0" smtClean="0"/>
              <a:t>, </a:t>
            </a:r>
            <a:r>
              <a:rPr lang="en-US" sz="800" i="1" dirty="0" smtClean="0"/>
              <a:t>8</a:t>
            </a:r>
            <a:r>
              <a:rPr lang="en-US" sz="800" dirty="0" smtClean="0"/>
              <a:t>(9), 110-115</a:t>
            </a:r>
          </a:p>
          <a:p>
            <a:r>
              <a:rPr lang="en-US" sz="800" dirty="0" smtClean="0"/>
              <a:t> </a:t>
            </a:r>
          </a:p>
          <a:p>
            <a:r>
              <a:rPr lang="en-US" sz="800" dirty="0" smtClean="0"/>
              <a:t>[16] </a:t>
            </a:r>
            <a:r>
              <a:rPr lang="en-US" sz="800" dirty="0" smtClean="0">
                <a:hlinkClick r:id="rId2"/>
              </a:rPr>
              <a:t>https://www.altexsoft.com/blog/credit-card-fraud-detection/</a:t>
            </a:r>
            <a:endParaRPr lang="en-US" sz="800" dirty="0" smtClean="0"/>
          </a:p>
          <a:p>
            <a:r>
              <a:rPr lang="en-US" sz="800" dirty="0" smtClean="0"/>
              <a:t>[17] </a:t>
            </a:r>
            <a:r>
              <a:rPr lang="en-US" sz="800" dirty="0" err="1" smtClean="0"/>
              <a:t>Yeh,I</a:t>
            </a:r>
            <a:r>
              <a:rPr lang="en-US" sz="800" dirty="0" smtClean="0"/>
              <a:t>-Cheng. (2016). default of credit card clients. UCI Machine Learning Repository. https://doi.org/10.24432/C55S3H.</a:t>
            </a:r>
          </a:p>
          <a:p>
            <a:r>
              <a:rPr lang="en-US" sz="800" dirty="0" smtClean="0"/>
              <a:t> </a:t>
            </a:r>
          </a:p>
          <a:p>
            <a:r>
              <a:rPr lang="en-US" sz="800" dirty="0" smtClean="0"/>
              <a:t>[18] https://www.fool.com/the-ascent/research/identity-theft-credit-card-fraud-statistics/</a:t>
            </a:r>
          </a:p>
          <a:p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694450" y="241624"/>
            <a:ext cx="3755100" cy="825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</a:t>
            </a:r>
            <a:r>
              <a:rPr lang="en" sz="4000" b="1" dirty="0" smtClean="0"/>
              <a:t>Objective</a:t>
            </a:r>
            <a:endParaRPr sz="4000" b="1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16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Our objective of the project is to minimise </a:t>
            </a:r>
            <a:r>
              <a:rPr lang="en" sz="2616" smtClean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2616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financial losses, for which we have developed an expert system to overcome the problem.</a:t>
            </a:r>
            <a:endParaRPr sz="3216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4925" y="58125"/>
            <a:ext cx="5296225" cy="50853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203425" y="304800"/>
            <a:ext cx="78171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Methodology:</a:t>
            </a: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0" y="374073"/>
            <a:ext cx="312617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Result</a:t>
            </a:r>
            <a:r>
              <a:rPr lang="en" b="1" dirty="0"/>
              <a:t>:</a:t>
            </a:r>
            <a:endParaRPr b="1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16181" y="1295400"/>
          <a:ext cx="6615545" cy="25353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774439"/>
                <a:gridCol w="971331"/>
                <a:gridCol w="1548878"/>
                <a:gridCol w="682556"/>
                <a:gridCol w="669430"/>
                <a:gridCol w="682556"/>
                <a:gridCol w="656304"/>
                <a:gridCol w="630051"/>
              </a:tblGrid>
              <a:tr h="211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Without_Oversampling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B_Adasyn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F_Adasyn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B_SMOTE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F_SMOTE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 </a:t>
                      </a:r>
                      <a:r>
                        <a:rPr lang="en-US" sz="1000" u="none" strike="noStrike" dirty="0" smtClean="0"/>
                        <a:t>Best Result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LR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Accuracy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</a:rPr>
                        <a:t>0.7994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257" marR="7257" marT="72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0.6118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/>
                        <a:t>0.6048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0.6408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0.6362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/>
                        <a:t>0.7994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Specificity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0.9793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0.5867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0.6286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0.6347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0.6505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/>
                        <a:t>0.9793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Cohen Kappa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0.1805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0.2232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0.2095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rgbClr val="FF0000"/>
                          </a:solidFill>
                        </a:rPr>
                        <a:t>0.2813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0.2726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/>
                        <a:t>0.2813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MCC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/>
                        <a:t>0.2485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0.2235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/>
                        <a:t>0.2097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rgbClr val="FF0000"/>
                          </a:solidFill>
                        </a:rPr>
                        <a:t>0.2813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0.2729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/>
                        <a:t>0.2813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F1 Score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0.2459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0.6229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0.595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0.6463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0.6345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/>
                        <a:t>0.6463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Precision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0.6691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0.61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0.6098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0.6459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0.6473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/>
                        <a:t>0.6691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Recall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0.1506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0.6364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0.5808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0.6466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0.6223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/>
                        <a:t>0.6466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10-fold CV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rgbClr val="FF0000"/>
                          </a:solidFill>
                        </a:rPr>
                        <a:t>0.8017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0.613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0.6015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0.6383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0.6336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/>
                        <a:t>0.8017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5-fold CV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rgbClr val="FF0000"/>
                          </a:solidFill>
                        </a:rPr>
                        <a:t>0.8017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0.6129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0.6015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0.6384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0.6338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/>
                        <a:t>0.8017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RoC AUC Score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0.7085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0.6771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0.6543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0.7046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0.6975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/>
                        <a:t>0.7085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63436" y="408709"/>
            <a:ext cx="6137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Here, we present the summary of result along with the limitation and future research direction.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16181" y="1239986"/>
          <a:ext cx="6615545" cy="255615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774439"/>
                <a:gridCol w="971331"/>
                <a:gridCol w="1548878"/>
                <a:gridCol w="682556"/>
                <a:gridCol w="669430"/>
                <a:gridCol w="682556"/>
                <a:gridCol w="656304"/>
                <a:gridCol w="630051"/>
              </a:tblGrid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 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Without_Oversampling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B_Adasyn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F_Adasyn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B_SMOTE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F_SMOTE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 </a:t>
                      </a:r>
                      <a:r>
                        <a:rPr lang="en-US" sz="1000" u="none" strike="noStrike" dirty="0" smtClean="0"/>
                        <a:t>Best</a:t>
                      </a:r>
                      <a:r>
                        <a:rPr lang="en-US" sz="1000" u="none" strike="noStrike" baseline="0" dirty="0" smtClean="0"/>
                        <a:t> Result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/>
                        <a:t>SVM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/>
                        <a:t>Accuracy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0.8007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0.6633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0.6477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0.6853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0.6785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0.8007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Specificity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0.9708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0.7454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0.7525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0.8287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0.9708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Cohen Kappa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0.2128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0.3264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0.2952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0.3718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0.3598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0.3718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MCC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0.2677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0.3266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0.301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0.3756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0.3778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0.3778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F1 Score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0.2902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0.6709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0.6094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0.6667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0.6272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0.6709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0.6407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0.6609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0.6834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0.7208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0.7622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0.7622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0.1876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0.6813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0.5498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0.6201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0.5328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0.6813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10-fold CV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0.801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0.6607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0.6454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0.6865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0.6784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0.801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5-fold CV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0.8011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0.6593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0.6447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0.6858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0.6785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0.8011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RoC AUC Score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 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46909" y="1052368"/>
          <a:ext cx="6615545" cy="255615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774439"/>
                <a:gridCol w="971331"/>
                <a:gridCol w="1548878"/>
                <a:gridCol w="682556"/>
                <a:gridCol w="669430"/>
                <a:gridCol w="682556"/>
                <a:gridCol w="656304"/>
                <a:gridCol w="630051"/>
              </a:tblGrid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 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/>
                        <a:t>Without_Oversampling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B_Adasyn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F_Adasyn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B_SMOTE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F_SMOTE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 </a:t>
                      </a:r>
                      <a:r>
                        <a:rPr lang="en-US" sz="1000" u="none" strike="noStrike" dirty="0" smtClean="0"/>
                        <a:t>Best Result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KNN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Accuracy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0.7826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0.7532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0.7199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0.7656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0.7465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0.7826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/>
                        <a:t>Specificity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0.9224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0.6165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0.635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0.6663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0.9224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Cohen Kappa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0.2391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0.5052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0.4399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0.5299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0.4917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0.5299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MCC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0.2538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0.5244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0.4464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0.5379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0.4973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0.5379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F1 Score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0.3575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0.7837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0.7418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0.7871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0.7674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0.7871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0.4989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0.7016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0.6879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0.7302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0.718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0.7302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0.2785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0.8876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0.8048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0.8535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0.8241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0.8876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10-fold CV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0.779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0.6849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0.6689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0.7116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0.7055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0.779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5-fold CV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0.7788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0.6774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0.6624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0.7788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RoC AUC Score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0.6757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0.8237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0.7808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0.8398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0.8188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0.8398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05345" y="1024659"/>
          <a:ext cx="6615545" cy="255615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774439"/>
                <a:gridCol w="971331"/>
                <a:gridCol w="1548878"/>
                <a:gridCol w="682556"/>
                <a:gridCol w="669430"/>
                <a:gridCol w="682556"/>
                <a:gridCol w="656304"/>
                <a:gridCol w="630051"/>
              </a:tblGrid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Without_Oversampling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B_Adasyn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F_Adasyn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B_SMOTE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F_SMOTE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 </a:t>
                      </a:r>
                      <a:r>
                        <a:rPr lang="en-US" sz="1000" u="none" strike="noStrike" dirty="0" smtClean="0"/>
                        <a:t>Best</a:t>
                      </a:r>
                      <a:r>
                        <a:rPr lang="en-US" sz="1000" u="none" strike="noStrike" baseline="0" dirty="0" smtClean="0"/>
                        <a:t> Result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GNB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/>
                        <a:t>Accuracy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0.4453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0.5591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0.548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0.5773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0.5637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0.5773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Specificity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0.3329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0.2096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0.1705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0.2359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0.1807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0.3329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Cohen Kappa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0.101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0.1134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0.0962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0.1459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0.1172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0.1459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MCC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0.1661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0.1567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0.1468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0.1957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0.1772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0.1957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F1 Score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0.3997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0.6736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0.6718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0.6857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0.6851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0.6857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0.2612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0.5371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0.5273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0.5506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0.5405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0.5506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0.8504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0.9031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0.9256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0.9085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0.9352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0.9352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10-fold CV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0.4326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0.5646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0.548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0.5798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0.5625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0.5798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5-fold CV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0.4327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0.5645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0.5481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0.58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0.5625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RoC AUC Score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0.6921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/>
                        <a:t>0.6622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0.6483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0.6969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0.6865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0.6969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91491" y="1232477"/>
          <a:ext cx="6615545" cy="255615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774439"/>
                <a:gridCol w="971331"/>
                <a:gridCol w="1548878"/>
                <a:gridCol w="682556"/>
                <a:gridCol w="669430"/>
                <a:gridCol w="682556"/>
                <a:gridCol w="656304"/>
                <a:gridCol w="630051"/>
              </a:tblGrid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 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Without_Oversampling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B_Adasyn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F_Adasyn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B_SMOTE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F_SMOTE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 </a:t>
                      </a:r>
                      <a:r>
                        <a:rPr lang="en-US" sz="1000" u="none" strike="noStrike" dirty="0" smtClean="0"/>
                        <a:t>Best Result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DT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/>
                        <a:t>Accuracy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0.7085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0.7287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/>
                        <a:t>0.6937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0.7438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0.7197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0.7438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Specificity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0.7989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0.703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0.6812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0.7201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0.7019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0.7989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Cohen Kappa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0.1747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0.4571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0.3873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0.4872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0.439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0.4872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MCC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0.1751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0.4576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/>
                        <a:t>0.3874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0.4875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0.4391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0.4875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F1 Score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0.363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0.7368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0.6973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0.7523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0.7274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0.7523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0.3454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0.7205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0.6888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0.7385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0.7181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0.7385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0.3826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/>
                        <a:t>0.7539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0.7061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0.7667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0.7369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0.7667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10-fold CV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0.7172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0.6763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0.6536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0.6989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0.6804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0.7172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5-fold CV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0.7165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0.6709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0.6496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0.6933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0.6739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0.7165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RoC AUC Score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0.5909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0.7325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0.6943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0.7464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0.7214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0.7464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73727" y="1246332"/>
          <a:ext cx="6615545" cy="255615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774439"/>
                <a:gridCol w="971331"/>
                <a:gridCol w="1548878"/>
                <a:gridCol w="682556"/>
                <a:gridCol w="669430"/>
                <a:gridCol w="682556"/>
                <a:gridCol w="656304"/>
                <a:gridCol w="630051"/>
              </a:tblGrid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 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Without_Oversampling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B_Adasyn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F_Adasyn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B_SMOTE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F_SMOTE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 </a:t>
                      </a:r>
                      <a:r>
                        <a:rPr lang="en-US" sz="1000" u="none" strike="noStrike" dirty="0" smtClean="0"/>
                        <a:t>Best Result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7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RF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/>
                        <a:t>Accuracy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0.8033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0.8177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0.7732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0.8237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0.7876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0.8237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/>
                        <a:t>Specificity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0.95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0.8081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0.7556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0.8303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0.7834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Cohen Kappa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0.2796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0.6354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0.5464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0.6473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0.5751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0.6473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MCC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0.3103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0.6355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0.5467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0.6474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0.5751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0.6474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F1 Score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0.3774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0.8205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0.7771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0.8247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0.8247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0.6037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0.8141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0.7638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0.8323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0.7902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0.8323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0.2745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0.8271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0.7908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0.8172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0.7917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0.8271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10-fold CV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0.8028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0.7241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0.7759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0.7432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0.8028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5-fold CV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0.8026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0.7566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0.7707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0.7299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0.8026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3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RoC AUC Score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0.7476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0.8934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0.842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0.9009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0.8633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0.9009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1151</Words>
  <Application>Microsoft Office PowerPoint</Application>
  <PresentationFormat>On-screen Show (16:9)</PresentationFormat>
  <Paragraphs>941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Credit Card Fraud Detection Using Different Machine Learning Classifier </vt:lpstr>
      <vt:lpstr>      Objective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 Using Different Machine Learning Classifier </dc:title>
  <cp:lastModifiedBy>shivam das</cp:lastModifiedBy>
  <cp:revision>28</cp:revision>
  <dcterms:modified xsi:type="dcterms:W3CDTF">2023-08-02T06:27:26Z</dcterms:modified>
</cp:coreProperties>
</file>