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2" r:id="rId11"/>
    <p:sldId id="2146847063" r:id="rId12"/>
    <p:sldId id="2146847064" r:id="rId13"/>
    <p:sldId id="2146847065" r:id="rId14"/>
    <p:sldId id="2146847066" r:id="rId15"/>
    <p:sldId id="2146847068" r:id="rId16"/>
    <p:sldId id="2146847069" r:id="rId17"/>
    <p:sldId id="267" r:id="rId18"/>
    <p:sldId id="2146847070" r:id="rId19"/>
    <p:sldId id="268" r:id="rId20"/>
    <p:sldId id="2146847055" r:id="rId21"/>
    <p:sldId id="269" r:id="rId22"/>
    <p:sldId id="2146847059" r:id="rId23"/>
    <p:sldId id="2146847060" r:id="rId24"/>
    <p:sldId id="214684706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catalog/services/watsonxai-studio" TargetMode="External"/><Relationship Id="rId2" Type="http://schemas.openxmlformats.org/officeDocument/2006/relationships/hyperlink" Target="https://cloud.ib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ivam200408/Power-System-Fault-Detection-and-Classification.git" TargetMode="External"/><Relationship Id="rId4" Type="http://schemas.openxmlformats.org/officeDocument/2006/relationships/hyperlink" Target="https://www.kaggle.com/datasets/ziya07/power-system-faults-datase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fault detection and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0278" y="372112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  Presented By –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- Shivam Laxman Dhamankar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- Wainganga College of Engineering, Nagpur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- 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883007-98E7-2A04-6976-1846EF437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354" y="1301750"/>
            <a:ext cx="9853291" cy="4673600"/>
          </a:xfrm>
        </p:spPr>
      </p:pic>
    </p:spTree>
    <p:extLst>
      <p:ext uri="{BB962C8B-B14F-4D97-AF65-F5344CB8AC3E}">
        <p14:creationId xmlns:p14="http://schemas.microsoft.com/office/powerpoint/2010/main" val="407299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2262C8-30E5-E8CB-0B02-F6B693DC2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558" y="1301750"/>
            <a:ext cx="9774883" cy="4673600"/>
          </a:xfrm>
        </p:spPr>
      </p:pic>
    </p:spTree>
    <p:extLst>
      <p:ext uri="{BB962C8B-B14F-4D97-AF65-F5344CB8AC3E}">
        <p14:creationId xmlns:p14="http://schemas.microsoft.com/office/powerpoint/2010/main" val="146200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42EA-0F8B-AD65-31D0-63CC460D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Deployment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82AD67-0E91-2789-C3F9-F751E9D30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030" y="1301750"/>
            <a:ext cx="9877939" cy="4673600"/>
          </a:xfrm>
        </p:spPr>
      </p:pic>
    </p:spTree>
    <p:extLst>
      <p:ext uri="{BB962C8B-B14F-4D97-AF65-F5344CB8AC3E}">
        <p14:creationId xmlns:p14="http://schemas.microsoft.com/office/powerpoint/2010/main" val="141853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1FBB41-D69A-0E69-FD1D-06892BF5C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454" y="1301750"/>
            <a:ext cx="9883092" cy="4673600"/>
          </a:xfrm>
        </p:spPr>
      </p:pic>
    </p:spTree>
    <p:extLst>
      <p:ext uri="{BB962C8B-B14F-4D97-AF65-F5344CB8AC3E}">
        <p14:creationId xmlns:p14="http://schemas.microsoft.com/office/powerpoint/2010/main" val="206600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B64AA7DB-DC60-168D-E82A-98FF28388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34" y="1301750"/>
            <a:ext cx="9852732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E281283-E341-BCCC-120C-E428D3D80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07" y="1301750"/>
            <a:ext cx="9872786" cy="4673600"/>
          </a:xfrm>
        </p:spPr>
      </p:pic>
    </p:spTree>
    <p:extLst>
      <p:ext uri="{BB962C8B-B14F-4D97-AF65-F5344CB8AC3E}">
        <p14:creationId xmlns:p14="http://schemas.microsoft.com/office/powerpoint/2010/main" val="91780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</a:rPr>
              <a:t>In this project, a machine learning-based approach was designed and implemented to rapidly detect and classify faults in a power distribution system using electrical measurement data, such as voltage and current phasors.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000" dirty="0">
                <a:solidFill>
                  <a:schemeClr val="tx1"/>
                </a:solidFill>
              </a:rPr>
              <a:t>The model was trained to distinguish between normal operation and various types of faults — including line-to-ground (LG), line-to-line (LL), double line-to-ground (LLG), and three-phase faults (LLL, LLLG).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000" dirty="0">
                <a:solidFill>
                  <a:schemeClr val="tx1"/>
                </a:solidFill>
              </a:rPr>
              <a:t>These measurements serve as critical indicators of the operating state of power systems and are essential for making timely decisions during fault conditions.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39910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05435" indent="-305435" algn="just"/>
            <a:r>
              <a:rPr lang="en-US" sz="2000" dirty="0">
                <a:solidFill>
                  <a:schemeClr val="tx1"/>
                </a:solidFill>
              </a:rPr>
              <a:t>The future of power system fault detection lies in the integration of intelligent, adaptive, and explainable ML solutions that operate in real-time, across distributed networks, and in concert with other smart grid technologies. 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05435" indent="-305435" algn="just"/>
            <a:r>
              <a:rPr lang="en-US" sz="2000" dirty="0">
                <a:solidFill>
                  <a:schemeClr val="tx1"/>
                </a:solidFill>
              </a:rPr>
              <a:t>By extending the model's scope to include localization, adaptive learning, real-time deployment, and cybersecurity, this research can play a foundational role in building the next-generation resilient and intelligent power grid.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05435" indent="-305435" algn="just"/>
            <a:r>
              <a:rPr lang="en-US" sz="2000" dirty="0">
                <a:solidFill>
                  <a:schemeClr val="tx1"/>
                </a:solidFill>
              </a:rPr>
              <a:t>Fault Localization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>
              <a:lnSpc>
                <a:spcPct val="300000"/>
              </a:lnSpc>
            </a:pPr>
            <a:r>
              <a:rPr lang="en-IN" sz="2000" dirty="0">
                <a:solidFill>
                  <a:schemeClr val="tx1"/>
                </a:solidFill>
              </a:rPr>
              <a:t>IBM Cloud - </a:t>
            </a:r>
            <a:r>
              <a:rPr lang="en-IN" sz="2000" dirty="0">
                <a:solidFill>
                  <a:schemeClr val="tx1"/>
                </a:solidFill>
                <a:hlinkClick r:id="rId2"/>
              </a:rPr>
              <a:t>https://cloud.ibm.com/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lnSpc>
                <a:spcPct val="300000"/>
              </a:lnSpc>
            </a:pPr>
            <a:r>
              <a:rPr lang="en-IN" sz="2000" dirty="0">
                <a:solidFill>
                  <a:schemeClr val="tx1"/>
                </a:solidFill>
              </a:rPr>
              <a:t>Watsonx AI Studio – </a:t>
            </a:r>
            <a:r>
              <a:rPr lang="en-IN" sz="2000" dirty="0">
                <a:solidFill>
                  <a:schemeClr val="tx1"/>
                </a:solidFill>
                <a:hlinkClick r:id="rId3"/>
              </a:rPr>
              <a:t>https://cloud.ibm.com/catalog/services/watsonxai-studio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lnSpc>
                <a:spcPct val="300000"/>
              </a:lnSpc>
            </a:pPr>
            <a:r>
              <a:rPr lang="en-IN" sz="2000" dirty="0">
                <a:solidFill>
                  <a:schemeClr val="tx1"/>
                </a:solidFill>
              </a:rPr>
              <a:t>Data Sets - </a:t>
            </a:r>
            <a:r>
              <a:rPr lang="en-IN" sz="2000" dirty="0">
                <a:solidFill>
                  <a:schemeClr val="tx1"/>
                </a:solidFill>
                <a:hlinkClick r:id="rId4"/>
              </a:rPr>
              <a:t>https://www.kaggle.com/datasets/ziya07/power-system-faults-dataset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>
              <a:lnSpc>
                <a:spcPct val="300000"/>
              </a:lnSpc>
            </a:pPr>
            <a:r>
              <a:rPr lang="en-IN" sz="2000" dirty="0">
                <a:solidFill>
                  <a:schemeClr val="tx1"/>
                </a:solidFill>
              </a:rPr>
              <a:t>GitHub Link - </a:t>
            </a:r>
            <a:r>
              <a:rPr lang="en-IN" sz="2000" dirty="0">
                <a:solidFill>
                  <a:schemeClr val="tx1"/>
                </a:solidFill>
                <a:hlinkClick r:id="rId5"/>
              </a:rPr>
              <a:t>https://github.com/Shivam200408/Power-System-Fault-Detection-and-Classification.git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4DE0A8C5-6463-4F4E-77CF-1F588A09D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695" y="1301750"/>
            <a:ext cx="622061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60" y="314633"/>
            <a:ext cx="10251046" cy="85164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20" y="740455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</a:p>
          <a:p>
            <a:pPr marL="0" indent="0">
              <a:buNone/>
            </a:pPr>
            <a:endParaRPr lang="en-US" sz="8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Process (Auto AI) 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Deployment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IBM Certifications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D53DA97E-42DD-E76A-29A9-08F3E1BF5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459" y="1301750"/>
            <a:ext cx="6235081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 descr="A certificate of completion&#10;&#10;AI-generated content may be incorrect.">
            <a:extLst>
              <a:ext uri="{FF2B5EF4-FFF2-40B4-BE49-F238E27FC236}">
                <a16:creationId xmlns:a16="http://schemas.microsoft.com/office/drawing/2014/main" id="{B47458F8-F3C3-5045-EE37-FA9AACD81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133850" y="453390"/>
            <a:ext cx="3924300" cy="637032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Design a machine learning model to detect and classify different types of faults in a power distribution system.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Using electrical measurement data (e.g., voltage and current phasors), the model should be able to distinguish between normal operating conditions and various fault conditions (such as line-to-ground, line-to-line, or three-phase faults).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The objective is to enable rapid and accurate fault identification, which is crucial for maintaining power grid stability and reliability.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0"/>
            <a:ext cx="11169137" cy="665135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</a:rPr>
              <a:t>Fault Pattern Analysis  :- 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</a:rPr>
              <a:t>1) Use clustering (e.g., K-Means) on fault types with environmental and load data to identify risk zones.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</a:rPr>
              <a:t>2) </a:t>
            </a:r>
            <a:r>
              <a:rPr lang="en-IN" sz="2000" dirty="0" err="1">
                <a:solidFill>
                  <a:schemeClr val="tx1"/>
                </a:solidFill>
              </a:rPr>
              <a:t>Analyze</a:t>
            </a:r>
            <a:r>
              <a:rPr lang="en-IN" sz="2000" dirty="0">
                <a:solidFill>
                  <a:schemeClr val="tx1"/>
                </a:solidFill>
              </a:rPr>
              <a:t> correlation between high temperature, load, and specific fault types (e.g., Overheating).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Predictive Maintenance System  :- 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1) Train a classification model using features like temperature, current, and component health to predict fault likelihood.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2) Use anomaly detection for identifying abnormal readings.</a:t>
            </a:r>
          </a:p>
          <a:p>
            <a:pPr marL="3240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24000" lvl="1" indent="0"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305435" indent="-305435" algn="just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lnSpc>
                <a:spcPct val="200000"/>
              </a:lnSpc>
            </a:pPr>
            <a:r>
              <a:rPr lang="en-IN" sz="2000" b="1" dirty="0">
                <a:solidFill>
                  <a:schemeClr val="tx1"/>
                </a:solidFill>
              </a:rPr>
              <a:t>IBM Cloud Lite Services</a:t>
            </a:r>
          </a:p>
          <a:p>
            <a:pPr marL="305435" indent="-305435">
              <a:lnSpc>
                <a:spcPct val="200000"/>
              </a:lnSpc>
            </a:pPr>
            <a:r>
              <a:rPr lang="en-IN" sz="2000" b="1" dirty="0">
                <a:solidFill>
                  <a:schemeClr val="tx1"/>
                </a:solidFill>
              </a:rPr>
              <a:t>Watsonx  AI Studio (Service)</a:t>
            </a:r>
          </a:p>
          <a:p>
            <a:pPr marL="305435" indent="-305435">
              <a:lnSpc>
                <a:spcPct val="200000"/>
              </a:lnSpc>
            </a:pPr>
            <a:r>
              <a:rPr lang="en-IN" sz="2000" b="1" dirty="0">
                <a:solidFill>
                  <a:schemeClr val="tx1"/>
                </a:solidFill>
              </a:rPr>
              <a:t>Watson.ai Runtime</a:t>
            </a:r>
          </a:p>
          <a:p>
            <a:pPr marL="305435" indent="-305435">
              <a:lnSpc>
                <a:spcPct val="200000"/>
              </a:lnSpc>
            </a:pPr>
            <a:r>
              <a:rPr lang="en-IN" sz="2000" b="1" dirty="0">
                <a:solidFill>
                  <a:schemeClr val="tx1"/>
                </a:solidFill>
              </a:rPr>
              <a:t>IBM Cloud Object Storage  </a:t>
            </a:r>
          </a:p>
          <a:p>
            <a:pPr marL="305435" indent="-305435">
              <a:lnSpc>
                <a:spcPct val="200000"/>
              </a:lnSpc>
            </a:pPr>
            <a:r>
              <a:rPr lang="en-IN" sz="2000" b="1" dirty="0">
                <a:solidFill>
                  <a:schemeClr val="tx1"/>
                </a:solidFill>
              </a:rPr>
              <a:t>IBM Cloud Tools (Auto AI)</a:t>
            </a:r>
          </a:p>
          <a:p>
            <a:pPr marL="305435" indent="-305435">
              <a:lnSpc>
                <a:spcPct val="200000"/>
              </a:lnSpc>
            </a:pPr>
            <a:r>
              <a:rPr lang="en-IN" sz="2000" b="1" dirty="0">
                <a:solidFill>
                  <a:schemeClr val="tx1"/>
                </a:solidFill>
              </a:rPr>
              <a:t>Windows 11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Process (auto ai)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A052F0-C001-288C-6F57-8A11BA0D2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677" y="1301750"/>
            <a:ext cx="9710645" cy="4673600"/>
          </a:xfr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00BC3E-CF7C-4327-F600-F0A56C02F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721" y="1301750"/>
            <a:ext cx="9414557" cy="4673600"/>
          </a:xfrm>
        </p:spPr>
      </p:pic>
    </p:spTree>
    <p:extLst>
      <p:ext uri="{BB962C8B-B14F-4D97-AF65-F5344CB8AC3E}">
        <p14:creationId xmlns:p14="http://schemas.microsoft.com/office/powerpoint/2010/main" val="22710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9D69AF-A579-6874-24B5-2DD87D013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829" y="1301750"/>
            <a:ext cx="9790341" cy="4673600"/>
          </a:xfrm>
        </p:spPr>
      </p:pic>
    </p:spTree>
    <p:extLst>
      <p:ext uri="{BB962C8B-B14F-4D97-AF65-F5344CB8AC3E}">
        <p14:creationId xmlns:p14="http://schemas.microsoft.com/office/powerpoint/2010/main" val="124576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B6F61B64-8A51-6252-BE40-6E21DF641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636" y="1301750"/>
            <a:ext cx="10526727" cy="4673600"/>
          </a:xfrm>
        </p:spPr>
      </p:pic>
    </p:spTree>
    <p:extLst>
      <p:ext uri="{BB962C8B-B14F-4D97-AF65-F5344CB8AC3E}">
        <p14:creationId xmlns:p14="http://schemas.microsoft.com/office/powerpoint/2010/main" val="33995885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132</TotalTime>
  <Words>500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Power system fault detection and classification</vt:lpstr>
      <vt:lpstr>OUTLINE</vt:lpstr>
      <vt:lpstr>Problem Statement</vt:lpstr>
      <vt:lpstr>Proposed Solution</vt:lpstr>
      <vt:lpstr>System  Approach</vt:lpstr>
      <vt:lpstr>Process (auto 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PowerPoint Presentation</vt:lpstr>
      <vt:lpstr>Result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Shivam Dhamankar</cp:lastModifiedBy>
  <cp:revision>36</cp:revision>
  <dcterms:created xsi:type="dcterms:W3CDTF">2021-05-26T16:50:10Z</dcterms:created>
  <dcterms:modified xsi:type="dcterms:W3CDTF">2025-08-04T10:46:59Z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