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4"/>
  </p:notesMasterIdLst>
  <p:handoutMasterIdLst>
    <p:handoutMasterId r:id="rId35"/>
  </p:handoutMasterIdLst>
  <p:sldIdLst>
    <p:sldId id="256" r:id="rId2"/>
    <p:sldId id="257" r:id="rId3"/>
    <p:sldId id="274" r:id="rId4"/>
    <p:sldId id="259" r:id="rId5"/>
    <p:sldId id="260" r:id="rId6"/>
    <p:sldId id="258" r:id="rId7"/>
    <p:sldId id="264" r:id="rId8"/>
    <p:sldId id="301" r:id="rId9"/>
    <p:sldId id="283" r:id="rId10"/>
    <p:sldId id="302" r:id="rId11"/>
    <p:sldId id="303" r:id="rId12"/>
    <p:sldId id="284" r:id="rId13"/>
    <p:sldId id="289" r:id="rId14"/>
    <p:sldId id="277" r:id="rId15"/>
    <p:sldId id="286" r:id="rId16"/>
    <p:sldId id="288" r:id="rId17"/>
    <p:sldId id="287" r:id="rId18"/>
    <p:sldId id="278" r:id="rId19"/>
    <p:sldId id="279" r:id="rId20"/>
    <p:sldId id="280" r:id="rId21"/>
    <p:sldId id="304" r:id="rId22"/>
    <p:sldId id="308" r:id="rId23"/>
    <p:sldId id="305" r:id="rId24"/>
    <p:sldId id="309" r:id="rId25"/>
    <p:sldId id="306" r:id="rId26"/>
    <p:sldId id="307" r:id="rId27"/>
    <p:sldId id="275" r:id="rId28"/>
    <p:sldId id="311" r:id="rId29"/>
    <p:sldId id="276" r:id="rId30"/>
    <p:sldId id="310"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0" clrIdx="0"/>
  <p:cmAuthor id="1" name="Henning Olesen" initials="H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033" autoAdjust="0"/>
  </p:normalViewPr>
  <p:slideViewPr>
    <p:cSldViewPr>
      <p:cViewPr>
        <p:scale>
          <a:sx n="75" d="100"/>
          <a:sy n="75" d="100"/>
        </p:scale>
        <p:origin x="946" y="22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pPr/>
              <a:t>5/31/2024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pPr/>
              <a:t>5/30/2024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pPr/>
              <a:t>‹#›</a:t>
            </a:fld>
            <a:endParaRPr lang="en-US" dirty="0"/>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F87C89-4F4C-4EC4-BD93-424FE5A97156}" type="slidenum">
              <a:rPr lang="en-US" smtClean="0"/>
              <a:pPr/>
              <a:t>1</a:t>
            </a:fld>
            <a:endParaRPr lang="en-US" dirty="0"/>
          </a:p>
        </p:txBody>
      </p:sp>
      <p:sp>
        <p:nvSpPr>
          <p:cNvPr id="5" name="Header Placeholder 4"/>
          <p:cNvSpPr>
            <a:spLocks noGrp="1"/>
          </p:cNvSpPr>
          <p:nvPr>
            <p:ph type="hdr" sz="quarter" idx="1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17</a:t>
            </a:fld>
            <a:endParaRPr lang="en-US" dirty="0"/>
          </a:p>
        </p:txBody>
      </p:sp>
    </p:spTree>
    <p:extLst>
      <p:ext uri="{BB962C8B-B14F-4D97-AF65-F5344CB8AC3E}">
        <p14:creationId xmlns:p14="http://schemas.microsoft.com/office/powerpoint/2010/main" val="2229932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18</a:t>
            </a:fld>
            <a:endParaRPr lang="en-US" dirty="0"/>
          </a:p>
        </p:txBody>
      </p:sp>
    </p:spTree>
    <p:extLst>
      <p:ext uri="{BB962C8B-B14F-4D97-AF65-F5344CB8AC3E}">
        <p14:creationId xmlns:p14="http://schemas.microsoft.com/office/powerpoint/2010/main" val="2521227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19</a:t>
            </a:fld>
            <a:endParaRPr lang="en-US" dirty="0"/>
          </a:p>
        </p:txBody>
      </p:sp>
    </p:spTree>
    <p:extLst>
      <p:ext uri="{BB962C8B-B14F-4D97-AF65-F5344CB8AC3E}">
        <p14:creationId xmlns:p14="http://schemas.microsoft.com/office/powerpoint/2010/main" val="4202081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29</a:t>
            </a:fld>
            <a:endParaRPr lang="en-US" dirty="0"/>
          </a:p>
        </p:txBody>
      </p:sp>
    </p:spTree>
    <p:extLst>
      <p:ext uri="{BB962C8B-B14F-4D97-AF65-F5344CB8AC3E}">
        <p14:creationId xmlns:p14="http://schemas.microsoft.com/office/powerpoint/2010/main" val="202941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2</a:t>
            </a:fld>
            <a:endParaRPr lang="en-US" dirty="0"/>
          </a:p>
        </p:txBody>
      </p:sp>
    </p:spTree>
    <p:extLst>
      <p:ext uri="{BB962C8B-B14F-4D97-AF65-F5344CB8AC3E}">
        <p14:creationId xmlns:p14="http://schemas.microsoft.com/office/powerpoint/2010/main" val="122326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3</a:t>
            </a:fld>
            <a:endParaRPr lang="en-US" dirty="0"/>
          </a:p>
        </p:txBody>
      </p:sp>
    </p:spTree>
    <p:extLst>
      <p:ext uri="{BB962C8B-B14F-4D97-AF65-F5344CB8AC3E}">
        <p14:creationId xmlns:p14="http://schemas.microsoft.com/office/powerpoint/2010/main" val="223687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5</a:t>
            </a:fld>
            <a:endParaRPr lang="en-US" dirty="0"/>
          </a:p>
        </p:txBody>
      </p:sp>
    </p:spTree>
    <p:extLst>
      <p:ext uri="{BB962C8B-B14F-4D97-AF65-F5344CB8AC3E}">
        <p14:creationId xmlns:p14="http://schemas.microsoft.com/office/powerpoint/2010/main" val="4157115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6</a:t>
            </a:fld>
            <a:endParaRPr lang="en-US" dirty="0"/>
          </a:p>
        </p:txBody>
      </p:sp>
    </p:spTree>
    <p:extLst>
      <p:ext uri="{BB962C8B-B14F-4D97-AF65-F5344CB8AC3E}">
        <p14:creationId xmlns:p14="http://schemas.microsoft.com/office/powerpoint/2010/main" val="355231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7</a:t>
            </a:fld>
            <a:endParaRPr lang="en-US" dirty="0"/>
          </a:p>
        </p:txBody>
      </p:sp>
    </p:spTree>
    <p:extLst>
      <p:ext uri="{BB962C8B-B14F-4D97-AF65-F5344CB8AC3E}">
        <p14:creationId xmlns:p14="http://schemas.microsoft.com/office/powerpoint/2010/main" val="1299744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9</a:t>
            </a:fld>
            <a:endParaRPr lang="en-US" dirty="0"/>
          </a:p>
        </p:txBody>
      </p:sp>
    </p:spTree>
    <p:extLst>
      <p:ext uri="{BB962C8B-B14F-4D97-AF65-F5344CB8AC3E}">
        <p14:creationId xmlns:p14="http://schemas.microsoft.com/office/powerpoint/2010/main" val="238859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14</a:t>
            </a:fld>
            <a:endParaRPr lang="en-US" dirty="0"/>
          </a:p>
        </p:txBody>
      </p:sp>
    </p:spTree>
    <p:extLst>
      <p:ext uri="{BB962C8B-B14F-4D97-AF65-F5344CB8AC3E}">
        <p14:creationId xmlns:p14="http://schemas.microsoft.com/office/powerpoint/2010/main" val="2382871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Slide Number Placeholder 4"/>
          <p:cNvSpPr>
            <a:spLocks noGrp="1"/>
          </p:cNvSpPr>
          <p:nvPr>
            <p:ph type="sldNum" sz="quarter" idx="5"/>
          </p:nvPr>
        </p:nvSpPr>
        <p:spPr/>
        <p:txBody>
          <a:bodyPr/>
          <a:lstStyle/>
          <a:p>
            <a:fld id="{40F87C89-4F4C-4EC4-BD93-424FE5A97156}" type="slidenum">
              <a:rPr lang="en-US" smtClean="0"/>
              <a:pPr/>
              <a:t>16</a:t>
            </a:fld>
            <a:endParaRPr lang="en-US" dirty="0"/>
          </a:p>
        </p:txBody>
      </p:sp>
    </p:spTree>
    <p:extLst>
      <p:ext uri="{BB962C8B-B14F-4D97-AF65-F5344CB8AC3E}">
        <p14:creationId xmlns:p14="http://schemas.microsoft.com/office/powerpoint/2010/main" val="261724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72192D-B28C-41B3-9FB6-463E1EB0FC8C}" type="datetime1">
              <a:rPr lang="en-IN" smtClean="0"/>
              <a:t>30-05-2024</a:t>
            </a:fld>
            <a:endParaRPr lang="en-US" dirty="0"/>
          </a:p>
        </p:txBody>
      </p:sp>
      <p:sp>
        <p:nvSpPr>
          <p:cNvPr id="5" name="Footer Placeholder 4"/>
          <p:cNvSpPr>
            <a:spLocks noGrp="1"/>
          </p:cNvSpPr>
          <p:nvPr>
            <p:ph type="ftr" sz="quarter" idx="11"/>
          </p:nvPr>
        </p:nvSpPr>
        <p:spPr/>
        <p:txBody>
          <a:bodyPr/>
          <a:lstStyle/>
          <a:p>
            <a:r>
              <a:rPr lang="en-US" dirty="0"/>
              <a:t>BE Project NBNSTIC 2023-24</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401886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659831-C5DA-4323-804B-DD195A603C65}" type="datetime1">
              <a:rPr lang="en-IN" smtClean="0"/>
              <a:t>30-05-2024</a:t>
            </a:fld>
            <a:endParaRPr lang="en-US" dirty="0"/>
          </a:p>
        </p:txBody>
      </p:sp>
      <p:sp>
        <p:nvSpPr>
          <p:cNvPr id="5" name="Footer Placeholder 4"/>
          <p:cNvSpPr>
            <a:spLocks noGrp="1"/>
          </p:cNvSpPr>
          <p:nvPr>
            <p:ph type="ftr" sz="quarter" idx="11"/>
          </p:nvPr>
        </p:nvSpPr>
        <p:spPr/>
        <p:txBody>
          <a:bodyPr/>
          <a:lstStyle/>
          <a:p>
            <a:r>
              <a:rPr lang="en-US" dirty="0"/>
              <a:t>BE Project NBNSTIC 2023-24</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340318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2D518-750E-4E3D-AC87-11CDE857D17C}" type="datetime1">
              <a:rPr lang="en-IN" smtClean="0"/>
              <a:t>30-05-2024</a:t>
            </a:fld>
            <a:endParaRPr lang="en-US" dirty="0"/>
          </a:p>
        </p:txBody>
      </p:sp>
      <p:sp>
        <p:nvSpPr>
          <p:cNvPr id="5" name="Footer Placeholder 4"/>
          <p:cNvSpPr>
            <a:spLocks noGrp="1"/>
          </p:cNvSpPr>
          <p:nvPr>
            <p:ph type="ftr" sz="quarter" idx="11"/>
          </p:nvPr>
        </p:nvSpPr>
        <p:spPr/>
        <p:txBody>
          <a:bodyPr/>
          <a:lstStyle/>
          <a:p>
            <a:r>
              <a:rPr lang="en-US" dirty="0"/>
              <a:t>BE Project NBNSTIC 2023-24</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05664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6BBF3-8080-4BA5-88E1-91F0AAD900B9}" type="datetime1">
              <a:rPr lang="en-IN" smtClean="0"/>
              <a:t>30-05-2024</a:t>
            </a:fld>
            <a:endParaRPr lang="en-US" dirty="0"/>
          </a:p>
        </p:txBody>
      </p:sp>
      <p:sp>
        <p:nvSpPr>
          <p:cNvPr id="5" name="Footer Placeholder 4"/>
          <p:cNvSpPr>
            <a:spLocks noGrp="1"/>
          </p:cNvSpPr>
          <p:nvPr>
            <p:ph type="ftr" sz="quarter" idx="11"/>
          </p:nvPr>
        </p:nvSpPr>
        <p:spPr/>
        <p:txBody>
          <a:bodyPr/>
          <a:lstStyle/>
          <a:p>
            <a:r>
              <a:rPr lang="en-US" dirty="0"/>
              <a:t>BE Project NBNSTIC 2023-24</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396674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DB42C-33A9-48C2-8729-261AD18B73CF}" type="datetime1">
              <a:rPr lang="en-IN" smtClean="0"/>
              <a:t>30-05-2024</a:t>
            </a:fld>
            <a:endParaRPr lang="en-US" dirty="0"/>
          </a:p>
        </p:txBody>
      </p:sp>
      <p:sp>
        <p:nvSpPr>
          <p:cNvPr id="5" name="Footer Placeholder 4"/>
          <p:cNvSpPr>
            <a:spLocks noGrp="1"/>
          </p:cNvSpPr>
          <p:nvPr>
            <p:ph type="ftr" sz="quarter" idx="11"/>
          </p:nvPr>
        </p:nvSpPr>
        <p:spPr/>
        <p:txBody>
          <a:bodyPr/>
          <a:lstStyle/>
          <a:p>
            <a:r>
              <a:rPr lang="en-US" dirty="0"/>
              <a:t>BE Project NBNSTIC 2023-24</a:t>
            </a:r>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1003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FAAF62-52ED-441C-8210-97B2E2785F13}" type="datetime1">
              <a:rPr lang="en-IN" smtClean="0"/>
              <a:t>30-05-2024</a:t>
            </a:fld>
            <a:endParaRPr lang="en-US" dirty="0"/>
          </a:p>
        </p:txBody>
      </p:sp>
      <p:sp>
        <p:nvSpPr>
          <p:cNvPr id="6" name="Footer Placeholder 5"/>
          <p:cNvSpPr>
            <a:spLocks noGrp="1"/>
          </p:cNvSpPr>
          <p:nvPr>
            <p:ph type="ftr" sz="quarter" idx="11"/>
          </p:nvPr>
        </p:nvSpPr>
        <p:spPr/>
        <p:txBody>
          <a:bodyPr/>
          <a:lstStyle/>
          <a:p>
            <a:r>
              <a:rPr lang="en-US" dirty="0"/>
              <a:t>BE Project NBNSTIC 2023-24</a:t>
            </a:r>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71136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A8C6EB-4A84-4B80-982C-1AA4DF66679A}" type="datetime1">
              <a:rPr lang="en-IN" smtClean="0"/>
              <a:t>30-05-2024</a:t>
            </a:fld>
            <a:endParaRPr lang="en-US" dirty="0"/>
          </a:p>
        </p:txBody>
      </p:sp>
      <p:sp>
        <p:nvSpPr>
          <p:cNvPr id="8" name="Footer Placeholder 7"/>
          <p:cNvSpPr>
            <a:spLocks noGrp="1"/>
          </p:cNvSpPr>
          <p:nvPr>
            <p:ph type="ftr" sz="quarter" idx="11"/>
          </p:nvPr>
        </p:nvSpPr>
        <p:spPr/>
        <p:txBody>
          <a:bodyPr/>
          <a:lstStyle/>
          <a:p>
            <a:r>
              <a:rPr lang="en-US" dirty="0"/>
              <a:t>BE Project NBNSTIC 2023-24</a:t>
            </a:r>
          </a:p>
        </p:txBody>
      </p:sp>
      <p:sp>
        <p:nvSpPr>
          <p:cNvPr id="9" name="Slide Number Placeholder 8"/>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341422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EA11C7-4D53-4A3A-9E36-314DEEA7340E}" type="datetime1">
              <a:rPr lang="en-IN" smtClean="0"/>
              <a:t>30-05-2024</a:t>
            </a:fld>
            <a:endParaRPr lang="en-US" dirty="0"/>
          </a:p>
        </p:txBody>
      </p:sp>
      <p:sp>
        <p:nvSpPr>
          <p:cNvPr id="4" name="Footer Placeholder 3"/>
          <p:cNvSpPr>
            <a:spLocks noGrp="1"/>
          </p:cNvSpPr>
          <p:nvPr>
            <p:ph type="ftr" sz="quarter" idx="11"/>
          </p:nvPr>
        </p:nvSpPr>
        <p:spPr/>
        <p:txBody>
          <a:bodyPr/>
          <a:lstStyle/>
          <a:p>
            <a:r>
              <a:rPr lang="en-US" dirty="0"/>
              <a:t>BE Project NBNSTIC 2023-24</a:t>
            </a:r>
          </a:p>
        </p:txBody>
      </p:sp>
      <p:sp>
        <p:nvSpPr>
          <p:cNvPr id="5" name="Slide Number Placeholder 4"/>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39377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543CA-1820-4B2A-9E48-A131C2E1533D}" type="datetime1">
              <a:rPr lang="en-IN" smtClean="0"/>
              <a:t>30-05-2024</a:t>
            </a:fld>
            <a:endParaRPr lang="en-US" dirty="0"/>
          </a:p>
        </p:txBody>
      </p:sp>
      <p:sp>
        <p:nvSpPr>
          <p:cNvPr id="3" name="Footer Placeholder 2"/>
          <p:cNvSpPr>
            <a:spLocks noGrp="1"/>
          </p:cNvSpPr>
          <p:nvPr>
            <p:ph type="ftr" sz="quarter" idx="11"/>
          </p:nvPr>
        </p:nvSpPr>
        <p:spPr/>
        <p:txBody>
          <a:bodyPr/>
          <a:lstStyle/>
          <a:p>
            <a:r>
              <a:rPr lang="en-US" dirty="0"/>
              <a:t>BE Project NBNSTIC 2023-24</a:t>
            </a:r>
          </a:p>
        </p:txBody>
      </p:sp>
      <p:sp>
        <p:nvSpPr>
          <p:cNvPr id="4" name="Slide Number Placeholder 3"/>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368068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D1BC47-5149-4431-8FFA-64AB017F8DC0}" type="datetime1">
              <a:rPr lang="en-IN" smtClean="0"/>
              <a:t>30-05-2024</a:t>
            </a:fld>
            <a:endParaRPr lang="en-US" dirty="0"/>
          </a:p>
        </p:txBody>
      </p:sp>
      <p:sp>
        <p:nvSpPr>
          <p:cNvPr id="6" name="Footer Placeholder 5"/>
          <p:cNvSpPr>
            <a:spLocks noGrp="1"/>
          </p:cNvSpPr>
          <p:nvPr>
            <p:ph type="ftr" sz="quarter" idx="11"/>
          </p:nvPr>
        </p:nvSpPr>
        <p:spPr/>
        <p:txBody>
          <a:bodyPr/>
          <a:lstStyle/>
          <a:p>
            <a:r>
              <a:rPr lang="en-US" dirty="0"/>
              <a:t>BE Project NBNSTIC 2023-24</a:t>
            </a:r>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180912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60BD19-B0BE-43F1-AA12-BCF18BC5342F}" type="datetime1">
              <a:rPr lang="en-IN" smtClean="0"/>
              <a:t>30-05-2024</a:t>
            </a:fld>
            <a:endParaRPr lang="en-US" dirty="0"/>
          </a:p>
        </p:txBody>
      </p:sp>
      <p:sp>
        <p:nvSpPr>
          <p:cNvPr id="6" name="Footer Placeholder 5"/>
          <p:cNvSpPr>
            <a:spLocks noGrp="1"/>
          </p:cNvSpPr>
          <p:nvPr>
            <p:ph type="ftr" sz="quarter" idx="11"/>
          </p:nvPr>
        </p:nvSpPr>
        <p:spPr/>
        <p:txBody>
          <a:bodyPr/>
          <a:lstStyle/>
          <a:p>
            <a:r>
              <a:rPr lang="en-US" dirty="0"/>
              <a:t>BE Project NBNSTIC 2023-24</a:t>
            </a:r>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14907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BEB83-1DE3-4486-9872-BFAC84C6FBF0}" type="datetime1">
              <a:rPr lang="en-IN" smtClean="0"/>
              <a:t>30-05-2024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BE Project NBNSTIC 2023-24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D712-9A51-4586-91F9-28577CD1986E}" type="slidenum">
              <a:rPr lang="en-US" smtClean="0"/>
              <a:pPr/>
              <a:t>‹#›</a:t>
            </a:fld>
            <a:endParaRPr lang="en-US" dirty="0"/>
          </a:p>
        </p:txBody>
      </p:sp>
    </p:spTree>
    <p:extLst>
      <p:ext uri="{BB962C8B-B14F-4D97-AF65-F5344CB8AC3E}">
        <p14:creationId xmlns:p14="http://schemas.microsoft.com/office/powerpoint/2010/main" val="22308942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image" Target="../media/image1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173" y="1365908"/>
            <a:ext cx="9989653" cy="2387600"/>
          </a:xfrm>
        </p:spPr>
        <p:txBody>
          <a:bodyPr anchor="t">
            <a:noAutofit/>
          </a:bodyPr>
          <a:lstStyle/>
          <a:p>
            <a:r>
              <a:rPr lang="en-US" sz="4000" b="1" dirty="0">
                <a:latin typeface="Times New Roman" panose="02020603050405020304" pitchFamily="18" charset="0"/>
                <a:cs typeface="Times New Roman" panose="02020603050405020304" pitchFamily="18" charset="0"/>
              </a:rPr>
              <a:t>BE Project Final Presentation</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On</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“Automated Web &amp; Video Summarization Tool Using NLP.”</a:t>
            </a:r>
          </a:p>
        </p:txBody>
      </p:sp>
      <p:sp>
        <p:nvSpPr>
          <p:cNvPr id="3" name="Subtitle 2"/>
          <p:cNvSpPr>
            <a:spLocks noGrp="1"/>
          </p:cNvSpPr>
          <p:nvPr>
            <p:ph type="subTitle" idx="1"/>
          </p:nvPr>
        </p:nvSpPr>
        <p:spPr>
          <a:xfrm>
            <a:off x="304800" y="4138711"/>
            <a:ext cx="6408253" cy="2217639"/>
          </a:xfrm>
        </p:spPr>
        <p:txBody>
          <a:bodyPr>
            <a:noAutofit/>
          </a:bodyPr>
          <a:lstStyle/>
          <a:p>
            <a:pPr algn="l"/>
            <a:r>
              <a:rPr lang="en-US" sz="2000" b="1" dirty="0">
                <a:solidFill>
                  <a:srgbClr val="0070C0"/>
                </a:solidFill>
                <a:latin typeface="Times New Roman" panose="02020603050405020304" pitchFamily="18" charset="0"/>
                <a:cs typeface="Times New Roman" panose="02020603050405020304" pitchFamily="18" charset="0"/>
              </a:rPr>
              <a:t>Presented by</a:t>
            </a:r>
            <a:endParaRPr lang="en-US" sz="1800" b="1" dirty="0">
              <a:solidFill>
                <a:srgbClr val="0070C0"/>
              </a:solidFill>
              <a:latin typeface="Times New Roman" panose="02020603050405020304" pitchFamily="18" charset="0"/>
              <a:cs typeface="Times New Roman" panose="02020603050405020304" pitchFamily="18" charset="0"/>
            </a:endParaRPr>
          </a:p>
          <a:p>
            <a:pPr lvl="1" algn="l"/>
            <a:r>
              <a:rPr lang="en-US" sz="1800" dirty="0">
                <a:latin typeface="Times New Roman" panose="02020603050405020304" pitchFamily="18" charset="0"/>
                <a:cs typeface="Times New Roman" panose="02020603050405020304" pitchFamily="18" charset="0"/>
              </a:rPr>
              <a:t>Shubham Mahale		72219381F</a:t>
            </a:r>
          </a:p>
          <a:p>
            <a:pPr lvl="1" algn="l"/>
            <a:r>
              <a:rPr lang="en-US" sz="1800" dirty="0">
                <a:latin typeface="Times New Roman" panose="02020603050405020304" pitchFamily="18" charset="0"/>
                <a:cs typeface="Times New Roman" panose="02020603050405020304" pitchFamily="18" charset="0"/>
              </a:rPr>
              <a:t>Amit Raut			72158896E</a:t>
            </a:r>
          </a:p>
          <a:p>
            <a:pPr lvl="1" algn="l"/>
            <a:r>
              <a:rPr lang="en-US" sz="1800" dirty="0">
                <a:latin typeface="Times New Roman" panose="02020603050405020304" pitchFamily="18" charset="0"/>
                <a:cs typeface="Times New Roman" panose="02020603050405020304" pitchFamily="18" charset="0"/>
              </a:rPr>
              <a:t>Nikhil ingle			72219379D</a:t>
            </a:r>
          </a:p>
          <a:p>
            <a:pPr lvl="1" algn="l"/>
            <a:r>
              <a:rPr lang="en-US" sz="1800" dirty="0">
                <a:latin typeface="Times New Roman" panose="02020603050405020304" pitchFamily="18" charset="0"/>
                <a:cs typeface="Times New Roman" panose="02020603050405020304" pitchFamily="18" charset="0"/>
              </a:rPr>
              <a:t>Shivam Chincholkar		72158717J</a:t>
            </a:r>
            <a:r>
              <a:rPr lang="en-US" sz="16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7B20FE21-E181-C247-93B7-3CBE30421058}"/>
              </a:ext>
            </a:extLst>
          </p:cNvPr>
          <p:cNvSpPr>
            <a:spLocks noGrp="1"/>
          </p:cNvSpPr>
          <p:nvPr>
            <p:ph type="ftr" sz="quarter" idx="11"/>
          </p:nvPr>
        </p:nvSpPr>
        <p:spPr>
          <a:xfrm>
            <a:off x="4038600" y="6356350"/>
            <a:ext cx="4114800" cy="365125"/>
          </a:xfrm>
        </p:spPr>
        <p:txBody>
          <a:bodyPr/>
          <a:lstStyle/>
          <a:p>
            <a:r>
              <a:rPr lang="en-US" dirty="0"/>
              <a:t>BE Project NBNSTIC 2023-24</a:t>
            </a:r>
          </a:p>
        </p:txBody>
      </p:sp>
      <p:sp>
        <p:nvSpPr>
          <p:cNvPr id="7" name="Slide Number Placeholder 6"/>
          <p:cNvSpPr>
            <a:spLocks noGrp="1"/>
          </p:cNvSpPr>
          <p:nvPr>
            <p:ph type="sldNum" sz="quarter" idx="12"/>
          </p:nvPr>
        </p:nvSpPr>
        <p:spPr>
          <a:xfrm>
            <a:off x="8610600" y="6356350"/>
            <a:ext cx="2743200" cy="365125"/>
          </a:xfrm>
        </p:spPr>
        <p:txBody>
          <a:bodyPr/>
          <a:lstStyle/>
          <a:p>
            <a:fld id="{6ABFD712-9A51-4586-91F9-28577CD1986E}" type="slidenum">
              <a:rPr lang="en-US" smtClean="0"/>
              <a:pPr/>
              <a:t>1</a:t>
            </a:fld>
            <a:endParaRPr lang="en-US" dirty="0"/>
          </a:p>
        </p:txBody>
      </p:sp>
      <p:pic>
        <p:nvPicPr>
          <p:cNvPr id="10" name="Picture 2" descr="D:\A PhD Final material\uop_logo.jpg">
            <a:extLst>
              <a:ext uri="{FF2B5EF4-FFF2-40B4-BE49-F238E27FC236}">
                <a16:creationId xmlns:a16="http://schemas.microsoft.com/office/drawing/2014/main" id="{A6DD48F9-992D-471D-9AB5-9DB12A394417}"/>
              </a:ext>
            </a:extLst>
          </p:cNvPr>
          <p:cNvPicPr>
            <a:picLocks noChangeAspect="1" noChangeArrowheads="1"/>
          </p:cNvPicPr>
          <p:nvPr/>
        </p:nvPicPr>
        <p:blipFill>
          <a:blip r:embed="rId3"/>
          <a:srcRect/>
          <a:stretch>
            <a:fillRect/>
          </a:stretch>
        </p:blipFill>
        <p:spPr bwMode="auto">
          <a:xfrm>
            <a:off x="19236" y="104535"/>
            <a:ext cx="1356694" cy="990601"/>
          </a:xfrm>
          <a:prstGeom prst="rect">
            <a:avLst/>
          </a:prstGeom>
          <a:noFill/>
        </p:spPr>
      </p:pic>
      <p:pic>
        <p:nvPicPr>
          <p:cNvPr id="11" name="Picture 4">
            <a:extLst>
              <a:ext uri="{FF2B5EF4-FFF2-40B4-BE49-F238E27FC236}">
                <a16:creationId xmlns:a16="http://schemas.microsoft.com/office/drawing/2014/main" id="{6C5D186A-81C3-42EC-9C37-294CCF282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4835" y="76200"/>
            <a:ext cx="163792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5EF2A76D-9EB0-4CA3-93B9-95363E77FE34}"/>
              </a:ext>
            </a:extLst>
          </p:cNvPr>
          <p:cNvSpPr txBox="1"/>
          <p:nvPr/>
        </p:nvSpPr>
        <p:spPr>
          <a:xfrm>
            <a:off x="8305800" y="4341674"/>
            <a:ext cx="3352800" cy="1754326"/>
          </a:xfrm>
          <a:prstGeom prst="rect">
            <a:avLst/>
          </a:prstGeom>
          <a:noFill/>
        </p:spPr>
        <p:txBody>
          <a:bodyPr wrap="squar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Guided  By</a:t>
            </a:r>
          </a:p>
          <a:p>
            <a:r>
              <a:rPr lang="en-US" sz="2000" dirty="0">
                <a:latin typeface="Times New Roman" panose="02020603050405020304" pitchFamily="18" charset="0"/>
                <a:cs typeface="Times New Roman" panose="02020603050405020304" pitchFamily="18" charset="0"/>
              </a:rPr>
              <a:t>	Prof. R. M. Samant.</a:t>
            </a:r>
          </a:p>
          <a:p>
            <a:r>
              <a:rPr lang="en-US" sz="2000" dirty="0">
                <a:latin typeface="Times New Roman" panose="02020603050405020304" pitchFamily="18" charset="0"/>
                <a:cs typeface="Times New Roman" panose="02020603050405020304" pitchFamily="18" charset="0"/>
              </a:rPr>
              <a:t>	Prof. Urvashi Bhat.</a:t>
            </a:r>
          </a:p>
          <a:p>
            <a:endParaRPr lang="en-US" sz="20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0B172B-DCC3-94FE-1E59-F9650E32E774}"/>
              </a:ext>
            </a:extLst>
          </p:cNvPr>
          <p:cNvSpPr txBox="1"/>
          <p:nvPr/>
        </p:nvSpPr>
        <p:spPr>
          <a:xfrm>
            <a:off x="1752600" y="104535"/>
            <a:ext cx="8382000"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NBN Sinhgad School of Engineering</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Department of Information Technology</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145140-DFF7-A21B-F32C-0BBDD4D817A5}"/>
              </a:ext>
            </a:extLst>
          </p:cNvPr>
          <p:cNvSpPr>
            <a:spLocks noGrp="1"/>
          </p:cNvSpPr>
          <p:nvPr>
            <p:ph type="ftr" sz="quarter" idx="11"/>
          </p:nvPr>
        </p:nvSpPr>
        <p:spPr/>
        <p:txBody>
          <a:bodyPr/>
          <a:lstStyle/>
          <a:p>
            <a:r>
              <a:rPr lang="en-US"/>
              <a:t>BE Project NBNSTIC 2023-24</a:t>
            </a:r>
            <a:endParaRPr lang="en-US" dirty="0"/>
          </a:p>
        </p:txBody>
      </p:sp>
      <p:sp>
        <p:nvSpPr>
          <p:cNvPr id="4" name="Slide Number Placeholder 3">
            <a:extLst>
              <a:ext uri="{FF2B5EF4-FFF2-40B4-BE49-F238E27FC236}">
                <a16:creationId xmlns:a16="http://schemas.microsoft.com/office/drawing/2014/main" id="{6BC0D7E5-BCAC-E8C4-2896-1F798D551052}"/>
              </a:ext>
            </a:extLst>
          </p:cNvPr>
          <p:cNvSpPr>
            <a:spLocks noGrp="1"/>
          </p:cNvSpPr>
          <p:nvPr>
            <p:ph type="sldNum" sz="quarter" idx="12"/>
          </p:nvPr>
        </p:nvSpPr>
        <p:spPr/>
        <p:txBody>
          <a:bodyPr/>
          <a:lstStyle/>
          <a:p>
            <a:fld id="{6ABFD712-9A51-4586-91F9-28577CD1986E}" type="slidenum">
              <a:rPr lang="en-US" smtClean="0"/>
              <a:pPr/>
              <a:t>10</a:t>
            </a:fld>
            <a:endParaRPr lang="en-US" dirty="0"/>
          </a:p>
        </p:txBody>
      </p:sp>
      <p:sp>
        <p:nvSpPr>
          <p:cNvPr id="5" name="TextBox 4">
            <a:extLst>
              <a:ext uri="{FF2B5EF4-FFF2-40B4-BE49-F238E27FC236}">
                <a16:creationId xmlns:a16="http://schemas.microsoft.com/office/drawing/2014/main" id="{40414665-FEF4-2F12-8D92-21411D24B076}"/>
              </a:ext>
            </a:extLst>
          </p:cNvPr>
          <p:cNvSpPr txBox="1"/>
          <p:nvPr/>
        </p:nvSpPr>
        <p:spPr>
          <a:xfrm>
            <a:off x="533400" y="381000"/>
            <a:ext cx="10820400" cy="1754326"/>
          </a:xfrm>
          <a:prstGeom prst="rect">
            <a:avLst/>
          </a:prstGeom>
          <a:noFill/>
        </p:spPr>
        <p:txBody>
          <a:bodyPr wrap="square" rtlCol="0">
            <a:spAutoFit/>
          </a:bodyPr>
          <a:lstStyle/>
          <a:p>
            <a:pPr algn="just">
              <a:buFont typeface="+mj-lt"/>
              <a:buAutoNum type="alphaUcPeriod" startAt="2"/>
              <a:defRPr/>
            </a:pPr>
            <a:r>
              <a:rPr lang="en-US" sz="1800" b="1" dirty="0">
                <a:latin typeface="Times New Roman" panose="02020603050405020304" pitchFamily="18" charset="0"/>
                <a:ea typeface="Times New Roman" panose="02020603050405020304" pitchFamily="18" charset="0"/>
              </a:rPr>
              <a:t>  Web scraping module:</a:t>
            </a:r>
          </a:p>
          <a:p>
            <a:pPr marL="0" indent="0" algn="just">
              <a:buNone/>
              <a:defRPr/>
            </a:pPr>
            <a:r>
              <a:rPr lang="en-US"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Scraping data from the webpages available on the internet is the most challenging part. So, proper mechanism is needed to automatically scrape the web content. The </a:t>
            </a:r>
            <a:r>
              <a:rPr lang="en-US" sz="1800" dirty="0" err="1">
                <a:effectLst/>
                <a:latin typeface="Times New Roman" panose="02020603050405020304" pitchFamily="18" charset="0"/>
                <a:ea typeface="Times New Roman" panose="02020603050405020304" pitchFamily="18" charset="0"/>
              </a:rPr>
              <a:t>BeautifulSoup</a:t>
            </a:r>
            <a:r>
              <a:rPr lang="en-US" sz="1800" dirty="0">
                <a:effectLst/>
                <a:latin typeface="Times New Roman" panose="02020603050405020304" pitchFamily="18" charset="0"/>
                <a:ea typeface="Times New Roman" panose="02020603050405020304" pitchFamily="18" charset="0"/>
              </a:rPr>
              <a:t> is the python library which is used for scraping data by parsing HTML document. Extracted text is saved in .txt file.</a:t>
            </a:r>
          </a:p>
          <a:p>
            <a:pPr marL="0" indent="0" algn="just">
              <a:buNone/>
              <a:defRPr/>
            </a:pPr>
            <a:endParaRPr lang="en-US" dirty="0">
              <a:latin typeface="Times New Roman" panose="02020603050405020304" pitchFamily="18" charset="0"/>
              <a:ea typeface="Times New Roman" panose="02020603050405020304" pitchFamily="18" charset="0"/>
            </a:endParaRPr>
          </a:p>
          <a:p>
            <a:pPr marL="0" indent="0" algn="just">
              <a:buNone/>
              <a:defRPr/>
            </a:pPr>
            <a:endParaRPr lang="en-IN"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F9A0F759-DCE9-37A3-1626-E6E0CC4F8D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7687" y="1811593"/>
            <a:ext cx="1680353" cy="1680353"/>
          </a:xfrm>
          <a:prstGeom prst="rect">
            <a:avLst/>
          </a:prstGeom>
        </p:spPr>
      </p:pic>
      <p:sp>
        <p:nvSpPr>
          <p:cNvPr id="8" name="Arrow: Right 7">
            <a:extLst>
              <a:ext uri="{FF2B5EF4-FFF2-40B4-BE49-F238E27FC236}">
                <a16:creationId xmlns:a16="http://schemas.microsoft.com/office/drawing/2014/main" id="{F3D00521-83F8-F5AD-437B-F131787FB723}"/>
              </a:ext>
            </a:extLst>
          </p:cNvPr>
          <p:cNvSpPr/>
          <p:nvPr/>
        </p:nvSpPr>
        <p:spPr>
          <a:xfrm>
            <a:off x="4299410" y="2405551"/>
            <a:ext cx="1269951" cy="544313"/>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097685D5-56B4-DBD8-0BBF-6751598142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4386" y="1880205"/>
            <a:ext cx="1524356" cy="1524356"/>
          </a:xfrm>
          <a:prstGeom prst="rect">
            <a:avLst/>
          </a:prstGeom>
        </p:spPr>
      </p:pic>
      <p:sp>
        <p:nvSpPr>
          <p:cNvPr id="10" name="TextBox 9">
            <a:extLst>
              <a:ext uri="{FF2B5EF4-FFF2-40B4-BE49-F238E27FC236}">
                <a16:creationId xmlns:a16="http://schemas.microsoft.com/office/drawing/2014/main" id="{8F3529A0-F0AA-04D6-D08F-A00F8AE8F276}"/>
              </a:ext>
            </a:extLst>
          </p:cNvPr>
          <p:cNvSpPr txBox="1"/>
          <p:nvPr/>
        </p:nvSpPr>
        <p:spPr>
          <a:xfrm>
            <a:off x="4038600" y="3263303"/>
            <a:ext cx="216024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2 Web Scraping</a:t>
            </a:r>
          </a:p>
        </p:txBody>
      </p:sp>
      <p:sp>
        <p:nvSpPr>
          <p:cNvPr id="11" name="TextBox 10">
            <a:extLst>
              <a:ext uri="{FF2B5EF4-FFF2-40B4-BE49-F238E27FC236}">
                <a16:creationId xmlns:a16="http://schemas.microsoft.com/office/drawing/2014/main" id="{CAEE07FB-9A92-6B10-2791-374BEF547A18}"/>
              </a:ext>
            </a:extLst>
          </p:cNvPr>
          <p:cNvSpPr txBox="1"/>
          <p:nvPr/>
        </p:nvSpPr>
        <p:spPr>
          <a:xfrm>
            <a:off x="533400" y="3657600"/>
            <a:ext cx="10972800" cy="1477328"/>
          </a:xfrm>
          <a:prstGeom prst="rect">
            <a:avLst/>
          </a:prstGeom>
          <a:noFill/>
        </p:spPr>
        <p:txBody>
          <a:bodyPr wrap="square" rtlCol="0">
            <a:spAutoFit/>
          </a:bodyPr>
          <a:lstStyle/>
          <a:p>
            <a:pPr algn="just">
              <a:buFont typeface="+mj-lt"/>
              <a:buAutoNum type="alphaUcPeriod" startAt="3"/>
              <a:defRPr/>
            </a:pPr>
            <a:r>
              <a:rPr lang="en-US" sz="1800" b="1" dirty="0">
                <a:effectLst/>
                <a:latin typeface="Times New Roman" panose="02020603050405020304" pitchFamily="18" charset="0"/>
                <a:ea typeface="Times New Roman" panose="02020603050405020304" pitchFamily="18" charset="0"/>
              </a:rPr>
              <a:t>  Summarization module:</a:t>
            </a:r>
          </a:p>
          <a:p>
            <a:pPr marL="0" indent="0" algn="just">
              <a:buNone/>
              <a:defRPr/>
            </a:pPr>
            <a:r>
              <a:rPr lang="en-US" sz="1800" b="1" dirty="0">
                <a:latin typeface="Times New Roman" panose="02020603050405020304" pitchFamily="18" charset="0"/>
                <a:ea typeface="SimSun" panose="02010600030101010101" pitchFamily="2" charset="-122"/>
              </a:rPr>
              <a:t>	</a:t>
            </a:r>
            <a:r>
              <a:rPr lang="en-AU" sz="1800" dirty="0">
                <a:effectLst/>
                <a:latin typeface="Times New Roman" panose="02020603050405020304" pitchFamily="18" charset="0"/>
                <a:ea typeface="SimSun" panose="02010600030101010101" pitchFamily="2" charset="-122"/>
              </a:rPr>
              <a:t>There are different methods available by which summary can be generated. Extractive and Abstractive are two types of text summarization. Both ways have their benefits as well as limitations. Abstractive summarization generates new sentence from two or more existing sentences from original text. . The proposed system generates the abstractive summaries of the text or video.  The proposed system uses text rank algorithm </a:t>
            </a:r>
            <a:endParaRPr lang="en-IN" dirty="0"/>
          </a:p>
        </p:txBody>
      </p:sp>
    </p:spTree>
    <p:extLst>
      <p:ext uri="{BB962C8B-B14F-4D97-AF65-F5344CB8AC3E}">
        <p14:creationId xmlns:p14="http://schemas.microsoft.com/office/powerpoint/2010/main" val="2613168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DD40E3-9878-30C8-99C7-4AA5DA2CA5D9}"/>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A252835E-6747-0393-5D29-88D234B64FA2}"/>
              </a:ext>
            </a:extLst>
          </p:cNvPr>
          <p:cNvSpPr>
            <a:spLocks noGrp="1"/>
          </p:cNvSpPr>
          <p:nvPr>
            <p:ph type="sldNum" sz="quarter" idx="12"/>
          </p:nvPr>
        </p:nvSpPr>
        <p:spPr/>
        <p:txBody>
          <a:bodyPr/>
          <a:lstStyle/>
          <a:p>
            <a:fld id="{6ABFD712-9A51-4586-91F9-28577CD1986E}" type="slidenum">
              <a:rPr lang="en-US" smtClean="0"/>
              <a:pPr/>
              <a:t>11</a:t>
            </a:fld>
            <a:endParaRPr lang="en-US" dirty="0"/>
          </a:p>
        </p:txBody>
      </p:sp>
      <p:sp>
        <p:nvSpPr>
          <p:cNvPr id="4" name="TextBox 3">
            <a:extLst>
              <a:ext uri="{FF2B5EF4-FFF2-40B4-BE49-F238E27FC236}">
                <a16:creationId xmlns:a16="http://schemas.microsoft.com/office/drawing/2014/main" id="{DDC0A588-D3BC-A1D9-9971-C4F339DBA74E}"/>
              </a:ext>
            </a:extLst>
          </p:cNvPr>
          <p:cNvSpPr txBox="1"/>
          <p:nvPr/>
        </p:nvSpPr>
        <p:spPr>
          <a:xfrm>
            <a:off x="457200" y="304800"/>
            <a:ext cx="10896600" cy="5262979"/>
          </a:xfrm>
          <a:prstGeom prst="rect">
            <a:avLst/>
          </a:prstGeom>
          <a:noFill/>
        </p:spPr>
        <p:txBody>
          <a:bodyPr wrap="square" rtlCol="0">
            <a:spAutoFit/>
          </a:bodyPr>
          <a:lstStyle/>
          <a:p>
            <a:pPr algn="just">
              <a:buFont typeface="+mj-lt"/>
              <a:buAutoNum type="alphaUcPeriod" startAt="4"/>
              <a:defRPr/>
            </a:pPr>
            <a:r>
              <a:rPr lang="en-US" sz="1800" b="1" dirty="0">
                <a:effectLst/>
                <a:latin typeface="Times New Roman" panose="02020603050405020304" pitchFamily="18" charset="0"/>
                <a:ea typeface="Times New Roman" panose="02020603050405020304" pitchFamily="18" charset="0"/>
              </a:rPr>
              <a:t>Translation module</a:t>
            </a:r>
            <a:endParaRPr lang="en-IN" sz="1800" b="1" dirty="0">
              <a:effectLst/>
              <a:latin typeface="Times New Roman" panose="02020603050405020304" pitchFamily="18" charset="0"/>
              <a:ea typeface="Times New Roman" panose="02020603050405020304" pitchFamily="18" charset="0"/>
            </a:endParaRPr>
          </a:p>
          <a:p>
            <a:pPr marL="0" indent="0" algn="just">
              <a:buNone/>
              <a:defRPr/>
            </a:pPr>
            <a:r>
              <a:rPr lang="en-US" sz="1800" dirty="0">
                <a:effectLst/>
                <a:latin typeface="Times New Roman" panose="02020603050405020304" pitchFamily="18" charset="0"/>
                <a:ea typeface="Times New Roman" panose="02020603050405020304" pitchFamily="18" charset="0"/>
              </a:rPr>
              <a:t>	There are some users who prefer to read summary in their preferred language. So, translation module uses GoogleTranslator API for translating the generated summary in different languages as per user’s preference.</a:t>
            </a:r>
            <a:endParaRPr lang="en-IN" sz="1800" dirty="0">
              <a:effectLst/>
              <a:latin typeface="Times New Roman" panose="02020603050405020304" pitchFamily="18" charset="0"/>
              <a:ea typeface="Times New Roman" panose="02020603050405020304" pitchFamily="18" charset="0"/>
            </a:endParaRPr>
          </a:p>
          <a:p>
            <a:pPr marL="0" indent="0" algn="just">
              <a:buNone/>
              <a:defRPr/>
            </a:pPr>
            <a:endParaRPr lang="en-IN" sz="1400" b="1" dirty="0">
              <a:effectLst/>
              <a:latin typeface="Times New Roman" panose="02020603050405020304" pitchFamily="18" charset="0"/>
              <a:ea typeface="Times New Roman" panose="02020603050405020304" pitchFamily="18" charset="0"/>
            </a:endParaRPr>
          </a:p>
          <a:p>
            <a:pPr marL="0" indent="0" algn="just">
              <a:buNone/>
              <a:defRPr/>
            </a:pPr>
            <a:endParaRPr lang="en-US" sz="2800" b="1" dirty="0">
              <a:solidFill>
                <a:srgbClr val="374151"/>
              </a:solidFill>
              <a:latin typeface="Söhne"/>
            </a:endParaRPr>
          </a:p>
          <a:p>
            <a:pPr marL="0" indent="0" algn="just">
              <a:buNone/>
              <a:defRPr/>
            </a:pPr>
            <a:endParaRPr lang="en-US" sz="2800" b="1" dirty="0">
              <a:solidFill>
                <a:srgbClr val="374151"/>
              </a:solidFill>
              <a:latin typeface="Söhne"/>
            </a:endParaRPr>
          </a:p>
          <a:p>
            <a:pPr marL="0" indent="0" algn="just">
              <a:buNone/>
              <a:defRPr/>
            </a:pPr>
            <a:endParaRPr lang="en-US" sz="2800" b="1" dirty="0">
              <a:solidFill>
                <a:srgbClr val="374151"/>
              </a:solidFill>
              <a:latin typeface="Söhne"/>
            </a:endParaRPr>
          </a:p>
          <a:p>
            <a:pPr marL="0" indent="0" algn="just">
              <a:buNone/>
              <a:defRPr/>
            </a:pPr>
            <a:endParaRPr lang="en-US" sz="2800" b="1" dirty="0">
              <a:solidFill>
                <a:srgbClr val="374151"/>
              </a:solidFill>
              <a:latin typeface="Söhne"/>
            </a:endParaRPr>
          </a:p>
          <a:p>
            <a:pPr marL="0" indent="0" algn="just">
              <a:buNone/>
              <a:defRPr/>
            </a:pPr>
            <a:endParaRPr lang="en-US" sz="2800" b="1" dirty="0">
              <a:solidFill>
                <a:srgbClr val="374151"/>
              </a:solidFill>
              <a:latin typeface="Söhne"/>
            </a:endParaRPr>
          </a:p>
          <a:p>
            <a:pPr algn="just">
              <a:buFont typeface="+mj-lt"/>
              <a:buAutoNum type="alphaUcPeriod" startAt="5"/>
              <a:defRPr/>
            </a:pPr>
            <a:r>
              <a:rPr lang="en-US" sz="1800" b="1" dirty="0">
                <a:effectLst/>
                <a:latin typeface="Times New Roman" panose="02020603050405020304" pitchFamily="18" charset="0"/>
                <a:ea typeface="Times New Roman" panose="02020603050405020304" pitchFamily="18" charset="0"/>
              </a:rPr>
              <a:t>Read Aloud module</a:t>
            </a:r>
            <a:endParaRPr lang="en-IN" sz="1800" b="1" dirty="0">
              <a:effectLst/>
              <a:latin typeface="Times New Roman" panose="02020603050405020304" pitchFamily="18" charset="0"/>
              <a:ea typeface="Times New Roman" panose="02020603050405020304" pitchFamily="18" charset="0"/>
            </a:endParaRPr>
          </a:p>
          <a:p>
            <a:pPr marL="0" indent="0" algn="just">
              <a:buNone/>
              <a:defRPr/>
            </a:pPr>
            <a:r>
              <a:rPr lang="en-US" sz="1800" dirty="0">
                <a:effectLst/>
                <a:latin typeface="Times New Roman" panose="02020603050405020304" pitchFamily="18" charset="0"/>
                <a:ea typeface="Times New Roman" panose="02020603050405020304" pitchFamily="18" charset="0"/>
              </a:rPr>
              <a:t>	Also, there are some users who prefer to listen rather than to read the summary. For such users, read aloud module is introduced. The SpeechSynthesisUtterance library of JavaScript is used.</a:t>
            </a:r>
            <a:endParaRPr lang="en-IN" sz="1800" dirty="0">
              <a:effectLst/>
              <a:latin typeface="Times New Roman" panose="02020603050405020304" pitchFamily="18" charset="0"/>
              <a:ea typeface="Times New Roman" panose="02020603050405020304" pitchFamily="18" charset="0"/>
            </a:endParaRPr>
          </a:p>
          <a:p>
            <a:pPr marL="0" indent="0" algn="just">
              <a:buNone/>
              <a:defRPr/>
            </a:pPr>
            <a:endParaRPr lang="en-US" sz="2800" b="1" dirty="0">
              <a:solidFill>
                <a:srgbClr val="374151"/>
              </a:solidFill>
              <a:latin typeface="Söhne"/>
            </a:endParaRPr>
          </a:p>
          <a:p>
            <a:pPr marL="0" indent="0" algn="just">
              <a:buNone/>
              <a:defRPr/>
            </a:pPr>
            <a:endParaRPr lang="en-US" sz="2800" b="1" dirty="0">
              <a:solidFill>
                <a:srgbClr val="374151"/>
              </a:solidFill>
              <a:latin typeface="Söhne"/>
            </a:endParaRPr>
          </a:p>
          <a:p>
            <a:endParaRPr lang="en-IN" dirty="0"/>
          </a:p>
        </p:txBody>
      </p:sp>
      <p:pic>
        <p:nvPicPr>
          <p:cNvPr id="5" name="Picture 4">
            <a:extLst>
              <a:ext uri="{FF2B5EF4-FFF2-40B4-BE49-F238E27FC236}">
                <a16:creationId xmlns:a16="http://schemas.microsoft.com/office/drawing/2014/main" id="{68FD8E3E-0685-7E02-3A72-BCD3BA580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0642" y="1244405"/>
            <a:ext cx="1440160" cy="1440160"/>
          </a:xfrm>
          <a:prstGeom prst="rect">
            <a:avLst/>
          </a:prstGeom>
        </p:spPr>
      </p:pic>
      <p:sp>
        <p:nvSpPr>
          <p:cNvPr id="6" name="TextBox 5">
            <a:extLst>
              <a:ext uri="{FF2B5EF4-FFF2-40B4-BE49-F238E27FC236}">
                <a16:creationId xmlns:a16="http://schemas.microsoft.com/office/drawing/2014/main" id="{49274A04-A23F-E97B-B235-A6E7C2622C75}"/>
              </a:ext>
            </a:extLst>
          </p:cNvPr>
          <p:cNvSpPr txBox="1"/>
          <p:nvPr/>
        </p:nvSpPr>
        <p:spPr>
          <a:xfrm>
            <a:off x="4282650" y="2582940"/>
            <a:ext cx="216024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4 Translation</a:t>
            </a:r>
          </a:p>
        </p:txBody>
      </p:sp>
      <p:pic>
        <p:nvPicPr>
          <p:cNvPr id="7" name="Picture 6">
            <a:extLst>
              <a:ext uri="{FF2B5EF4-FFF2-40B4-BE49-F238E27FC236}">
                <a16:creationId xmlns:a16="http://schemas.microsoft.com/office/drawing/2014/main" id="{25894DC6-5DBB-A4BD-FEBB-B9DFDF7D13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5800" y="4329696"/>
            <a:ext cx="936104" cy="936104"/>
          </a:xfrm>
          <a:prstGeom prst="rect">
            <a:avLst/>
          </a:prstGeom>
        </p:spPr>
      </p:pic>
      <p:sp>
        <p:nvSpPr>
          <p:cNvPr id="8" name="TextBox 7">
            <a:extLst>
              <a:ext uri="{FF2B5EF4-FFF2-40B4-BE49-F238E27FC236}">
                <a16:creationId xmlns:a16="http://schemas.microsoft.com/office/drawing/2014/main" id="{505D9672-5800-0205-AAD1-6051639CB1FA}"/>
              </a:ext>
            </a:extLst>
          </p:cNvPr>
          <p:cNvSpPr txBox="1"/>
          <p:nvPr/>
        </p:nvSpPr>
        <p:spPr>
          <a:xfrm>
            <a:off x="4260879" y="5218636"/>
            <a:ext cx="187221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5 Read aloud</a:t>
            </a:r>
          </a:p>
        </p:txBody>
      </p:sp>
    </p:spTree>
    <p:extLst>
      <p:ext uri="{BB962C8B-B14F-4D97-AF65-F5344CB8AC3E}">
        <p14:creationId xmlns:p14="http://schemas.microsoft.com/office/powerpoint/2010/main" val="259194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DDBA559-BAEA-F295-2060-1086584A5C52}"/>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FE25C77C-03B0-AEF3-8AC9-5808F87FE562}"/>
              </a:ext>
            </a:extLst>
          </p:cNvPr>
          <p:cNvSpPr>
            <a:spLocks noGrp="1"/>
          </p:cNvSpPr>
          <p:nvPr>
            <p:ph type="sldNum" sz="quarter" idx="12"/>
          </p:nvPr>
        </p:nvSpPr>
        <p:spPr/>
        <p:txBody>
          <a:bodyPr/>
          <a:lstStyle/>
          <a:p>
            <a:fld id="{6ABFD712-9A51-4586-91F9-28577CD1986E}" type="slidenum">
              <a:rPr lang="en-US" smtClean="0"/>
              <a:pPr/>
              <a:t>12</a:t>
            </a:fld>
            <a:endParaRPr lang="en-US" dirty="0"/>
          </a:p>
        </p:txBody>
      </p:sp>
      <p:sp>
        <p:nvSpPr>
          <p:cNvPr id="5" name="TextBox 4">
            <a:extLst>
              <a:ext uri="{FF2B5EF4-FFF2-40B4-BE49-F238E27FC236}">
                <a16:creationId xmlns:a16="http://schemas.microsoft.com/office/drawing/2014/main" id="{047AC0B8-1265-6BBF-F026-73C511A1C172}"/>
              </a:ext>
            </a:extLst>
          </p:cNvPr>
          <p:cNvSpPr txBox="1"/>
          <p:nvPr/>
        </p:nvSpPr>
        <p:spPr>
          <a:xfrm>
            <a:off x="304800" y="228600"/>
            <a:ext cx="64770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58DF592-B465-8B70-1774-E60BBEAFAEA5}"/>
              </a:ext>
            </a:extLst>
          </p:cNvPr>
          <p:cNvSpPr txBox="1"/>
          <p:nvPr/>
        </p:nvSpPr>
        <p:spPr>
          <a:xfrm>
            <a:off x="1524000" y="1228397"/>
            <a:ext cx="8458200" cy="4401205"/>
          </a:xfrm>
          <a:prstGeom prst="rect">
            <a:avLst/>
          </a:prstGeom>
          <a:noFill/>
        </p:spPr>
        <p:txBody>
          <a:bodyPr wrap="square" rtlCol="0">
            <a:spAutoFit/>
          </a:bodyPr>
          <a:lstStyle/>
          <a:p>
            <a:pPr marL="342900" marR="0" lvl="0" indent="-342900">
              <a:lnSpc>
                <a:spcPct val="150000"/>
              </a:lnSpc>
              <a:spcBef>
                <a:spcPts val="1200"/>
              </a:spcBef>
              <a:spcAft>
                <a:spcPts val="1000"/>
              </a:spcAft>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Mangal" panose="02040503050203030202" pitchFamily="18" charset="0"/>
              </a:rPr>
              <a:t>Programming Languages</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p>
          <a:p>
            <a:pPr marR="0" lvl="0">
              <a:lnSpc>
                <a:spcPct val="150000"/>
              </a:lnSpc>
              <a:spcBef>
                <a:spcPts val="1200"/>
              </a:spcBef>
              <a:spcAft>
                <a:spcPts val="1000"/>
              </a:spcAft>
            </a:pPr>
            <a:r>
              <a:rPr lang="en-IN" dirty="0">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Python, HTML, CSS, JavaScript.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1200"/>
              </a:spcBef>
              <a:spcAft>
                <a:spcPts val="1000"/>
              </a:spcAft>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Mangal" panose="02040503050203030202" pitchFamily="18" charset="0"/>
              </a:rPr>
              <a:t>Libraries and Frameworks</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p>
          <a:p>
            <a:pPr marR="0" lvl="0">
              <a:lnSpc>
                <a:spcPct val="150000"/>
              </a:lnSpc>
              <a:spcBef>
                <a:spcPts val="1200"/>
              </a:spcBef>
              <a:spcAft>
                <a:spcPts val="1000"/>
              </a:spcAft>
            </a:pPr>
            <a:r>
              <a:rPr lang="en-IN" dirty="0">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Flask,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BeautifulSoup</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pytube</a:t>
            </a:r>
            <a:r>
              <a:rPr lang="en-IN"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1200"/>
              </a:spcBef>
              <a:spcAft>
                <a:spcPts val="1000"/>
              </a:spcAft>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cs typeface="Mangal" panose="02040503050203030202" pitchFamily="18" charset="0"/>
              </a:rPr>
              <a:t>APIs</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p>
          <a:p>
            <a:pPr marR="0" lvl="0">
              <a:lnSpc>
                <a:spcPct val="150000"/>
              </a:lnSpc>
              <a:spcBef>
                <a:spcPts val="1200"/>
              </a:spcBef>
              <a:spcAft>
                <a:spcPts val="1000"/>
              </a:spcAft>
            </a:pPr>
            <a:r>
              <a:rPr lang="en-IN" dirty="0">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AssemblyAi</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DeepTranslator</a:t>
            </a:r>
            <a:r>
              <a:rPr lang="en-IN" sz="1800" dirty="0">
                <a:effectLst/>
                <a:latin typeface="Times New Roman" panose="02020603050405020304" pitchFamily="18"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81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E6BE8F-9FFB-35DC-DAF3-0AD2EEBA2C00}"/>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8EA941B9-EE3D-BEB5-D06F-7EE937380F48}"/>
              </a:ext>
            </a:extLst>
          </p:cNvPr>
          <p:cNvSpPr>
            <a:spLocks noGrp="1"/>
          </p:cNvSpPr>
          <p:nvPr>
            <p:ph type="sldNum" sz="quarter" idx="12"/>
          </p:nvPr>
        </p:nvSpPr>
        <p:spPr/>
        <p:txBody>
          <a:bodyPr/>
          <a:lstStyle/>
          <a:p>
            <a:fld id="{6ABFD712-9A51-4586-91F9-28577CD1986E}" type="slidenum">
              <a:rPr lang="en-US" smtClean="0"/>
              <a:pPr/>
              <a:t>13</a:t>
            </a:fld>
            <a:endParaRPr lang="en-US" dirty="0"/>
          </a:p>
        </p:txBody>
      </p:sp>
      <p:sp>
        <p:nvSpPr>
          <p:cNvPr id="5" name="TextBox 4">
            <a:extLst>
              <a:ext uri="{FF2B5EF4-FFF2-40B4-BE49-F238E27FC236}">
                <a16:creationId xmlns:a16="http://schemas.microsoft.com/office/drawing/2014/main" id="{C670D131-85C1-08F0-B14A-A449CD6FCDDD}"/>
              </a:ext>
            </a:extLst>
          </p:cNvPr>
          <p:cNvSpPr txBox="1"/>
          <p:nvPr/>
        </p:nvSpPr>
        <p:spPr>
          <a:xfrm>
            <a:off x="457200" y="304800"/>
            <a:ext cx="61722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Proposed Algorithm</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B49FF2D-206D-FD93-048A-905B0092F6EC}"/>
              </a:ext>
            </a:extLst>
          </p:cNvPr>
          <p:cNvSpPr txBox="1"/>
          <p:nvPr/>
        </p:nvSpPr>
        <p:spPr>
          <a:xfrm>
            <a:off x="1409700" y="1085036"/>
            <a:ext cx="9944100" cy="4698722"/>
          </a:xfrm>
          <a:prstGeom prst="rect">
            <a:avLst/>
          </a:prstGeom>
          <a:noFill/>
        </p:spPr>
        <p:txBody>
          <a:bodyPr wrap="square" rtlCol="0">
            <a:spAutoFit/>
          </a:bodyPr>
          <a:lstStyle/>
          <a:p>
            <a:pPr marL="216000" marR="0" lvl="0" indent="-342900">
              <a:spcBef>
                <a:spcPts val="60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User initiates the summarization process by clicking on the "summarize" button.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216000" marR="0" lvl="0" indent="-342900">
              <a:spcBef>
                <a:spcPts val="60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The URL of the web page URL is transmitted from the client-side (browser) to the server for analysis.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216000" marR="0" lvl="0" indent="-342900">
              <a:spcBef>
                <a:spcPts val="60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The server identifies whether the content linked is text-based (web article) or video-based (YouTube video).</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216000" marR="0" lvl="0" indent="-342900">
              <a:spcBef>
                <a:spcPts val="60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If the content is a video:</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200150" lvl="2" indent="-285750">
              <a:spcBef>
                <a:spcPts val="600"/>
              </a:spcBef>
              <a:spcAft>
                <a:spcPts val="10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Mangal" panose="02040503050203030202" pitchFamily="18" charset="0"/>
              </a:rPr>
              <a:t>The server extracts the audio from the video.</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1200150" lvl="2" indent="-285750">
              <a:spcBef>
                <a:spcPts val="600"/>
              </a:spcBef>
              <a:spcAft>
                <a:spcPts val="10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Mangal" panose="02040503050203030202" pitchFamily="18" charset="0"/>
              </a:rPr>
              <a:t>This audio is then transcribed into text format.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1200150" lvl="2" indent="-285750">
              <a:spcBef>
                <a:spcPts val="600"/>
              </a:spcBef>
              <a:spcAft>
                <a:spcPts val="10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Mangal" panose="02040503050203030202" pitchFamily="18" charset="0"/>
              </a:rPr>
              <a:t>The resulting text is forwarded for further summarization.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216000" marR="0" lvl="0" indent="-342900">
              <a:spcBef>
                <a:spcPts val="60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If the content is text-based: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200150" lvl="2" indent="-285750">
              <a:spcBef>
                <a:spcPts val="600"/>
              </a:spcBef>
              <a:spcAft>
                <a:spcPts val="1000"/>
              </a:spcAft>
              <a:buFont typeface="Courier New" panose="02070309020205020404" pitchFamily="49" charset="0"/>
              <a:buChar char="o"/>
            </a:pPr>
            <a:r>
              <a:rPr lang="en-IN" dirty="0">
                <a:effectLst/>
                <a:latin typeface="Times New Roman" panose="02020603050405020304" pitchFamily="18" charset="0"/>
                <a:ea typeface="Calibri" panose="020F0502020204030204" pitchFamily="34" charset="0"/>
                <a:cs typeface="Mangal" panose="02040503050203030202" pitchFamily="18" charset="0"/>
              </a:rPr>
              <a:t>The text is directly forwarded for summarization.</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216000" marR="0" lvl="0" indent="-342900">
              <a:spcBef>
                <a:spcPts val="600"/>
              </a:spcBef>
              <a:spcAft>
                <a:spcPts val="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Utilizing various NLP techniques, the server generates a summary from the provided text.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216000" marR="0" lvl="0" indent="-342900">
              <a:spcBef>
                <a:spcPts val="600"/>
              </a:spcBef>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The generated summary is displayed to the user through the browser-based interface.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35660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0CBDBBB-051E-BBBD-0BD8-6C44F0534D50}"/>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7B016C9F-5725-6AF7-7A30-D0DE64DD7B48}"/>
              </a:ext>
            </a:extLst>
          </p:cNvPr>
          <p:cNvSpPr>
            <a:spLocks noGrp="1"/>
          </p:cNvSpPr>
          <p:nvPr>
            <p:ph type="sldNum" sz="quarter" idx="12"/>
          </p:nvPr>
        </p:nvSpPr>
        <p:spPr/>
        <p:txBody>
          <a:bodyPr/>
          <a:lstStyle/>
          <a:p>
            <a:fld id="{6ABFD712-9A51-4586-91F9-28577CD1986E}" type="slidenum">
              <a:rPr lang="en-US" smtClean="0"/>
              <a:pPr/>
              <a:t>14</a:t>
            </a:fld>
            <a:endParaRPr lang="en-US" dirty="0"/>
          </a:p>
        </p:txBody>
      </p:sp>
      <p:sp>
        <p:nvSpPr>
          <p:cNvPr id="6" name="TextBox 5">
            <a:extLst>
              <a:ext uri="{FF2B5EF4-FFF2-40B4-BE49-F238E27FC236}">
                <a16:creationId xmlns:a16="http://schemas.microsoft.com/office/drawing/2014/main" id="{4D560247-D6AB-3745-80EA-0C0253D8DCA6}"/>
              </a:ext>
            </a:extLst>
          </p:cNvPr>
          <p:cNvSpPr txBox="1"/>
          <p:nvPr/>
        </p:nvSpPr>
        <p:spPr>
          <a:xfrm>
            <a:off x="118873" y="76117"/>
            <a:ext cx="82296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grpSp>
        <p:nvGrpSpPr>
          <p:cNvPr id="189" name="Group 188">
            <a:extLst>
              <a:ext uri="{FF2B5EF4-FFF2-40B4-BE49-F238E27FC236}">
                <a16:creationId xmlns:a16="http://schemas.microsoft.com/office/drawing/2014/main" id="{BCE8BB48-41AF-3CA4-6E41-6327C3250FC0}"/>
              </a:ext>
            </a:extLst>
          </p:cNvPr>
          <p:cNvGrpSpPr/>
          <p:nvPr/>
        </p:nvGrpSpPr>
        <p:grpSpPr>
          <a:xfrm>
            <a:off x="762000" y="990600"/>
            <a:ext cx="10397178" cy="5166883"/>
            <a:chOff x="609600" y="330062"/>
            <a:chExt cx="10397178" cy="5166883"/>
          </a:xfrm>
        </p:grpSpPr>
        <p:grpSp>
          <p:nvGrpSpPr>
            <p:cNvPr id="190" name="Group 189">
              <a:extLst>
                <a:ext uri="{FF2B5EF4-FFF2-40B4-BE49-F238E27FC236}">
                  <a16:creationId xmlns:a16="http://schemas.microsoft.com/office/drawing/2014/main" id="{10BEF9E4-EFF1-5937-65B4-CE391D35E795}"/>
                </a:ext>
              </a:extLst>
            </p:cNvPr>
            <p:cNvGrpSpPr/>
            <p:nvPr/>
          </p:nvGrpSpPr>
          <p:grpSpPr>
            <a:xfrm>
              <a:off x="609600" y="2057401"/>
              <a:ext cx="1676400" cy="1828800"/>
              <a:chOff x="609600" y="2057400"/>
              <a:chExt cx="1676400" cy="1828800"/>
            </a:xfrm>
          </p:grpSpPr>
          <p:pic>
            <p:nvPicPr>
              <p:cNvPr id="226" name="Graphic 225" descr="User with solid fill">
                <a:extLst>
                  <a:ext uri="{FF2B5EF4-FFF2-40B4-BE49-F238E27FC236}">
                    <a16:creationId xmlns:a16="http://schemas.microsoft.com/office/drawing/2014/main" id="{6BA06351-846B-BD5F-B7FB-0840814C1C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 y="2230284"/>
                <a:ext cx="1447800" cy="1447800"/>
              </a:xfrm>
              <a:prstGeom prst="rect">
                <a:avLst/>
              </a:prstGeom>
            </p:spPr>
          </p:pic>
          <p:sp>
            <p:nvSpPr>
              <p:cNvPr id="227" name="Rectangle 226">
                <a:extLst>
                  <a:ext uri="{FF2B5EF4-FFF2-40B4-BE49-F238E27FC236}">
                    <a16:creationId xmlns:a16="http://schemas.microsoft.com/office/drawing/2014/main" id="{BD9930F8-30AD-6F6C-1EF7-D9D0866134DD}"/>
                  </a:ext>
                </a:extLst>
              </p:cNvPr>
              <p:cNvSpPr/>
              <p:nvPr/>
            </p:nvSpPr>
            <p:spPr>
              <a:xfrm>
                <a:off x="609600" y="2057400"/>
                <a:ext cx="1676400" cy="182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91" name="Connector: Elbow 190">
              <a:extLst>
                <a:ext uri="{FF2B5EF4-FFF2-40B4-BE49-F238E27FC236}">
                  <a16:creationId xmlns:a16="http://schemas.microsoft.com/office/drawing/2014/main" id="{8CF52A22-8AD3-DC09-DF97-6E49056688DB}"/>
                </a:ext>
              </a:extLst>
            </p:cNvPr>
            <p:cNvCxnSpPr>
              <a:cxnSpLocks/>
            </p:cNvCxnSpPr>
            <p:nvPr/>
          </p:nvCxnSpPr>
          <p:spPr>
            <a:xfrm rot="10800000" flipV="1">
              <a:off x="6248400" y="1066980"/>
              <a:ext cx="2929996" cy="1004315"/>
            </a:xfrm>
            <a:prstGeom prst="bentConnector3">
              <a:avLst>
                <a:gd name="adj1" fmla="val 100170"/>
              </a:avLst>
            </a:prstGeom>
            <a:ln>
              <a:tailEnd type="triangle"/>
            </a:ln>
          </p:spPr>
          <p:style>
            <a:lnRef idx="1">
              <a:schemeClr val="dk1"/>
            </a:lnRef>
            <a:fillRef idx="0">
              <a:schemeClr val="dk1"/>
            </a:fillRef>
            <a:effectRef idx="0">
              <a:schemeClr val="dk1"/>
            </a:effectRef>
            <a:fontRef idx="minor">
              <a:schemeClr val="tx1"/>
            </a:fontRef>
          </p:style>
        </p:cxnSp>
        <p:cxnSp>
          <p:nvCxnSpPr>
            <p:cNvPr id="192" name="Connector: Elbow 191">
              <a:extLst>
                <a:ext uri="{FF2B5EF4-FFF2-40B4-BE49-F238E27FC236}">
                  <a16:creationId xmlns:a16="http://schemas.microsoft.com/office/drawing/2014/main" id="{75903811-D14F-7B0A-0A40-B272F9E49515}"/>
                </a:ext>
              </a:extLst>
            </p:cNvPr>
            <p:cNvCxnSpPr>
              <a:cxnSpLocks/>
            </p:cNvCxnSpPr>
            <p:nvPr/>
          </p:nvCxnSpPr>
          <p:spPr>
            <a:xfrm rot="10800000">
              <a:off x="6214003" y="3886199"/>
              <a:ext cx="2964393" cy="978310"/>
            </a:xfrm>
            <a:prstGeom prst="bentConnector3">
              <a:avLst>
                <a:gd name="adj1" fmla="val 99979"/>
              </a:avLst>
            </a:prstGeom>
            <a:ln>
              <a:tailEnd type="triangle"/>
            </a:ln>
          </p:spPr>
          <p:style>
            <a:lnRef idx="1">
              <a:schemeClr val="dk1"/>
            </a:lnRef>
            <a:fillRef idx="0">
              <a:schemeClr val="dk1"/>
            </a:fillRef>
            <a:effectRef idx="0">
              <a:schemeClr val="dk1"/>
            </a:effectRef>
            <a:fontRef idx="minor">
              <a:schemeClr val="tx1"/>
            </a:fontRef>
          </p:style>
        </p:cxnSp>
        <p:grpSp>
          <p:nvGrpSpPr>
            <p:cNvPr id="193" name="Group 192">
              <a:extLst>
                <a:ext uri="{FF2B5EF4-FFF2-40B4-BE49-F238E27FC236}">
                  <a16:creationId xmlns:a16="http://schemas.microsoft.com/office/drawing/2014/main" id="{B40075E9-3960-4BB3-DDC3-9827F6960522}"/>
                </a:ext>
              </a:extLst>
            </p:cNvPr>
            <p:cNvGrpSpPr/>
            <p:nvPr/>
          </p:nvGrpSpPr>
          <p:grpSpPr>
            <a:xfrm>
              <a:off x="9159902" y="330062"/>
              <a:ext cx="1846876" cy="2131003"/>
              <a:chOff x="9101778" y="632449"/>
              <a:chExt cx="1846876" cy="2131003"/>
            </a:xfrm>
          </p:grpSpPr>
          <p:pic>
            <p:nvPicPr>
              <p:cNvPr id="223" name="Picture 222">
                <a:extLst>
                  <a:ext uri="{FF2B5EF4-FFF2-40B4-BE49-F238E27FC236}">
                    <a16:creationId xmlns:a16="http://schemas.microsoft.com/office/drawing/2014/main" id="{EBB17D4A-D022-1BC0-0BEE-0D73C65F5D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88859" y="780287"/>
                <a:ext cx="1386682" cy="1277113"/>
              </a:xfrm>
              <a:prstGeom prst="rect">
                <a:avLst/>
              </a:prstGeom>
            </p:spPr>
          </p:pic>
          <p:sp>
            <p:nvSpPr>
              <p:cNvPr id="224" name="Rectangle 223">
                <a:extLst>
                  <a:ext uri="{FF2B5EF4-FFF2-40B4-BE49-F238E27FC236}">
                    <a16:creationId xmlns:a16="http://schemas.microsoft.com/office/drawing/2014/main" id="{4F78EEF6-9913-8F00-E20B-44A5D4C61066}"/>
                  </a:ext>
                </a:extLst>
              </p:cNvPr>
              <p:cNvSpPr/>
              <p:nvPr/>
            </p:nvSpPr>
            <p:spPr>
              <a:xfrm>
                <a:off x="9133332" y="632449"/>
                <a:ext cx="1676399" cy="20747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5" name="TextBox 224">
                <a:extLst>
                  <a:ext uri="{FF2B5EF4-FFF2-40B4-BE49-F238E27FC236}">
                    <a16:creationId xmlns:a16="http://schemas.microsoft.com/office/drawing/2014/main" id="{9224EFD1-A2F5-7738-F648-5BC5E0F25CC1}"/>
                  </a:ext>
                </a:extLst>
              </p:cNvPr>
              <p:cNvSpPr txBox="1"/>
              <p:nvPr/>
            </p:nvSpPr>
            <p:spPr>
              <a:xfrm>
                <a:off x="9101778" y="2117121"/>
                <a:ext cx="1846876" cy="646331"/>
              </a:xfrm>
              <a:prstGeom prst="rect">
                <a:avLst/>
              </a:prstGeom>
              <a:noFill/>
            </p:spPr>
            <p:txBody>
              <a:bodyPr wrap="square" rtlCol="0">
                <a:spAutoFit/>
              </a:bodyPr>
              <a:lstStyle/>
              <a:p>
                <a:r>
                  <a:rPr lang="en-IN" dirty="0"/>
                  <a:t>Google Translator</a:t>
                </a:r>
              </a:p>
              <a:p>
                <a:r>
                  <a:rPr lang="en-IN" dirty="0"/>
                  <a:t> API</a:t>
                </a:r>
              </a:p>
            </p:txBody>
          </p:sp>
        </p:grpSp>
        <p:grpSp>
          <p:nvGrpSpPr>
            <p:cNvPr id="194" name="Group 193">
              <a:extLst>
                <a:ext uri="{FF2B5EF4-FFF2-40B4-BE49-F238E27FC236}">
                  <a16:creationId xmlns:a16="http://schemas.microsoft.com/office/drawing/2014/main" id="{F883287B-1EA8-6216-CA41-7D9E91F2CEA5}"/>
                </a:ext>
              </a:extLst>
            </p:cNvPr>
            <p:cNvGrpSpPr/>
            <p:nvPr/>
          </p:nvGrpSpPr>
          <p:grpSpPr>
            <a:xfrm>
              <a:off x="9144000" y="3386194"/>
              <a:ext cx="1815296" cy="2110751"/>
              <a:chOff x="9085876" y="632449"/>
              <a:chExt cx="1815296" cy="2110751"/>
            </a:xfrm>
          </p:grpSpPr>
          <p:pic>
            <p:nvPicPr>
              <p:cNvPr id="220" name="Picture 219">
                <a:extLst>
                  <a:ext uri="{FF2B5EF4-FFF2-40B4-BE49-F238E27FC236}">
                    <a16:creationId xmlns:a16="http://schemas.microsoft.com/office/drawing/2014/main" id="{2B5B3695-53E2-1149-82DD-A227CE1964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88859" y="780287"/>
                <a:ext cx="1386682" cy="1277113"/>
              </a:xfrm>
              <a:prstGeom prst="rect">
                <a:avLst/>
              </a:prstGeom>
            </p:spPr>
          </p:pic>
          <p:sp>
            <p:nvSpPr>
              <p:cNvPr id="221" name="Rectangle 220">
                <a:extLst>
                  <a:ext uri="{FF2B5EF4-FFF2-40B4-BE49-F238E27FC236}">
                    <a16:creationId xmlns:a16="http://schemas.microsoft.com/office/drawing/2014/main" id="{5F2DC906-27E3-E848-372B-EFCC459BD75A}"/>
                  </a:ext>
                </a:extLst>
              </p:cNvPr>
              <p:cNvSpPr/>
              <p:nvPr/>
            </p:nvSpPr>
            <p:spPr>
              <a:xfrm>
                <a:off x="9133332" y="632449"/>
                <a:ext cx="1676399" cy="20747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2" name="TextBox 221">
                <a:extLst>
                  <a:ext uri="{FF2B5EF4-FFF2-40B4-BE49-F238E27FC236}">
                    <a16:creationId xmlns:a16="http://schemas.microsoft.com/office/drawing/2014/main" id="{D37D001F-41C6-B3EE-C37D-04B5EA905CE3}"/>
                  </a:ext>
                </a:extLst>
              </p:cNvPr>
              <p:cNvSpPr txBox="1"/>
              <p:nvPr/>
            </p:nvSpPr>
            <p:spPr>
              <a:xfrm>
                <a:off x="9085876" y="2096869"/>
                <a:ext cx="1815296" cy="646331"/>
              </a:xfrm>
              <a:prstGeom prst="rect">
                <a:avLst/>
              </a:prstGeom>
              <a:noFill/>
            </p:spPr>
            <p:txBody>
              <a:bodyPr wrap="square" rtlCol="0">
                <a:spAutoFit/>
              </a:bodyPr>
              <a:lstStyle/>
              <a:p>
                <a:pPr algn="ctr"/>
                <a:r>
                  <a:rPr lang="en-IN" dirty="0"/>
                  <a:t>Speech Synthesis Utterance</a:t>
                </a:r>
              </a:p>
            </p:txBody>
          </p:sp>
        </p:grpSp>
        <p:grpSp>
          <p:nvGrpSpPr>
            <p:cNvPr id="195" name="Group 194">
              <a:extLst>
                <a:ext uri="{FF2B5EF4-FFF2-40B4-BE49-F238E27FC236}">
                  <a16:creationId xmlns:a16="http://schemas.microsoft.com/office/drawing/2014/main" id="{CF2108C3-980F-C2FB-1044-D6E551FF2C63}"/>
                </a:ext>
              </a:extLst>
            </p:cNvPr>
            <p:cNvGrpSpPr/>
            <p:nvPr/>
          </p:nvGrpSpPr>
          <p:grpSpPr>
            <a:xfrm>
              <a:off x="3200401" y="2084833"/>
              <a:ext cx="1676400" cy="1828800"/>
              <a:chOff x="3200400" y="2084832"/>
              <a:chExt cx="1676400" cy="1828800"/>
            </a:xfrm>
          </p:grpSpPr>
          <p:pic>
            <p:nvPicPr>
              <p:cNvPr id="218" name="Graphic 217" descr="Monitor with solid fill">
                <a:extLst>
                  <a:ext uri="{FF2B5EF4-FFF2-40B4-BE49-F238E27FC236}">
                    <a16:creationId xmlns:a16="http://schemas.microsoft.com/office/drawing/2014/main" id="{8F5A78D8-5CD7-FF99-5D31-78885C2752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57372" y="2382684"/>
                <a:ext cx="1295400" cy="1295400"/>
              </a:xfrm>
              <a:prstGeom prst="rect">
                <a:avLst/>
              </a:prstGeom>
            </p:spPr>
          </p:pic>
          <p:sp>
            <p:nvSpPr>
              <p:cNvPr id="219" name="Rectangle 218">
                <a:extLst>
                  <a:ext uri="{FF2B5EF4-FFF2-40B4-BE49-F238E27FC236}">
                    <a16:creationId xmlns:a16="http://schemas.microsoft.com/office/drawing/2014/main" id="{E50C9D03-7CF9-FED4-DBAC-DAF98CD8EA1F}"/>
                  </a:ext>
                </a:extLst>
              </p:cNvPr>
              <p:cNvSpPr/>
              <p:nvPr/>
            </p:nvSpPr>
            <p:spPr>
              <a:xfrm>
                <a:off x="3200400" y="2084832"/>
                <a:ext cx="1676400" cy="182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96" name="Group 195">
              <a:extLst>
                <a:ext uri="{FF2B5EF4-FFF2-40B4-BE49-F238E27FC236}">
                  <a16:creationId xmlns:a16="http://schemas.microsoft.com/office/drawing/2014/main" id="{51A47E1B-1A1A-5083-CCED-9AA9D5C0F06B}"/>
                </a:ext>
              </a:extLst>
            </p:cNvPr>
            <p:cNvGrpSpPr/>
            <p:nvPr/>
          </p:nvGrpSpPr>
          <p:grpSpPr>
            <a:xfrm>
              <a:off x="5791201" y="2057401"/>
              <a:ext cx="1676400" cy="1828800"/>
              <a:chOff x="6362700" y="2066544"/>
              <a:chExt cx="1676400" cy="1828800"/>
            </a:xfrm>
          </p:grpSpPr>
          <p:pic>
            <p:nvPicPr>
              <p:cNvPr id="216" name="Graphic 215" descr="Database with solid fill">
                <a:extLst>
                  <a:ext uri="{FF2B5EF4-FFF2-40B4-BE49-F238E27FC236}">
                    <a16:creationId xmlns:a16="http://schemas.microsoft.com/office/drawing/2014/main" id="{8B016CA4-576A-A558-0B41-DEBC9A2226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77000" y="2291244"/>
                <a:ext cx="1447800" cy="1447800"/>
              </a:xfrm>
              <a:prstGeom prst="rect">
                <a:avLst/>
              </a:prstGeom>
            </p:spPr>
          </p:pic>
          <p:sp>
            <p:nvSpPr>
              <p:cNvPr id="217" name="Rectangle 216">
                <a:extLst>
                  <a:ext uri="{FF2B5EF4-FFF2-40B4-BE49-F238E27FC236}">
                    <a16:creationId xmlns:a16="http://schemas.microsoft.com/office/drawing/2014/main" id="{B005F4BD-5248-0934-07D0-8BAA5D03B391}"/>
                  </a:ext>
                </a:extLst>
              </p:cNvPr>
              <p:cNvSpPr/>
              <p:nvPr/>
            </p:nvSpPr>
            <p:spPr>
              <a:xfrm>
                <a:off x="6362700" y="2066544"/>
                <a:ext cx="1676400" cy="182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97" name="Straight Arrow Connector 196">
              <a:extLst>
                <a:ext uri="{FF2B5EF4-FFF2-40B4-BE49-F238E27FC236}">
                  <a16:creationId xmlns:a16="http://schemas.microsoft.com/office/drawing/2014/main" id="{F96468F5-5F29-D928-1F98-11DF314B7A01}"/>
                </a:ext>
              </a:extLst>
            </p:cNvPr>
            <p:cNvCxnSpPr>
              <a:cxnSpLocks/>
            </p:cNvCxnSpPr>
            <p:nvPr/>
          </p:nvCxnSpPr>
          <p:spPr>
            <a:xfrm>
              <a:off x="2286001" y="2743201"/>
              <a:ext cx="93600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a:extLst>
                <a:ext uri="{FF2B5EF4-FFF2-40B4-BE49-F238E27FC236}">
                  <a16:creationId xmlns:a16="http://schemas.microsoft.com/office/drawing/2014/main" id="{6284E7F0-C368-14BA-444D-648FA7CAD5BB}"/>
                </a:ext>
              </a:extLst>
            </p:cNvPr>
            <p:cNvCxnSpPr>
              <a:cxnSpLocks/>
            </p:cNvCxnSpPr>
            <p:nvPr/>
          </p:nvCxnSpPr>
          <p:spPr>
            <a:xfrm>
              <a:off x="4876801" y="2743201"/>
              <a:ext cx="91440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9" name="Straight Arrow Connector 198">
              <a:extLst>
                <a:ext uri="{FF2B5EF4-FFF2-40B4-BE49-F238E27FC236}">
                  <a16:creationId xmlns:a16="http://schemas.microsoft.com/office/drawing/2014/main" id="{EA8961E2-16DC-EB24-1280-F356DDF86C88}"/>
                </a:ext>
              </a:extLst>
            </p:cNvPr>
            <p:cNvCxnSpPr/>
            <p:nvPr/>
          </p:nvCxnSpPr>
          <p:spPr>
            <a:xfrm flipH="1">
              <a:off x="2286001" y="3276601"/>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0" name="Straight Arrow Connector 199">
              <a:extLst>
                <a:ext uri="{FF2B5EF4-FFF2-40B4-BE49-F238E27FC236}">
                  <a16:creationId xmlns:a16="http://schemas.microsoft.com/office/drawing/2014/main" id="{C52DB5D0-7B7D-48B6-C345-8BC07D269D8E}"/>
                </a:ext>
              </a:extLst>
            </p:cNvPr>
            <p:cNvCxnSpPr/>
            <p:nvPr/>
          </p:nvCxnSpPr>
          <p:spPr>
            <a:xfrm flipH="1">
              <a:off x="4876801" y="3276601"/>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1" name="Group 200">
              <a:extLst>
                <a:ext uri="{FF2B5EF4-FFF2-40B4-BE49-F238E27FC236}">
                  <a16:creationId xmlns:a16="http://schemas.microsoft.com/office/drawing/2014/main" id="{D8459FDF-1DEC-F1FC-2629-46144A1F2732}"/>
                </a:ext>
              </a:extLst>
            </p:cNvPr>
            <p:cNvGrpSpPr/>
            <p:nvPr/>
          </p:nvGrpSpPr>
          <p:grpSpPr>
            <a:xfrm>
              <a:off x="3200401" y="2084834"/>
              <a:ext cx="1676400" cy="1828800"/>
              <a:chOff x="3200400" y="2084832"/>
              <a:chExt cx="1676400" cy="1828800"/>
            </a:xfrm>
          </p:grpSpPr>
          <p:pic>
            <p:nvPicPr>
              <p:cNvPr id="214" name="Graphic 213" descr="Monitor with solid fill">
                <a:extLst>
                  <a:ext uri="{FF2B5EF4-FFF2-40B4-BE49-F238E27FC236}">
                    <a16:creationId xmlns:a16="http://schemas.microsoft.com/office/drawing/2014/main" id="{2807D17F-8D20-987A-424B-F62111666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57372" y="2382684"/>
                <a:ext cx="1295400" cy="1295400"/>
              </a:xfrm>
              <a:prstGeom prst="rect">
                <a:avLst/>
              </a:prstGeom>
            </p:spPr>
          </p:pic>
          <p:sp>
            <p:nvSpPr>
              <p:cNvPr id="215" name="Rectangle 214">
                <a:extLst>
                  <a:ext uri="{FF2B5EF4-FFF2-40B4-BE49-F238E27FC236}">
                    <a16:creationId xmlns:a16="http://schemas.microsoft.com/office/drawing/2014/main" id="{A9C2534E-01F9-546A-DC15-F5A02DF176F2}"/>
                  </a:ext>
                </a:extLst>
              </p:cNvPr>
              <p:cNvSpPr/>
              <p:nvPr/>
            </p:nvSpPr>
            <p:spPr>
              <a:xfrm>
                <a:off x="3200400" y="2084832"/>
                <a:ext cx="1676400" cy="182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2" name="Group 201">
              <a:extLst>
                <a:ext uri="{FF2B5EF4-FFF2-40B4-BE49-F238E27FC236}">
                  <a16:creationId xmlns:a16="http://schemas.microsoft.com/office/drawing/2014/main" id="{AA9037A4-B6F5-AE57-24AF-26694C4803DE}"/>
                </a:ext>
              </a:extLst>
            </p:cNvPr>
            <p:cNvGrpSpPr/>
            <p:nvPr/>
          </p:nvGrpSpPr>
          <p:grpSpPr>
            <a:xfrm>
              <a:off x="5791201" y="2057402"/>
              <a:ext cx="1676400" cy="1828800"/>
              <a:chOff x="6362700" y="2066544"/>
              <a:chExt cx="1676400" cy="1828800"/>
            </a:xfrm>
          </p:grpSpPr>
          <p:pic>
            <p:nvPicPr>
              <p:cNvPr id="212" name="Graphic 211" descr="Database with solid fill">
                <a:extLst>
                  <a:ext uri="{FF2B5EF4-FFF2-40B4-BE49-F238E27FC236}">
                    <a16:creationId xmlns:a16="http://schemas.microsoft.com/office/drawing/2014/main" id="{11E819BA-196C-DF6E-90BA-81175E9B86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77000" y="2291244"/>
                <a:ext cx="1447800" cy="1447800"/>
              </a:xfrm>
              <a:prstGeom prst="rect">
                <a:avLst/>
              </a:prstGeom>
            </p:spPr>
          </p:pic>
          <p:sp>
            <p:nvSpPr>
              <p:cNvPr id="213" name="Rectangle 212">
                <a:extLst>
                  <a:ext uri="{FF2B5EF4-FFF2-40B4-BE49-F238E27FC236}">
                    <a16:creationId xmlns:a16="http://schemas.microsoft.com/office/drawing/2014/main" id="{7685671C-CEA4-8762-57D7-0467B7D9A32E}"/>
                  </a:ext>
                </a:extLst>
              </p:cNvPr>
              <p:cNvSpPr/>
              <p:nvPr/>
            </p:nvSpPr>
            <p:spPr>
              <a:xfrm>
                <a:off x="6362700" y="2066544"/>
                <a:ext cx="1676400" cy="182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203" name="Straight Arrow Connector 202">
              <a:extLst>
                <a:ext uri="{FF2B5EF4-FFF2-40B4-BE49-F238E27FC236}">
                  <a16:creationId xmlns:a16="http://schemas.microsoft.com/office/drawing/2014/main" id="{E6A7A925-D5C0-F268-2A7F-F0BAAB8F57BB}"/>
                </a:ext>
              </a:extLst>
            </p:cNvPr>
            <p:cNvCxnSpPr>
              <a:cxnSpLocks/>
            </p:cNvCxnSpPr>
            <p:nvPr/>
          </p:nvCxnSpPr>
          <p:spPr>
            <a:xfrm>
              <a:off x="2286001" y="2743202"/>
              <a:ext cx="93600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4" name="Straight Arrow Connector 203">
              <a:extLst>
                <a:ext uri="{FF2B5EF4-FFF2-40B4-BE49-F238E27FC236}">
                  <a16:creationId xmlns:a16="http://schemas.microsoft.com/office/drawing/2014/main" id="{66F96C5C-2B1E-88CD-66C3-2A64D70539F7}"/>
                </a:ext>
              </a:extLst>
            </p:cNvPr>
            <p:cNvCxnSpPr>
              <a:cxnSpLocks/>
            </p:cNvCxnSpPr>
            <p:nvPr/>
          </p:nvCxnSpPr>
          <p:spPr>
            <a:xfrm>
              <a:off x="4876801" y="2743202"/>
              <a:ext cx="914400"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5" name="Connector: Elbow 204">
              <a:extLst>
                <a:ext uri="{FF2B5EF4-FFF2-40B4-BE49-F238E27FC236}">
                  <a16:creationId xmlns:a16="http://schemas.microsoft.com/office/drawing/2014/main" id="{580D0E6F-CEFE-2333-FDDE-A31B6A34661A}"/>
                </a:ext>
              </a:extLst>
            </p:cNvPr>
            <p:cNvCxnSpPr>
              <a:cxnSpLocks/>
              <a:stCxn id="213" idx="2"/>
            </p:cNvCxnSpPr>
            <p:nvPr/>
          </p:nvCxnSpPr>
          <p:spPr>
            <a:xfrm rot="16200000" flipH="1">
              <a:off x="7578231" y="2937372"/>
              <a:ext cx="664397" cy="2562056"/>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6" name="Straight Arrow Connector 205">
              <a:extLst>
                <a:ext uri="{FF2B5EF4-FFF2-40B4-BE49-F238E27FC236}">
                  <a16:creationId xmlns:a16="http://schemas.microsoft.com/office/drawing/2014/main" id="{4AAD2407-D604-4494-BB2B-B049AC58EACF}"/>
                </a:ext>
              </a:extLst>
            </p:cNvPr>
            <p:cNvCxnSpPr/>
            <p:nvPr/>
          </p:nvCxnSpPr>
          <p:spPr>
            <a:xfrm flipH="1">
              <a:off x="2286001" y="3276602"/>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a:extLst>
                <a:ext uri="{FF2B5EF4-FFF2-40B4-BE49-F238E27FC236}">
                  <a16:creationId xmlns:a16="http://schemas.microsoft.com/office/drawing/2014/main" id="{B25248C6-2757-3EE5-E338-7A09112D576B}"/>
                </a:ext>
              </a:extLst>
            </p:cNvPr>
            <p:cNvCxnSpPr/>
            <p:nvPr/>
          </p:nvCxnSpPr>
          <p:spPr>
            <a:xfrm flipH="1">
              <a:off x="4876801" y="3276602"/>
              <a:ext cx="914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8" name="TextBox 207">
              <a:extLst>
                <a:ext uri="{FF2B5EF4-FFF2-40B4-BE49-F238E27FC236}">
                  <a16:creationId xmlns:a16="http://schemas.microsoft.com/office/drawing/2014/main" id="{3CF03E32-BFAD-F1CA-B696-799B5ABC0973}"/>
                </a:ext>
              </a:extLst>
            </p:cNvPr>
            <p:cNvSpPr txBox="1"/>
            <p:nvPr/>
          </p:nvSpPr>
          <p:spPr>
            <a:xfrm>
              <a:off x="1057657" y="3526948"/>
              <a:ext cx="914400" cy="369332"/>
            </a:xfrm>
            <a:prstGeom prst="rect">
              <a:avLst/>
            </a:prstGeom>
            <a:noFill/>
          </p:spPr>
          <p:txBody>
            <a:bodyPr wrap="square" rtlCol="0">
              <a:spAutoFit/>
            </a:bodyPr>
            <a:lstStyle/>
            <a:p>
              <a:r>
                <a:rPr lang="en-IN" dirty="0"/>
                <a:t>USER</a:t>
              </a:r>
            </a:p>
          </p:txBody>
        </p:sp>
        <p:sp>
          <p:nvSpPr>
            <p:cNvPr id="209" name="TextBox 208">
              <a:extLst>
                <a:ext uri="{FF2B5EF4-FFF2-40B4-BE49-F238E27FC236}">
                  <a16:creationId xmlns:a16="http://schemas.microsoft.com/office/drawing/2014/main" id="{43EEFD7D-E6E6-1912-99AF-B53897235D72}"/>
                </a:ext>
              </a:extLst>
            </p:cNvPr>
            <p:cNvSpPr txBox="1"/>
            <p:nvPr/>
          </p:nvSpPr>
          <p:spPr>
            <a:xfrm>
              <a:off x="3452623" y="3544301"/>
              <a:ext cx="1257300" cy="369332"/>
            </a:xfrm>
            <a:prstGeom prst="rect">
              <a:avLst/>
            </a:prstGeom>
            <a:noFill/>
          </p:spPr>
          <p:txBody>
            <a:bodyPr wrap="square" rtlCol="0">
              <a:spAutoFit/>
            </a:bodyPr>
            <a:lstStyle/>
            <a:p>
              <a:r>
                <a:rPr lang="en-IN" dirty="0"/>
                <a:t>INTERFACE</a:t>
              </a:r>
            </a:p>
          </p:txBody>
        </p:sp>
        <p:sp>
          <p:nvSpPr>
            <p:cNvPr id="210" name="TextBox 209">
              <a:extLst>
                <a:ext uri="{FF2B5EF4-FFF2-40B4-BE49-F238E27FC236}">
                  <a16:creationId xmlns:a16="http://schemas.microsoft.com/office/drawing/2014/main" id="{B93B20F3-495E-5D17-89FF-9DBC27B92D03}"/>
                </a:ext>
              </a:extLst>
            </p:cNvPr>
            <p:cNvSpPr txBox="1"/>
            <p:nvPr/>
          </p:nvSpPr>
          <p:spPr>
            <a:xfrm>
              <a:off x="6198871" y="3544301"/>
              <a:ext cx="1219200" cy="369332"/>
            </a:xfrm>
            <a:prstGeom prst="rect">
              <a:avLst/>
            </a:prstGeom>
            <a:noFill/>
          </p:spPr>
          <p:txBody>
            <a:bodyPr wrap="square" rtlCol="0">
              <a:spAutoFit/>
            </a:bodyPr>
            <a:lstStyle/>
            <a:p>
              <a:r>
                <a:rPr lang="en-IN" dirty="0"/>
                <a:t>SERVER</a:t>
              </a:r>
            </a:p>
          </p:txBody>
        </p:sp>
        <p:cxnSp>
          <p:nvCxnSpPr>
            <p:cNvPr id="211" name="Connector: Elbow 210">
              <a:extLst>
                <a:ext uri="{FF2B5EF4-FFF2-40B4-BE49-F238E27FC236}">
                  <a16:creationId xmlns:a16="http://schemas.microsoft.com/office/drawing/2014/main" id="{DE3E9C88-38EA-E314-BB96-377CAAE308E8}"/>
                </a:ext>
              </a:extLst>
            </p:cNvPr>
            <p:cNvCxnSpPr>
              <a:cxnSpLocks/>
            </p:cNvCxnSpPr>
            <p:nvPr/>
          </p:nvCxnSpPr>
          <p:spPr>
            <a:xfrm flipV="1">
              <a:off x="6808471" y="1551374"/>
              <a:ext cx="2382985" cy="506027"/>
            </a:xfrm>
            <a:prstGeom prst="bentConnector3">
              <a:avLst>
                <a:gd name="adj1" fmla="val 456"/>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78761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37252D-E105-0E75-17B0-7E3FC06023DA}"/>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F9787CBF-BD5C-3EA9-0D5D-962125492F81}"/>
              </a:ext>
            </a:extLst>
          </p:cNvPr>
          <p:cNvSpPr>
            <a:spLocks noGrp="1"/>
          </p:cNvSpPr>
          <p:nvPr>
            <p:ph type="sldNum" sz="quarter" idx="12"/>
          </p:nvPr>
        </p:nvSpPr>
        <p:spPr/>
        <p:txBody>
          <a:bodyPr/>
          <a:lstStyle/>
          <a:p>
            <a:fld id="{6ABFD712-9A51-4586-91F9-28577CD1986E}" type="slidenum">
              <a:rPr lang="en-US" smtClean="0"/>
              <a:pPr/>
              <a:t>15</a:t>
            </a:fld>
            <a:endParaRPr lang="en-US" dirty="0"/>
          </a:p>
        </p:txBody>
      </p:sp>
      <p:sp>
        <p:nvSpPr>
          <p:cNvPr id="6" name="TextBox 5">
            <a:extLst>
              <a:ext uri="{FF2B5EF4-FFF2-40B4-BE49-F238E27FC236}">
                <a16:creationId xmlns:a16="http://schemas.microsoft.com/office/drawing/2014/main" id="{565331A1-A27D-4AD0-E681-A5070C30E0B6}"/>
              </a:ext>
            </a:extLst>
          </p:cNvPr>
          <p:cNvSpPr txBox="1"/>
          <p:nvPr/>
        </p:nvSpPr>
        <p:spPr>
          <a:xfrm>
            <a:off x="457200" y="297360"/>
            <a:ext cx="81534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DFD-Level 0</a:t>
            </a:r>
            <a:endParaRPr lang="en-IN" dirty="0">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0CBF010F-1143-D155-2700-057A42D7AEEB}"/>
              </a:ext>
            </a:extLst>
          </p:cNvPr>
          <p:cNvGrpSpPr/>
          <p:nvPr/>
        </p:nvGrpSpPr>
        <p:grpSpPr>
          <a:xfrm>
            <a:off x="2218944" y="1905000"/>
            <a:ext cx="7778496" cy="2362200"/>
            <a:chOff x="1865376" y="1866900"/>
            <a:chExt cx="7778496" cy="2362200"/>
          </a:xfrm>
        </p:grpSpPr>
        <p:sp>
          <p:nvSpPr>
            <p:cNvPr id="7" name="Rectangle 6">
              <a:extLst>
                <a:ext uri="{FF2B5EF4-FFF2-40B4-BE49-F238E27FC236}">
                  <a16:creationId xmlns:a16="http://schemas.microsoft.com/office/drawing/2014/main" id="{D48ABE48-AA97-F33B-4465-48BFC5D15652}"/>
                </a:ext>
              </a:extLst>
            </p:cNvPr>
            <p:cNvSpPr/>
            <p:nvPr/>
          </p:nvSpPr>
          <p:spPr>
            <a:xfrm>
              <a:off x="1865376" y="2319311"/>
              <a:ext cx="2209800" cy="13716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t>User</a:t>
              </a:r>
            </a:p>
          </p:txBody>
        </p:sp>
        <p:sp>
          <p:nvSpPr>
            <p:cNvPr id="8" name="Oval 7">
              <a:extLst>
                <a:ext uri="{FF2B5EF4-FFF2-40B4-BE49-F238E27FC236}">
                  <a16:creationId xmlns:a16="http://schemas.microsoft.com/office/drawing/2014/main" id="{4957B850-79E3-996F-BF8D-1E75C84E447D}"/>
                </a:ext>
              </a:extLst>
            </p:cNvPr>
            <p:cNvSpPr/>
            <p:nvPr/>
          </p:nvSpPr>
          <p:spPr>
            <a:xfrm>
              <a:off x="7434072" y="1866900"/>
              <a:ext cx="2209800" cy="2362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t>Server</a:t>
              </a:r>
              <a:endParaRPr lang="en-IN" dirty="0"/>
            </a:p>
          </p:txBody>
        </p:sp>
        <p:cxnSp>
          <p:nvCxnSpPr>
            <p:cNvPr id="11" name="Straight Arrow Connector 10">
              <a:extLst>
                <a:ext uri="{FF2B5EF4-FFF2-40B4-BE49-F238E27FC236}">
                  <a16:creationId xmlns:a16="http://schemas.microsoft.com/office/drawing/2014/main" id="{3AF6EBC8-05DA-F5C8-C43D-0DC322A06DC1}"/>
                </a:ext>
              </a:extLst>
            </p:cNvPr>
            <p:cNvCxnSpPr>
              <a:cxnSpLocks/>
            </p:cNvCxnSpPr>
            <p:nvPr/>
          </p:nvCxnSpPr>
          <p:spPr>
            <a:xfrm>
              <a:off x="4075176" y="2667000"/>
              <a:ext cx="34686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FBAB290-0029-F0D4-6303-E6A5D18769C9}"/>
                </a:ext>
              </a:extLst>
            </p:cNvPr>
            <p:cNvCxnSpPr>
              <a:cxnSpLocks/>
            </p:cNvCxnSpPr>
            <p:nvPr/>
          </p:nvCxnSpPr>
          <p:spPr>
            <a:xfrm flipH="1" flipV="1">
              <a:off x="4050793" y="3406067"/>
              <a:ext cx="3493007" cy="22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D6CA9C4F-81F8-7F5B-C9F8-76131A985F3C}"/>
                </a:ext>
              </a:extLst>
            </p:cNvPr>
            <p:cNvSpPr txBox="1"/>
            <p:nvPr/>
          </p:nvSpPr>
          <p:spPr>
            <a:xfrm>
              <a:off x="4953000" y="2336291"/>
              <a:ext cx="1903476" cy="307777"/>
            </a:xfrm>
            <a:prstGeom prst="rect">
              <a:avLst/>
            </a:prstGeom>
            <a:noFill/>
          </p:spPr>
          <p:txBody>
            <a:bodyPr wrap="square" rtlCol="0">
              <a:spAutoFit/>
            </a:bodyPr>
            <a:lstStyle/>
            <a:p>
              <a:pPr algn="ctr"/>
              <a:r>
                <a:rPr lang="en-IN" sz="1400" dirty="0"/>
                <a:t>Asks for summarization</a:t>
              </a:r>
            </a:p>
          </p:txBody>
        </p:sp>
        <p:sp>
          <p:nvSpPr>
            <p:cNvPr id="27" name="TextBox 26">
              <a:extLst>
                <a:ext uri="{FF2B5EF4-FFF2-40B4-BE49-F238E27FC236}">
                  <a16:creationId xmlns:a16="http://schemas.microsoft.com/office/drawing/2014/main" id="{60C37A24-DE69-9C3C-D4CB-6D3501211A28}"/>
                </a:ext>
              </a:extLst>
            </p:cNvPr>
            <p:cNvSpPr txBox="1"/>
            <p:nvPr/>
          </p:nvSpPr>
          <p:spPr>
            <a:xfrm>
              <a:off x="5067300" y="3121223"/>
              <a:ext cx="2476500" cy="307777"/>
            </a:xfrm>
            <a:prstGeom prst="rect">
              <a:avLst/>
            </a:prstGeom>
            <a:noFill/>
          </p:spPr>
          <p:txBody>
            <a:bodyPr wrap="square" rtlCol="0">
              <a:spAutoFit/>
            </a:bodyPr>
            <a:lstStyle/>
            <a:p>
              <a:r>
                <a:rPr lang="en-IN" sz="1400" dirty="0"/>
                <a:t>Displays Summary</a:t>
              </a:r>
            </a:p>
          </p:txBody>
        </p:sp>
      </p:grpSp>
    </p:spTree>
    <p:extLst>
      <p:ext uri="{BB962C8B-B14F-4D97-AF65-F5344CB8AC3E}">
        <p14:creationId xmlns:p14="http://schemas.microsoft.com/office/powerpoint/2010/main" val="940925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6C072C9-0641-CEE4-5313-70F29A58E575}"/>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A82F3320-FE72-0358-39F9-0766123A552C}"/>
              </a:ext>
            </a:extLst>
          </p:cNvPr>
          <p:cNvSpPr>
            <a:spLocks noGrp="1"/>
          </p:cNvSpPr>
          <p:nvPr>
            <p:ph type="sldNum" sz="quarter" idx="12"/>
          </p:nvPr>
        </p:nvSpPr>
        <p:spPr/>
        <p:txBody>
          <a:bodyPr/>
          <a:lstStyle/>
          <a:p>
            <a:fld id="{6ABFD712-9A51-4586-91F9-28577CD1986E}" type="slidenum">
              <a:rPr lang="en-US" smtClean="0"/>
              <a:pPr/>
              <a:t>16</a:t>
            </a:fld>
            <a:endParaRPr lang="en-US" dirty="0"/>
          </a:p>
        </p:txBody>
      </p:sp>
      <p:sp>
        <p:nvSpPr>
          <p:cNvPr id="5" name="TextBox 4">
            <a:extLst>
              <a:ext uri="{FF2B5EF4-FFF2-40B4-BE49-F238E27FC236}">
                <a16:creationId xmlns:a16="http://schemas.microsoft.com/office/drawing/2014/main" id="{6FFE1FB9-2EED-A054-9471-88D7FC5433E0}"/>
              </a:ext>
            </a:extLst>
          </p:cNvPr>
          <p:cNvSpPr txBox="1"/>
          <p:nvPr/>
        </p:nvSpPr>
        <p:spPr>
          <a:xfrm>
            <a:off x="328421" y="199554"/>
            <a:ext cx="81534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DFD-Level 1</a:t>
            </a:r>
            <a:endParaRPr lang="en-IN"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88379AF7-9E63-B071-8E19-302D13DDF88A}"/>
              </a:ext>
            </a:extLst>
          </p:cNvPr>
          <p:cNvGrpSpPr/>
          <p:nvPr/>
        </p:nvGrpSpPr>
        <p:grpSpPr>
          <a:xfrm>
            <a:off x="2005588" y="968995"/>
            <a:ext cx="8180824" cy="4509947"/>
            <a:chOff x="457200" y="825448"/>
            <a:chExt cx="8180824" cy="4509947"/>
          </a:xfrm>
        </p:grpSpPr>
        <p:sp>
          <p:nvSpPr>
            <p:cNvPr id="6" name="Rectangle 5">
              <a:extLst>
                <a:ext uri="{FF2B5EF4-FFF2-40B4-BE49-F238E27FC236}">
                  <a16:creationId xmlns:a16="http://schemas.microsoft.com/office/drawing/2014/main" id="{40F7D73B-E14E-BC4F-16B8-95FC3EBA32DB}"/>
                </a:ext>
              </a:extLst>
            </p:cNvPr>
            <p:cNvSpPr/>
            <p:nvPr/>
          </p:nvSpPr>
          <p:spPr>
            <a:xfrm>
              <a:off x="457200" y="2775061"/>
              <a:ext cx="1524000" cy="7694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User</a:t>
              </a:r>
              <a:endParaRPr lang="en-IN" dirty="0"/>
            </a:p>
          </p:txBody>
        </p:sp>
        <p:sp>
          <p:nvSpPr>
            <p:cNvPr id="7" name="Oval 6">
              <a:extLst>
                <a:ext uri="{FF2B5EF4-FFF2-40B4-BE49-F238E27FC236}">
                  <a16:creationId xmlns:a16="http://schemas.microsoft.com/office/drawing/2014/main" id="{0F5D8EF8-B1A2-A97D-BACD-6EF1EAAA55DE}"/>
                </a:ext>
              </a:extLst>
            </p:cNvPr>
            <p:cNvSpPr/>
            <p:nvPr/>
          </p:nvSpPr>
          <p:spPr>
            <a:xfrm>
              <a:off x="6352024" y="2004499"/>
              <a:ext cx="2286000" cy="23105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Server</a:t>
              </a:r>
              <a:endParaRPr lang="en-IN" dirty="0"/>
            </a:p>
          </p:txBody>
        </p:sp>
        <p:grpSp>
          <p:nvGrpSpPr>
            <p:cNvPr id="19" name="Group 18">
              <a:extLst>
                <a:ext uri="{FF2B5EF4-FFF2-40B4-BE49-F238E27FC236}">
                  <a16:creationId xmlns:a16="http://schemas.microsoft.com/office/drawing/2014/main" id="{5CD18178-972B-F8E5-CA42-3BD768E09215}"/>
                </a:ext>
              </a:extLst>
            </p:cNvPr>
            <p:cNvGrpSpPr/>
            <p:nvPr/>
          </p:nvGrpSpPr>
          <p:grpSpPr>
            <a:xfrm>
              <a:off x="2056348" y="825448"/>
              <a:ext cx="4351024" cy="4509947"/>
              <a:chOff x="2056348" y="825448"/>
              <a:chExt cx="4351024" cy="4509947"/>
            </a:xfrm>
          </p:grpSpPr>
          <p:cxnSp>
            <p:nvCxnSpPr>
              <p:cNvPr id="8" name="Straight Arrow Connector 7">
                <a:extLst>
                  <a:ext uri="{FF2B5EF4-FFF2-40B4-BE49-F238E27FC236}">
                    <a16:creationId xmlns:a16="http://schemas.microsoft.com/office/drawing/2014/main" id="{CAE02316-ABAB-4600-AB9A-E4330AEC3CE9}"/>
                  </a:ext>
                </a:extLst>
              </p:cNvPr>
              <p:cNvCxnSpPr>
                <a:cxnSpLocks/>
              </p:cNvCxnSpPr>
              <p:nvPr/>
            </p:nvCxnSpPr>
            <p:spPr>
              <a:xfrm flipV="1">
                <a:off x="2105782" y="1648456"/>
                <a:ext cx="1547619" cy="1013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5A86F4D2-E5A2-1AFB-3427-6F3E9ABAEAFC}"/>
                  </a:ext>
                </a:extLst>
              </p:cNvPr>
              <p:cNvSpPr/>
              <p:nvPr/>
            </p:nvSpPr>
            <p:spPr>
              <a:xfrm>
                <a:off x="3736175" y="2029168"/>
                <a:ext cx="1373126" cy="11102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Read</a:t>
                </a:r>
                <a:endParaRPr lang="en-IN" dirty="0"/>
              </a:p>
            </p:txBody>
          </p:sp>
          <p:sp>
            <p:nvSpPr>
              <p:cNvPr id="10" name="Oval 9">
                <a:extLst>
                  <a:ext uri="{FF2B5EF4-FFF2-40B4-BE49-F238E27FC236}">
                    <a16:creationId xmlns:a16="http://schemas.microsoft.com/office/drawing/2014/main" id="{399A253B-B7C9-152F-94AE-C9A811B4476B}"/>
                  </a:ext>
                </a:extLst>
              </p:cNvPr>
              <p:cNvSpPr/>
              <p:nvPr/>
            </p:nvSpPr>
            <p:spPr>
              <a:xfrm>
                <a:off x="3733798" y="4225171"/>
                <a:ext cx="1367029" cy="11102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Translate</a:t>
                </a:r>
                <a:endParaRPr lang="en-IN" dirty="0"/>
              </a:p>
            </p:txBody>
          </p:sp>
          <p:cxnSp>
            <p:nvCxnSpPr>
              <p:cNvPr id="11" name="Straight Arrow Connector 10">
                <a:extLst>
                  <a:ext uri="{FF2B5EF4-FFF2-40B4-BE49-F238E27FC236}">
                    <a16:creationId xmlns:a16="http://schemas.microsoft.com/office/drawing/2014/main" id="{F76404D4-1FA6-3927-781D-D14F7F1C39C7}"/>
                  </a:ext>
                </a:extLst>
              </p:cNvPr>
              <p:cNvCxnSpPr>
                <a:cxnSpLocks/>
              </p:cNvCxnSpPr>
              <p:nvPr/>
            </p:nvCxnSpPr>
            <p:spPr>
              <a:xfrm flipV="1">
                <a:off x="2094920" y="2816243"/>
                <a:ext cx="1558481" cy="221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74CAA68-6FDE-C788-0EE4-2F2C06458A79}"/>
                  </a:ext>
                </a:extLst>
              </p:cNvPr>
              <p:cNvCxnSpPr>
                <a:cxnSpLocks/>
              </p:cNvCxnSpPr>
              <p:nvPr/>
            </p:nvCxnSpPr>
            <p:spPr>
              <a:xfrm>
                <a:off x="2124454" y="3724267"/>
                <a:ext cx="1301493" cy="86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9176E3C-A9DC-1370-81E2-381D65B478BC}"/>
                  </a:ext>
                </a:extLst>
              </p:cNvPr>
              <p:cNvCxnSpPr>
                <a:cxnSpLocks/>
              </p:cNvCxnSpPr>
              <p:nvPr/>
            </p:nvCxnSpPr>
            <p:spPr>
              <a:xfrm>
                <a:off x="5239704" y="1539279"/>
                <a:ext cx="1121463" cy="84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E00605D-CB7F-EF1A-2A77-48CAA9B5BBAB}"/>
                  </a:ext>
                </a:extLst>
              </p:cNvPr>
              <p:cNvCxnSpPr>
                <a:cxnSpLocks/>
              </p:cNvCxnSpPr>
              <p:nvPr/>
            </p:nvCxnSpPr>
            <p:spPr>
              <a:xfrm>
                <a:off x="5239704" y="2774462"/>
                <a:ext cx="973444" cy="241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5DB0CB3-AC44-F015-0FE8-289122D64C64}"/>
                  </a:ext>
                </a:extLst>
              </p:cNvPr>
              <p:cNvCxnSpPr>
                <a:cxnSpLocks/>
              </p:cNvCxnSpPr>
              <p:nvPr/>
            </p:nvCxnSpPr>
            <p:spPr>
              <a:xfrm flipV="1">
                <a:off x="5166069" y="3802378"/>
                <a:ext cx="1241303" cy="822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896306FF-1658-0E7E-C0DA-FC6A21D6569D}"/>
                  </a:ext>
                </a:extLst>
              </p:cNvPr>
              <p:cNvCxnSpPr/>
              <p:nvPr/>
            </p:nvCxnSpPr>
            <p:spPr>
              <a:xfrm flipH="1" flipV="1">
                <a:off x="2056348" y="3491594"/>
                <a:ext cx="4220527" cy="173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D99913A-538A-EF5C-385F-648CFAAC5221}"/>
                  </a:ext>
                </a:extLst>
              </p:cNvPr>
              <p:cNvSpPr txBox="1"/>
              <p:nvPr/>
            </p:nvSpPr>
            <p:spPr>
              <a:xfrm rot="191148">
                <a:off x="3925277" y="3307790"/>
                <a:ext cx="1241303" cy="338554"/>
              </a:xfrm>
              <a:prstGeom prst="rect">
                <a:avLst/>
              </a:prstGeom>
              <a:noFill/>
            </p:spPr>
            <p:txBody>
              <a:bodyPr wrap="square" rtlCol="0">
                <a:spAutoFit/>
              </a:bodyPr>
              <a:lstStyle/>
              <a:p>
                <a:r>
                  <a:rPr lang="en-IN" sz="1600" dirty="0"/>
                  <a:t>Returns</a:t>
                </a:r>
                <a:endParaRPr lang="en-IN" dirty="0"/>
              </a:p>
            </p:txBody>
          </p:sp>
          <p:sp>
            <p:nvSpPr>
              <p:cNvPr id="18" name="Oval 17">
                <a:extLst>
                  <a:ext uri="{FF2B5EF4-FFF2-40B4-BE49-F238E27FC236}">
                    <a16:creationId xmlns:a16="http://schemas.microsoft.com/office/drawing/2014/main" id="{B6F00BA9-E904-A543-5FE5-C97712726CA7}"/>
                  </a:ext>
                </a:extLst>
              </p:cNvPr>
              <p:cNvSpPr/>
              <p:nvPr/>
            </p:nvSpPr>
            <p:spPr>
              <a:xfrm>
                <a:off x="3736162" y="825448"/>
                <a:ext cx="1325881" cy="11102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Summarize</a:t>
                </a:r>
                <a:endParaRPr lang="en-IN" dirty="0"/>
              </a:p>
            </p:txBody>
          </p:sp>
        </p:grpSp>
      </p:grpSp>
    </p:spTree>
    <p:extLst>
      <p:ext uri="{BB962C8B-B14F-4D97-AF65-F5344CB8AC3E}">
        <p14:creationId xmlns:p14="http://schemas.microsoft.com/office/powerpoint/2010/main" val="349876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AD4DF05-2FD6-06CD-001F-37C6DA838461}"/>
              </a:ext>
            </a:extLst>
          </p:cNvPr>
          <p:cNvSpPr>
            <a:spLocks noGrp="1"/>
          </p:cNvSpPr>
          <p:nvPr>
            <p:ph type="ftr" sz="quarter" idx="11"/>
          </p:nvPr>
        </p:nvSpPr>
        <p:spPr/>
        <p:txBody>
          <a:bodyPr/>
          <a:lstStyle/>
          <a:p>
            <a:r>
              <a:rPr lang="en-US" dirty="0"/>
              <a:t>BE Project NBNSTIC 2023-24</a:t>
            </a:r>
          </a:p>
        </p:txBody>
      </p:sp>
      <p:sp>
        <p:nvSpPr>
          <p:cNvPr id="5" name="Slide Number Placeholder 4">
            <a:extLst>
              <a:ext uri="{FF2B5EF4-FFF2-40B4-BE49-F238E27FC236}">
                <a16:creationId xmlns:a16="http://schemas.microsoft.com/office/drawing/2014/main" id="{E958E09A-1D46-1386-AD90-2A0C40ABE16A}"/>
              </a:ext>
            </a:extLst>
          </p:cNvPr>
          <p:cNvSpPr>
            <a:spLocks noGrp="1"/>
          </p:cNvSpPr>
          <p:nvPr>
            <p:ph type="sldNum" sz="quarter" idx="12"/>
          </p:nvPr>
        </p:nvSpPr>
        <p:spPr>
          <a:xfrm>
            <a:off x="8610600" y="6405118"/>
            <a:ext cx="2743200" cy="365125"/>
          </a:xfrm>
        </p:spPr>
        <p:txBody>
          <a:bodyPr/>
          <a:lstStyle/>
          <a:p>
            <a:fld id="{6ABFD712-9A51-4586-91F9-28577CD1986E}" type="slidenum">
              <a:rPr lang="en-US" smtClean="0"/>
              <a:pPr/>
              <a:t>17</a:t>
            </a:fld>
            <a:endParaRPr lang="en-US" dirty="0"/>
          </a:p>
        </p:txBody>
      </p:sp>
      <p:sp>
        <p:nvSpPr>
          <p:cNvPr id="6" name="TextBox 5">
            <a:extLst>
              <a:ext uri="{FF2B5EF4-FFF2-40B4-BE49-F238E27FC236}">
                <a16:creationId xmlns:a16="http://schemas.microsoft.com/office/drawing/2014/main" id="{6E8D6482-284B-AA72-DF19-DEE05CF29E30}"/>
              </a:ext>
            </a:extLst>
          </p:cNvPr>
          <p:cNvSpPr txBox="1"/>
          <p:nvPr/>
        </p:nvSpPr>
        <p:spPr>
          <a:xfrm>
            <a:off x="328421" y="248322"/>
            <a:ext cx="81534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DFD-Level 2</a:t>
            </a:r>
            <a:endParaRPr lang="en-IN" dirty="0">
              <a:latin typeface="Times New Roman" panose="02020603050405020304" pitchFamily="18" charset="0"/>
              <a:cs typeface="Times New Roman" panose="02020603050405020304" pitchFamily="18" charset="0"/>
            </a:endParaRPr>
          </a:p>
        </p:txBody>
      </p:sp>
      <p:grpSp>
        <p:nvGrpSpPr>
          <p:cNvPr id="136" name="Group 135">
            <a:extLst>
              <a:ext uri="{FF2B5EF4-FFF2-40B4-BE49-F238E27FC236}">
                <a16:creationId xmlns:a16="http://schemas.microsoft.com/office/drawing/2014/main" id="{CF2125F9-1451-644D-BD64-E2FD4C8A4D0C}"/>
              </a:ext>
            </a:extLst>
          </p:cNvPr>
          <p:cNvGrpSpPr/>
          <p:nvPr/>
        </p:nvGrpSpPr>
        <p:grpSpPr>
          <a:xfrm>
            <a:off x="600456" y="1174026"/>
            <a:ext cx="10753344" cy="4509947"/>
            <a:chOff x="457200" y="825448"/>
            <a:chExt cx="10753344" cy="4509947"/>
          </a:xfrm>
        </p:grpSpPr>
        <p:sp>
          <p:nvSpPr>
            <p:cNvPr id="7" name="Rectangle 6">
              <a:extLst>
                <a:ext uri="{FF2B5EF4-FFF2-40B4-BE49-F238E27FC236}">
                  <a16:creationId xmlns:a16="http://schemas.microsoft.com/office/drawing/2014/main" id="{DF9B8050-C8BA-3D9B-3EC5-E7225D21EF4A}"/>
                </a:ext>
              </a:extLst>
            </p:cNvPr>
            <p:cNvSpPr/>
            <p:nvPr/>
          </p:nvSpPr>
          <p:spPr>
            <a:xfrm>
              <a:off x="457200" y="2775061"/>
              <a:ext cx="1524000" cy="7694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User</a:t>
              </a:r>
              <a:endParaRPr lang="en-IN" dirty="0"/>
            </a:p>
          </p:txBody>
        </p:sp>
        <p:sp>
          <p:nvSpPr>
            <p:cNvPr id="8" name="Oval 7">
              <a:extLst>
                <a:ext uri="{FF2B5EF4-FFF2-40B4-BE49-F238E27FC236}">
                  <a16:creationId xmlns:a16="http://schemas.microsoft.com/office/drawing/2014/main" id="{EDA7242A-E564-C85A-8A61-6F49E2482DC9}"/>
                </a:ext>
              </a:extLst>
            </p:cNvPr>
            <p:cNvSpPr/>
            <p:nvPr/>
          </p:nvSpPr>
          <p:spPr>
            <a:xfrm>
              <a:off x="6352024" y="2004499"/>
              <a:ext cx="2286000" cy="231056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Server</a:t>
              </a:r>
              <a:endParaRPr lang="en-IN" dirty="0"/>
            </a:p>
          </p:txBody>
        </p:sp>
        <p:sp>
          <p:nvSpPr>
            <p:cNvPr id="9" name="Oval 8">
              <a:extLst>
                <a:ext uri="{FF2B5EF4-FFF2-40B4-BE49-F238E27FC236}">
                  <a16:creationId xmlns:a16="http://schemas.microsoft.com/office/drawing/2014/main" id="{A1479745-628A-4E00-D373-DE2F1A0899B8}"/>
                </a:ext>
              </a:extLst>
            </p:cNvPr>
            <p:cNvSpPr/>
            <p:nvPr/>
          </p:nvSpPr>
          <p:spPr>
            <a:xfrm>
              <a:off x="9601200" y="1285286"/>
              <a:ext cx="1609344" cy="14994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Speech Synthesis utterance</a:t>
              </a:r>
            </a:p>
            <a:p>
              <a:pPr algn="ctr"/>
              <a:r>
                <a:rPr lang="en-IN" sz="1600" dirty="0"/>
                <a:t> API</a:t>
              </a:r>
            </a:p>
          </p:txBody>
        </p:sp>
        <p:sp>
          <p:nvSpPr>
            <p:cNvPr id="10" name="Oval 9">
              <a:extLst>
                <a:ext uri="{FF2B5EF4-FFF2-40B4-BE49-F238E27FC236}">
                  <a16:creationId xmlns:a16="http://schemas.microsoft.com/office/drawing/2014/main" id="{A914691A-0018-9F67-E970-9A955734D447}"/>
                </a:ext>
              </a:extLst>
            </p:cNvPr>
            <p:cNvSpPr/>
            <p:nvPr/>
          </p:nvSpPr>
          <p:spPr>
            <a:xfrm>
              <a:off x="9601200" y="3601588"/>
              <a:ext cx="1609344" cy="14994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Translator API</a:t>
              </a:r>
            </a:p>
          </p:txBody>
        </p:sp>
        <p:cxnSp>
          <p:nvCxnSpPr>
            <p:cNvPr id="14" name="Straight Arrow Connector 13">
              <a:extLst>
                <a:ext uri="{FF2B5EF4-FFF2-40B4-BE49-F238E27FC236}">
                  <a16:creationId xmlns:a16="http://schemas.microsoft.com/office/drawing/2014/main" id="{4749E553-F57E-3E2F-ECC6-AFCEEE868456}"/>
                </a:ext>
              </a:extLst>
            </p:cNvPr>
            <p:cNvCxnSpPr>
              <a:cxnSpLocks/>
            </p:cNvCxnSpPr>
            <p:nvPr/>
          </p:nvCxnSpPr>
          <p:spPr>
            <a:xfrm flipV="1">
              <a:off x="2105782" y="1648456"/>
              <a:ext cx="1547619" cy="1013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D3EB3B41-193B-0A66-FDEE-46884CBCF4DA}"/>
                </a:ext>
              </a:extLst>
            </p:cNvPr>
            <p:cNvSpPr/>
            <p:nvPr/>
          </p:nvSpPr>
          <p:spPr>
            <a:xfrm>
              <a:off x="3736162" y="825448"/>
              <a:ext cx="1325881" cy="11102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Summarize</a:t>
              </a:r>
              <a:endParaRPr lang="en-IN" dirty="0"/>
            </a:p>
          </p:txBody>
        </p:sp>
        <p:sp>
          <p:nvSpPr>
            <p:cNvPr id="17" name="Oval 16">
              <a:extLst>
                <a:ext uri="{FF2B5EF4-FFF2-40B4-BE49-F238E27FC236}">
                  <a16:creationId xmlns:a16="http://schemas.microsoft.com/office/drawing/2014/main" id="{1E79FF02-EA5B-5686-8B80-5121E7A8F58C}"/>
                </a:ext>
              </a:extLst>
            </p:cNvPr>
            <p:cNvSpPr/>
            <p:nvPr/>
          </p:nvSpPr>
          <p:spPr>
            <a:xfrm>
              <a:off x="3736175" y="2029168"/>
              <a:ext cx="1373126" cy="11102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Read</a:t>
              </a:r>
              <a:endParaRPr lang="en-IN" dirty="0"/>
            </a:p>
          </p:txBody>
        </p:sp>
        <p:sp>
          <p:nvSpPr>
            <p:cNvPr id="18" name="Oval 17">
              <a:extLst>
                <a:ext uri="{FF2B5EF4-FFF2-40B4-BE49-F238E27FC236}">
                  <a16:creationId xmlns:a16="http://schemas.microsoft.com/office/drawing/2014/main" id="{EE095123-FF16-DFAA-8B78-1B19DACF8869}"/>
                </a:ext>
              </a:extLst>
            </p:cNvPr>
            <p:cNvSpPr/>
            <p:nvPr/>
          </p:nvSpPr>
          <p:spPr>
            <a:xfrm>
              <a:off x="3733798" y="4225171"/>
              <a:ext cx="1367029" cy="111022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t>Translate</a:t>
              </a:r>
              <a:endParaRPr lang="en-IN" dirty="0"/>
            </a:p>
          </p:txBody>
        </p:sp>
        <p:cxnSp>
          <p:nvCxnSpPr>
            <p:cNvPr id="28" name="Straight Arrow Connector 27">
              <a:extLst>
                <a:ext uri="{FF2B5EF4-FFF2-40B4-BE49-F238E27FC236}">
                  <a16:creationId xmlns:a16="http://schemas.microsoft.com/office/drawing/2014/main" id="{544C7B34-EAF0-7006-3B36-5209F4CEE231}"/>
                </a:ext>
              </a:extLst>
            </p:cNvPr>
            <p:cNvCxnSpPr>
              <a:cxnSpLocks/>
            </p:cNvCxnSpPr>
            <p:nvPr/>
          </p:nvCxnSpPr>
          <p:spPr>
            <a:xfrm flipV="1">
              <a:off x="2094920" y="2816243"/>
              <a:ext cx="1558481" cy="2211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4381DF0-20A3-683B-885F-93F7DDB33C50}"/>
                </a:ext>
              </a:extLst>
            </p:cNvPr>
            <p:cNvCxnSpPr>
              <a:cxnSpLocks/>
            </p:cNvCxnSpPr>
            <p:nvPr/>
          </p:nvCxnSpPr>
          <p:spPr>
            <a:xfrm>
              <a:off x="2124454" y="3724267"/>
              <a:ext cx="1301493" cy="8689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A482334-191B-237C-5A9A-545E5EF5A0B6}"/>
                </a:ext>
              </a:extLst>
            </p:cNvPr>
            <p:cNvCxnSpPr>
              <a:cxnSpLocks/>
            </p:cNvCxnSpPr>
            <p:nvPr/>
          </p:nvCxnSpPr>
          <p:spPr>
            <a:xfrm>
              <a:off x="5239704" y="1539279"/>
              <a:ext cx="1121463" cy="84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9E7B89B-FCB6-9A30-D7D1-41E81D900A28}"/>
                </a:ext>
              </a:extLst>
            </p:cNvPr>
            <p:cNvCxnSpPr>
              <a:cxnSpLocks/>
            </p:cNvCxnSpPr>
            <p:nvPr/>
          </p:nvCxnSpPr>
          <p:spPr>
            <a:xfrm>
              <a:off x="5239704" y="2774462"/>
              <a:ext cx="973444" cy="241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C64DBA9D-F747-F517-BBA7-817B0B33BF47}"/>
                </a:ext>
              </a:extLst>
            </p:cNvPr>
            <p:cNvCxnSpPr>
              <a:cxnSpLocks/>
            </p:cNvCxnSpPr>
            <p:nvPr/>
          </p:nvCxnSpPr>
          <p:spPr>
            <a:xfrm flipV="1">
              <a:off x="5166069" y="3802378"/>
              <a:ext cx="1241303" cy="822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D18A15C4-53CD-6681-82D5-90813E97B52C}"/>
                </a:ext>
              </a:extLst>
            </p:cNvPr>
            <p:cNvCxnSpPr>
              <a:cxnSpLocks/>
            </p:cNvCxnSpPr>
            <p:nvPr/>
          </p:nvCxnSpPr>
          <p:spPr>
            <a:xfrm flipV="1">
              <a:off x="8674601" y="2008089"/>
              <a:ext cx="783726" cy="550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7F2E0E8-8AB4-9C20-01C1-D5E96A55BA47}"/>
                </a:ext>
              </a:extLst>
            </p:cNvPr>
            <p:cNvCxnSpPr>
              <a:cxnSpLocks/>
            </p:cNvCxnSpPr>
            <p:nvPr/>
          </p:nvCxnSpPr>
          <p:spPr>
            <a:xfrm>
              <a:off x="8741274" y="3418895"/>
              <a:ext cx="859926" cy="624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2115FC25-CF5F-ACB7-5783-8C6E296CEF4E}"/>
                </a:ext>
              </a:extLst>
            </p:cNvPr>
            <p:cNvCxnSpPr>
              <a:cxnSpLocks/>
            </p:cNvCxnSpPr>
            <p:nvPr/>
          </p:nvCxnSpPr>
          <p:spPr>
            <a:xfrm flipH="1">
              <a:off x="8776900" y="2242487"/>
              <a:ext cx="824300" cy="573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275C4848-2BF9-89B1-822A-04D44708F741}"/>
                </a:ext>
              </a:extLst>
            </p:cNvPr>
            <p:cNvCxnSpPr/>
            <p:nvPr/>
          </p:nvCxnSpPr>
          <p:spPr>
            <a:xfrm flipH="1" flipV="1">
              <a:off x="8638024" y="3714894"/>
              <a:ext cx="820303" cy="600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BA5FF7BB-F524-226A-2DD8-B7EBF0943BD8}"/>
                </a:ext>
              </a:extLst>
            </p:cNvPr>
            <p:cNvCxnSpPr/>
            <p:nvPr/>
          </p:nvCxnSpPr>
          <p:spPr>
            <a:xfrm flipH="1" flipV="1">
              <a:off x="2056348" y="3491594"/>
              <a:ext cx="4220527" cy="173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TextBox 134">
              <a:extLst>
                <a:ext uri="{FF2B5EF4-FFF2-40B4-BE49-F238E27FC236}">
                  <a16:creationId xmlns:a16="http://schemas.microsoft.com/office/drawing/2014/main" id="{65E40DC4-30D4-38D7-5A65-BFFACBF3CF45}"/>
                </a:ext>
              </a:extLst>
            </p:cNvPr>
            <p:cNvSpPr txBox="1"/>
            <p:nvPr/>
          </p:nvSpPr>
          <p:spPr>
            <a:xfrm rot="191148">
              <a:off x="3925277" y="3307790"/>
              <a:ext cx="1241303" cy="338554"/>
            </a:xfrm>
            <a:prstGeom prst="rect">
              <a:avLst/>
            </a:prstGeom>
            <a:noFill/>
          </p:spPr>
          <p:txBody>
            <a:bodyPr wrap="square" rtlCol="0">
              <a:spAutoFit/>
            </a:bodyPr>
            <a:lstStyle/>
            <a:p>
              <a:r>
                <a:rPr lang="en-IN" sz="1600" dirty="0"/>
                <a:t>Returns</a:t>
              </a:r>
              <a:endParaRPr lang="en-IN" dirty="0"/>
            </a:p>
          </p:txBody>
        </p:sp>
      </p:grpSp>
    </p:spTree>
    <p:extLst>
      <p:ext uri="{BB962C8B-B14F-4D97-AF65-F5344CB8AC3E}">
        <p14:creationId xmlns:p14="http://schemas.microsoft.com/office/powerpoint/2010/main" val="576132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A86A006-7AF6-010E-AC31-5DAA8140128D}"/>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7C22D3DB-BA0C-425F-14F4-8C362FB2C04A}"/>
              </a:ext>
            </a:extLst>
          </p:cNvPr>
          <p:cNvSpPr>
            <a:spLocks noGrp="1"/>
          </p:cNvSpPr>
          <p:nvPr>
            <p:ph type="sldNum" sz="quarter" idx="12"/>
          </p:nvPr>
        </p:nvSpPr>
        <p:spPr/>
        <p:txBody>
          <a:bodyPr/>
          <a:lstStyle/>
          <a:p>
            <a:fld id="{6ABFD712-9A51-4586-91F9-28577CD1986E}" type="slidenum">
              <a:rPr lang="en-US" smtClean="0"/>
              <a:pPr/>
              <a:t>18</a:t>
            </a:fld>
            <a:endParaRPr lang="en-US" dirty="0"/>
          </a:p>
        </p:txBody>
      </p:sp>
      <p:sp>
        <p:nvSpPr>
          <p:cNvPr id="5" name="TextBox 4">
            <a:extLst>
              <a:ext uri="{FF2B5EF4-FFF2-40B4-BE49-F238E27FC236}">
                <a16:creationId xmlns:a16="http://schemas.microsoft.com/office/drawing/2014/main" id="{9C7F37AD-F68A-0DD6-B12A-404201D8560D}"/>
              </a:ext>
            </a:extLst>
          </p:cNvPr>
          <p:cNvSpPr txBox="1"/>
          <p:nvPr/>
        </p:nvSpPr>
        <p:spPr>
          <a:xfrm>
            <a:off x="228600" y="116928"/>
            <a:ext cx="68580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Use</a:t>
            </a:r>
            <a:r>
              <a:rPr lang="en-IN" sz="4400" b="1" dirty="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Case</a:t>
            </a:r>
          </a:p>
        </p:txBody>
      </p:sp>
      <p:pic>
        <p:nvPicPr>
          <p:cNvPr id="11" name="Picture 10">
            <a:extLst>
              <a:ext uri="{FF2B5EF4-FFF2-40B4-BE49-F238E27FC236}">
                <a16:creationId xmlns:a16="http://schemas.microsoft.com/office/drawing/2014/main" id="{5D83916C-4CEA-915D-5619-66574D04D7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733987"/>
            <a:ext cx="8382000" cy="5390025"/>
          </a:xfrm>
          <a:prstGeom prst="rect">
            <a:avLst/>
          </a:prstGeom>
        </p:spPr>
      </p:pic>
      <p:sp>
        <p:nvSpPr>
          <p:cNvPr id="2" name="TextBox 1">
            <a:extLst>
              <a:ext uri="{FF2B5EF4-FFF2-40B4-BE49-F238E27FC236}">
                <a16:creationId xmlns:a16="http://schemas.microsoft.com/office/drawing/2014/main" id="{EA5A348E-B507-B9B8-2DF9-953C01060B7D}"/>
              </a:ext>
            </a:extLst>
          </p:cNvPr>
          <p:cNvSpPr txBox="1"/>
          <p:nvPr/>
        </p:nvSpPr>
        <p:spPr>
          <a:xfrm>
            <a:off x="8153400" y="4495800"/>
            <a:ext cx="1371600" cy="430887"/>
          </a:xfrm>
          <a:prstGeom prst="rect">
            <a:avLst/>
          </a:prstGeom>
          <a:solidFill>
            <a:schemeClr val="bg1"/>
          </a:solidFill>
          <a:ln>
            <a:solidFill>
              <a:schemeClr val="bg1"/>
            </a:solidFill>
          </a:ln>
        </p:spPr>
        <p:txBody>
          <a:bodyPr wrap="square" rtlCol="0">
            <a:spAutoFit/>
          </a:bodyPr>
          <a:lstStyle/>
          <a:p>
            <a:r>
              <a:rPr lang="en-IN" sz="1100" dirty="0">
                <a:solidFill>
                  <a:schemeClr val="tx1">
                    <a:lumMod val="65000"/>
                    <a:lumOff val="35000"/>
                  </a:schemeClr>
                </a:solidFill>
              </a:rPr>
              <a:t>Speech Synthesis utterance</a:t>
            </a:r>
          </a:p>
        </p:txBody>
      </p:sp>
    </p:spTree>
    <p:extLst>
      <p:ext uri="{BB962C8B-B14F-4D97-AF65-F5344CB8AC3E}">
        <p14:creationId xmlns:p14="http://schemas.microsoft.com/office/powerpoint/2010/main" val="110360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C6660C-609F-5722-98E0-D001DB6133C2}"/>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80790EE3-5111-158E-82CF-D7F79FC34E6D}"/>
              </a:ext>
            </a:extLst>
          </p:cNvPr>
          <p:cNvSpPr>
            <a:spLocks noGrp="1"/>
          </p:cNvSpPr>
          <p:nvPr>
            <p:ph type="sldNum" sz="quarter" idx="12"/>
          </p:nvPr>
        </p:nvSpPr>
        <p:spPr/>
        <p:txBody>
          <a:bodyPr/>
          <a:lstStyle/>
          <a:p>
            <a:fld id="{6ABFD712-9A51-4586-91F9-28577CD1986E}" type="slidenum">
              <a:rPr lang="en-US" smtClean="0"/>
              <a:pPr/>
              <a:t>19</a:t>
            </a:fld>
            <a:endParaRPr lang="en-US" dirty="0"/>
          </a:p>
        </p:txBody>
      </p:sp>
      <p:pic>
        <p:nvPicPr>
          <p:cNvPr id="10" name="Picture 9">
            <a:extLst>
              <a:ext uri="{FF2B5EF4-FFF2-40B4-BE49-F238E27FC236}">
                <a16:creationId xmlns:a16="http://schemas.microsoft.com/office/drawing/2014/main" id="{8086A312-DD71-52D8-08B2-82B8F4AFE0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701" y="2196146"/>
            <a:ext cx="11960598" cy="2465707"/>
          </a:xfrm>
          <a:prstGeom prst="rect">
            <a:avLst/>
          </a:prstGeom>
        </p:spPr>
      </p:pic>
      <p:sp>
        <p:nvSpPr>
          <p:cNvPr id="11" name="TextBox 10">
            <a:extLst>
              <a:ext uri="{FF2B5EF4-FFF2-40B4-BE49-F238E27FC236}">
                <a16:creationId xmlns:a16="http://schemas.microsoft.com/office/drawing/2014/main" id="{36CD94C3-92DD-2B15-4C72-185A8E9814BC}"/>
              </a:ext>
            </a:extLst>
          </p:cNvPr>
          <p:cNvSpPr txBox="1"/>
          <p:nvPr/>
        </p:nvSpPr>
        <p:spPr>
          <a:xfrm>
            <a:off x="228600" y="228600"/>
            <a:ext cx="44958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107552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1907"/>
            <a:ext cx="10515600" cy="1325563"/>
          </a:xfrm>
        </p:spPr>
        <p:txBody>
          <a:bodyPr/>
          <a:lstStyle/>
          <a:p>
            <a:r>
              <a:rPr lang="en-US" b="1"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838200" y="1560512"/>
            <a:ext cx="10515600" cy="3736975"/>
          </a:xfrm>
        </p:spPr>
        <p:txBody>
          <a:bodyPr>
            <a:normAutofit fontScale="70000" lnSpcReduction="20000"/>
          </a:bodyPr>
          <a:lstStyle/>
          <a:p>
            <a:pPr lvl="1"/>
            <a:r>
              <a:rPr lang="en-US" dirty="0">
                <a:latin typeface="Times New Roman" panose="02020603050405020304" pitchFamily="18" charset="0"/>
                <a:cs typeface="Times New Roman" panose="02020603050405020304" pitchFamily="18" charset="0"/>
              </a:rPr>
              <a:t>Introduction </a:t>
            </a:r>
          </a:p>
          <a:p>
            <a:pPr lvl="1"/>
            <a:r>
              <a:rPr lang="en-US" dirty="0">
                <a:latin typeface="Times New Roman" panose="02020603050405020304" pitchFamily="18" charset="0"/>
                <a:cs typeface="Times New Roman" panose="02020603050405020304" pitchFamily="18" charset="0"/>
              </a:rPr>
              <a:t>Motivation </a:t>
            </a:r>
          </a:p>
          <a:p>
            <a:pPr lvl="1"/>
            <a:r>
              <a:rPr lang="en-US" dirty="0">
                <a:latin typeface="Times New Roman" panose="02020603050405020304" pitchFamily="18" charset="0"/>
                <a:cs typeface="Times New Roman" panose="02020603050405020304" pitchFamily="18" charset="0"/>
              </a:rPr>
              <a:t>Objectives </a:t>
            </a:r>
          </a:p>
          <a:p>
            <a:pPr lvl="1"/>
            <a:r>
              <a:rPr lang="en-US" dirty="0">
                <a:latin typeface="Times New Roman" panose="02020603050405020304" pitchFamily="18" charset="0"/>
                <a:cs typeface="Times New Roman" panose="02020603050405020304" pitchFamily="18" charset="0"/>
              </a:rPr>
              <a:t>Problem Statement </a:t>
            </a:r>
          </a:p>
          <a:p>
            <a:pPr lvl="1"/>
            <a:r>
              <a:rPr lang="en-US" dirty="0">
                <a:latin typeface="Times New Roman" panose="02020603050405020304" pitchFamily="18" charset="0"/>
                <a:cs typeface="Times New Roman" panose="02020603050405020304" pitchFamily="18" charset="0"/>
              </a:rPr>
              <a:t>Literature Survey </a:t>
            </a:r>
          </a:p>
          <a:p>
            <a:pPr lvl="1"/>
            <a:r>
              <a:rPr lang="en-US" dirty="0">
                <a:latin typeface="Times New Roman" panose="02020603050405020304" pitchFamily="18" charset="0"/>
                <a:cs typeface="Times New Roman" panose="02020603050405020304" pitchFamily="18" charset="0"/>
              </a:rPr>
              <a:t>Proposed Methodology </a:t>
            </a:r>
          </a:p>
          <a:p>
            <a:pPr lvl="1"/>
            <a:r>
              <a:rPr lang="en-US" dirty="0">
                <a:latin typeface="Times New Roman" panose="02020603050405020304" pitchFamily="18" charset="0"/>
                <a:cs typeface="Times New Roman" panose="02020603050405020304" pitchFamily="18" charset="0"/>
              </a:rPr>
              <a:t>Technologies used</a:t>
            </a:r>
          </a:p>
          <a:p>
            <a:pPr lvl="1"/>
            <a:r>
              <a:rPr lang="en-US" dirty="0">
                <a:latin typeface="Times New Roman" panose="02020603050405020304" pitchFamily="18" charset="0"/>
                <a:cs typeface="Times New Roman" panose="02020603050405020304" pitchFamily="18" charset="0"/>
              </a:rPr>
              <a:t>Proposed Algorithm </a:t>
            </a:r>
          </a:p>
          <a:p>
            <a:pPr lvl="1"/>
            <a:r>
              <a:rPr lang="en-US" dirty="0">
                <a:latin typeface="Times New Roman" panose="02020603050405020304" pitchFamily="18" charset="0"/>
                <a:cs typeface="Times New Roman" panose="02020603050405020304" pitchFamily="18" charset="0"/>
              </a:rPr>
              <a:t>Design </a:t>
            </a:r>
          </a:p>
          <a:p>
            <a:pPr lvl="1"/>
            <a:r>
              <a:rPr lang="en-US" dirty="0">
                <a:latin typeface="Times New Roman" panose="02020603050405020304" pitchFamily="18" charset="0"/>
                <a:cs typeface="Times New Roman" panose="02020603050405020304" pitchFamily="18" charset="0"/>
              </a:rPr>
              <a:t>Results</a:t>
            </a:r>
          </a:p>
          <a:p>
            <a:pPr lvl="1"/>
            <a:r>
              <a:rPr lang="en-US" dirty="0">
                <a:latin typeface="Times New Roman" panose="02020603050405020304" pitchFamily="18" charset="0"/>
                <a:cs typeface="Times New Roman" panose="02020603050405020304" pitchFamily="18" charset="0"/>
              </a:rPr>
              <a:t>Comparison Table</a:t>
            </a:r>
          </a:p>
          <a:p>
            <a:pPr lvl="1"/>
            <a:r>
              <a:rPr lang="en-US" dirty="0">
                <a:latin typeface="Times New Roman" panose="02020603050405020304" pitchFamily="18" charset="0"/>
                <a:cs typeface="Times New Roman" panose="02020603050405020304" pitchFamily="18" charset="0"/>
              </a:rPr>
              <a:t>Analysis </a:t>
            </a:r>
          </a:p>
          <a:p>
            <a:pPr lvl="1"/>
            <a:r>
              <a:rPr lang="en-US" dirty="0">
                <a:latin typeface="Times New Roman" panose="02020603050405020304" pitchFamily="18" charset="0"/>
                <a:cs typeface="Times New Roman" panose="02020603050405020304" pitchFamily="18" charset="0"/>
              </a:rPr>
              <a:t>Conclusion </a:t>
            </a:r>
          </a:p>
          <a:p>
            <a:pPr lvl="1"/>
            <a:r>
              <a:rPr lang="en-US" dirty="0">
                <a:latin typeface="Times New Roman" panose="02020603050405020304" pitchFamily="18" charset="0"/>
                <a:cs typeface="Times New Roman" panose="02020603050405020304" pitchFamily="18" charset="0"/>
              </a:rPr>
              <a:t>Future Scope</a:t>
            </a:r>
          </a:p>
          <a:p>
            <a:pPr lvl="1"/>
            <a:r>
              <a:rPr lang="en-US" dirty="0">
                <a:latin typeface="Times New Roman" panose="02020603050405020304" pitchFamily="18" charset="0"/>
                <a:cs typeface="Times New Roman" panose="02020603050405020304" pitchFamily="18" charset="0"/>
              </a:rPr>
              <a:t>References </a:t>
            </a: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C7C6250-E17A-DE4E-8FB6-689763C50AA4}"/>
              </a:ext>
            </a:extLst>
          </p:cNvPr>
          <p:cNvSpPr>
            <a:spLocks noGrp="1"/>
          </p:cNvSpPr>
          <p:nvPr>
            <p:ph type="ftr" sz="quarter" idx="11"/>
          </p:nvPr>
        </p:nvSpPr>
        <p:spPr>
          <a:xfrm>
            <a:off x="4038600" y="6356350"/>
            <a:ext cx="4114800" cy="365125"/>
          </a:xfrm>
        </p:spPr>
        <p:txBody>
          <a:bodyPr/>
          <a:lstStyle/>
          <a:p>
            <a:r>
              <a:rPr lang="en-US" dirty="0"/>
              <a:t>BE Project NBNSTIC 2023-24</a:t>
            </a:r>
          </a:p>
        </p:txBody>
      </p:sp>
      <p:sp>
        <p:nvSpPr>
          <p:cNvPr id="5" name="Slide Number Placeholder 4"/>
          <p:cNvSpPr>
            <a:spLocks noGrp="1"/>
          </p:cNvSpPr>
          <p:nvPr>
            <p:ph type="sldNum" sz="quarter" idx="12"/>
          </p:nvPr>
        </p:nvSpPr>
        <p:spPr>
          <a:xfrm>
            <a:off x="8610600" y="6356350"/>
            <a:ext cx="2743200" cy="365125"/>
          </a:xfrm>
        </p:spPr>
        <p:txBody>
          <a:bodyPr/>
          <a:lstStyle/>
          <a:p>
            <a:fld id="{6ABFD712-9A51-4586-91F9-28577CD1986E}"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F9BB24-C98C-5F22-0150-06A276052339}"/>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9B8C46A9-CC3C-9A7E-E544-CE35484AAB64}"/>
              </a:ext>
            </a:extLst>
          </p:cNvPr>
          <p:cNvSpPr>
            <a:spLocks noGrp="1"/>
          </p:cNvSpPr>
          <p:nvPr>
            <p:ph type="sldNum" sz="quarter" idx="12"/>
          </p:nvPr>
        </p:nvSpPr>
        <p:spPr/>
        <p:txBody>
          <a:bodyPr/>
          <a:lstStyle/>
          <a:p>
            <a:fld id="{6ABFD712-9A51-4586-91F9-28577CD1986E}" type="slidenum">
              <a:rPr lang="en-US" smtClean="0"/>
              <a:pPr/>
              <a:t>20</a:t>
            </a:fld>
            <a:endParaRPr lang="en-US" dirty="0"/>
          </a:p>
        </p:txBody>
      </p:sp>
      <p:sp>
        <p:nvSpPr>
          <p:cNvPr id="5" name="TextBox 4">
            <a:extLst>
              <a:ext uri="{FF2B5EF4-FFF2-40B4-BE49-F238E27FC236}">
                <a16:creationId xmlns:a16="http://schemas.microsoft.com/office/drawing/2014/main" id="{3AB87721-C369-4F72-F485-5179DDDC71B8}"/>
              </a:ext>
            </a:extLst>
          </p:cNvPr>
          <p:cNvSpPr txBox="1"/>
          <p:nvPr/>
        </p:nvSpPr>
        <p:spPr>
          <a:xfrm>
            <a:off x="304800" y="228600"/>
            <a:ext cx="57912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Sequence Diagram</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9E53AF1-643F-CA00-9D6F-1957A893A1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3571" y="786002"/>
            <a:ext cx="6144858" cy="5570348"/>
          </a:xfrm>
          <a:prstGeom prst="rect">
            <a:avLst/>
          </a:prstGeom>
        </p:spPr>
      </p:pic>
      <p:sp>
        <p:nvSpPr>
          <p:cNvPr id="6" name="Rectangle: Rounded Corners 5">
            <a:extLst>
              <a:ext uri="{FF2B5EF4-FFF2-40B4-BE49-F238E27FC236}">
                <a16:creationId xmlns:a16="http://schemas.microsoft.com/office/drawing/2014/main" id="{B5D3CB85-471B-3F3E-A31D-35012DA0A9A1}"/>
              </a:ext>
            </a:extLst>
          </p:cNvPr>
          <p:cNvSpPr/>
          <p:nvPr/>
        </p:nvSpPr>
        <p:spPr>
          <a:xfrm>
            <a:off x="8001000" y="1066800"/>
            <a:ext cx="838200" cy="457200"/>
          </a:xfrm>
          <a:prstGeom prst="roundRect">
            <a:avLst>
              <a:gd name="adj" fmla="val 11112"/>
            </a:avLst>
          </a:prstGeom>
          <a:solidFill>
            <a:schemeClr val="bg1"/>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lumMod val="75000"/>
                    <a:lumOff val="25000"/>
                  </a:schemeClr>
                </a:solidFill>
              </a:rPr>
              <a:t>Speech synthesis utterance</a:t>
            </a:r>
          </a:p>
        </p:txBody>
      </p:sp>
    </p:spTree>
    <p:extLst>
      <p:ext uri="{BB962C8B-B14F-4D97-AF65-F5344CB8AC3E}">
        <p14:creationId xmlns:p14="http://schemas.microsoft.com/office/powerpoint/2010/main" val="3581019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B7AD9-09E1-3190-C069-903408BF18FD}"/>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81DDEA34-5E77-5664-EC57-ABC047412E89}"/>
              </a:ext>
            </a:extLst>
          </p:cNvPr>
          <p:cNvSpPr>
            <a:spLocks noGrp="1"/>
          </p:cNvSpPr>
          <p:nvPr>
            <p:ph type="sldNum" sz="quarter" idx="12"/>
          </p:nvPr>
        </p:nvSpPr>
        <p:spPr/>
        <p:txBody>
          <a:bodyPr/>
          <a:lstStyle/>
          <a:p>
            <a:fld id="{6ABFD712-9A51-4586-91F9-28577CD1986E}" type="slidenum">
              <a:rPr lang="en-US" smtClean="0"/>
              <a:pPr/>
              <a:t>21</a:t>
            </a:fld>
            <a:endParaRPr lang="en-US" dirty="0"/>
          </a:p>
        </p:txBody>
      </p:sp>
      <p:sp>
        <p:nvSpPr>
          <p:cNvPr id="4" name="TextBox 3">
            <a:extLst>
              <a:ext uri="{FF2B5EF4-FFF2-40B4-BE49-F238E27FC236}">
                <a16:creationId xmlns:a16="http://schemas.microsoft.com/office/drawing/2014/main" id="{25DB2784-2F7F-8F75-8385-25318B73F139}"/>
              </a:ext>
            </a:extLst>
          </p:cNvPr>
          <p:cNvSpPr txBox="1"/>
          <p:nvPr/>
        </p:nvSpPr>
        <p:spPr>
          <a:xfrm>
            <a:off x="304800" y="228600"/>
            <a:ext cx="57912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96ADB1-5B34-5968-582A-5BBA40A18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172" y="1981200"/>
            <a:ext cx="6135655" cy="3954282"/>
          </a:xfrm>
          <a:prstGeom prst="rect">
            <a:avLst/>
          </a:prstGeom>
          <a:ln>
            <a:solidFill>
              <a:schemeClr val="tx1"/>
            </a:solidFill>
          </a:ln>
        </p:spPr>
      </p:pic>
      <p:sp>
        <p:nvSpPr>
          <p:cNvPr id="7" name="TextBox 6">
            <a:extLst>
              <a:ext uri="{FF2B5EF4-FFF2-40B4-BE49-F238E27FC236}">
                <a16:creationId xmlns:a16="http://schemas.microsoft.com/office/drawing/2014/main" id="{C2607575-297A-78C3-EBEA-134DD9B07536}"/>
              </a:ext>
            </a:extLst>
          </p:cNvPr>
          <p:cNvSpPr txBox="1"/>
          <p:nvPr/>
        </p:nvSpPr>
        <p:spPr>
          <a:xfrm>
            <a:off x="838200" y="1066800"/>
            <a:ext cx="28956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User Interface :</a:t>
            </a:r>
          </a:p>
        </p:txBody>
      </p:sp>
    </p:spTree>
    <p:extLst>
      <p:ext uri="{BB962C8B-B14F-4D97-AF65-F5344CB8AC3E}">
        <p14:creationId xmlns:p14="http://schemas.microsoft.com/office/powerpoint/2010/main" val="347573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DA7CC-0F8B-8181-F4DB-31161BEA79F9}"/>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1ECED94A-3566-622C-75B5-B4DAB5A077DF}"/>
              </a:ext>
            </a:extLst>
          </p:cNvPr>
          <p:cNvSpPr>
            <a:spLocks noGrp="1"/>
          </p:cNvSpPr>
          <p:nvPr>
            <p:ph type="sldNum" sz="quarter" idx="12"/>
          </p:nvPr>
        </p:nvSpPr>
        <p:spPr/>
        <p:txBody>
          <a:bodyPr/>
          <a:lstStyle/>
          <a:p>
            <a:fld id="{6ABFD712-9A51-4586-91F9-28577CD1986E}" type="slidenum">
              <a:rPr lang="en-US" smtClean="0"/>
              <a:pPr/>
              <a:t>22</a:t>
            </a:fld>
            <a:endParaRPr lang="en-US" dirty="0"/>
          </a:p>
        </p:txBody>
      </p:sp>
      <p:pic>
        <p:nvPicPr>
          <p:cNvPr id="6" name="Picture 5">
            <a:extLst>
              <a:ext uri="{FF2B5EF4-FFF2-40B4-BE49-F238E27FC236}">
                <a16:creationId xmlns:a16="http://schemas.microsoft.com/office/drawing/2014/main" id="{56F9EF3A-4C3B-FF4B-E27A-A8D489DBE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1233488"/>
            <a:ext cx="6934200" cy="4391024"/>
          </a:xfrm>
          <a:prstGeom prst="rect">
            <a:avLst/>
          </a:prstGeom>
          <a:ln>
            <a:solidFill>
              <a:schemeClr val="tx1"/>
            </a:solidFill>
          </a:ln>
        </p:spPr>
      </p:pic>
      <p:sp>
        <p:nvSpPr>
          <p:cNvPr id="4" name="TextBox 3">
            <a:extLst>
              <a:ext uri="{FF2B5EF4-FFF2-40B4-BE49-F238E27FC236}">
                <a16:creationId xmlns:a16="http://schemas.microsoft.com/office/drawing/2014/main" id="{8ACFAB9E-0A07-7E2F-34F6-C61D9F25A17D}"/>
              </a:ext>
            </a:extLst>
          </p:cNvPr>
          <p:cNvSpPr txBox="1"/>
          <p:nvPr/>
        </p:nvSpPr>
        <p:spPr>
          <a:xfrm>
            <a:off x="457200" y="459432"/>
            <a:ext cx="45720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During Summarization :</a:t>
            </a:r>
          </a:p>
        </p:txBody>
      </p:sp>
    </p:spTree>
    <p:extLst>
      <p:ext uri="{BB962C8B-B14F-4D97-AF65-F5344CB8AC3E}">
        <p14:creationId xmlns:p14="http://schemas.microsoft.com/office/powerpoint/2010/main" val="3155942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B7AD9-09E1-3190-C069-903408BF18FD}"/>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81DDEA34-5E77-5664-EC57-ABC047412E89}"/>
              </a:ext>
            </a:extLst>
          </p:cNvPr>
          <p:cNvSpPr>
            <a:spLocks noGrp="1"/>
          </p:cNvSpPr>
          <p:nvPr>
            <p:ph type="sldNum" sz="quarter" idx="12"/>
          </p:nvPr>
        </p:nvSpPr>
        <p:spPr/>
        <p:txBody>
          <a:bodyPr/>
          <a:lstStyle/>
          <a:p>
            <a:fld id="{6ABFD712-9A51-4586-91F9-28577CD1986E}" type="slidenum">
              <a:rPr lang="en-US" smtClean="0"/>
              <a:pPr/>
              <a:t>23</a:t>
            </a:fld>
            <a:endParaRPr lang="en-US" dirty="0"/>
          </a:p>
        </p:txBody>
      </p:sp>
      <p:sp>
        <p:nvSpPr>
          <p:cNvPr id="4" name="TextBox 3">
            <a:extLst>
              <a:ext uri="{FF2B5EF4-FFF2-40B4-BE49-F238E27FC236}">
                <a16:creationId xmlns:a16="http://schemas.microsoft.com/office/drawing/2014/main" id="{25DB2784-2F7F-8F75-8385-25318B73F139}"/>
              </a:ext>
            </a:extLst>
          </p:cNvPr>
          <p:cNvSpPr txBox="1"/>
          <p:nvPr/>
        </p:nvSpPr>
        <p:spPr>
          <a:xfrm>
            <a:off x="304800" y="228600"/>
            <a:ext cx="57912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After Summarization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772925B-3DE4-1FA6-B546-7C92F5465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932" y="1286314"/>
            <a:ext cx="6396135" cy="4439775"/>
          </a:xfrm>
          <a:prstGeom prst="rect">
            <a:avLst/>
          </a:prstGeom>
          <a:ln>
            <a:solidFill>
              <a:schemeClr val="tx1"/>
            </a:solidFill>
          </a:ln>
        </p:spPr>
      </p:pic>
    </p:spTree>
    <p:extLst>
      <p:ext uri="{BB962C8B-B14F-4D97-AF65-F5344CB8AC3E}">
        <p14:creationId xmlns:p14="http://schemas.microsoft.com/office/powerpoint/2010/main" val="396411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13D6A2-C245-13F1-FFCB-BF173C823D18}"/>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B8355F4D-9890-7ACF-A94B-767E8C721671}"/>
              </a:ext>
            </a:extLst>
          </p:cNvPr>
          <p:cNvSpPr>
            <a:spLocks noGrp="1"/>
          </p:cNvSpPr>
          <p:nvPr>
            <p:ph type="sldNum" sz="quarter" idx="12"/>
          </p:nvPr>
        </p:nvSpPr>
        <p:spPr/>
        <p:txBody>
          <a:bodyPr/>
          <a:lstStyle/>
          <a:p>
            <a:fld id="{6ABFD712-9A51-4586-91F9-28577CD1986E}" type="slidenum">
              <a:rPr lang="en-US" smtClean="0"/>
              <a:pPr/>
              <a:t>24</a:t>
            </a:fld>
            <a:endParaRPr lang="en-US" dirty="0"/>
          </a:p>
        </p:txBody>
      </p:sp>
      <p:pic>
        <p:nvPicPr>
          <p:cNvPr id="7" name="Picture 6">
            <a:extLst>
              <a:ext uri="{FF2B5EF4-FFF2-40B4-BE49-F238E27FC236}">
                <a16:creationId xmlns:a16="http://schemas.microsoft.com/office/drawing/2014/main" id="{E52203E0-8472-FEE0-9239-050F8535F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1122933"/>
            <a:ext cx="6477000" cy="4612134"/>
          </a:xfrm>
          <a:prstGeom prst="rect">
            <a:avLst/>
          </a:prstGeom>
          <a:ln>
            <a:solidFill>
              <a:schemeClr val="tx1"/>
            </a:solidFill>
          </a:ln>
        </p:spPr>
      </p:pic>
      <p:sp>
        <p:nvSpPr>
          <p:cNvPr id="4" name="TextBox 3">
            <a:extLst>
              <a:ext uri="{FF2B5EF4-FFF2-40B4-BE49-F238E27FC236}">
                <a16:creationId xmlns:a16="http://schemas.microsoft.com/office/drawing/2014/main" id="{91B56FE6-C63D-A9B9-BFF9-88CD9565E18C}"/>
              </a:ext>
            </a:extLst>
          </p:cNvPr>
          <p:cNvSpPr txBox="1"/>
          <p:nvPr/>
        </p:nvSpPr>
        <p:spPr>
          <a:xfrm>
            <a:off x="381000" y="304800"/>
            <a:ext cx="37338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After Translation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445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B7AD9-09E1-3190-C069-903408BF18FD}"/>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81DDEA34-5E77-5664-EC57-ABC047412E89}"/>
              </a:ext>
            </a:extLst>
          </p:cNvPr>
          <p:cNvSpPr>
            <a:spLocks noGrp="1"/>
          </p:cNvSpPr>
          <p:nvPr>
            <p:ph type="sldNum" sz="quarter" idx="12"/>
          </p:nvPr>
        </p:nvSpPr>
        <p:spPr/>
        <p:txBody>
          <a:bodyPr/>
          <a:lstStyle/>
          <a:p>
            <a:fld id="{6ABFD712-9A51-4586-91F9-28577CD1986E}" type="slidenum">
              <a:rPr lang="en-US" smtClean="0"/>
              <a:pPr/>
              <a:t>25</a:t>
            </a:fld>
            <a:endParaRPr lang="en-US" dirty="0"/>
          </a:p>
        </p:txBody>
      </p:sp>
      <p:sp>
        <p:nvSpPr>
          <p:cNvPr id="4" name="TextBox 3">
            <a:extLst>
              <a:ext uri="{FF2B5EF4-FFF2-40B4-BE49-F238E27FC236}">
                <a16:creationId xmlns:a16="http://schemas.microsoft.com/office/drawing/2014/main" id="{25DB2784-2F7F-8F75-8385-25318B73F139}"/>
              </a:ext>
            </a:extLst>
          </p:cNvPr>
          <p:cNvSpPr txBox="1"/>
          <p:nvPr/>
        </p:nvSpPr>
        <p:spPr>
          <a:xfrm>
            <a:off x="304800" y="228600"/>
            <a:ext cx="57912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Web Summarization :</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C2A7FE2-8496-2739-2E94-F4A1CA451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810" y="1235282"/>
            <a:ext cx="6195060" cy="4387436"/>
          </a:xfrm>
          <a:prstGeom prst="rect">
            <a:avLst/>
          </a:prstGeom>
          <a:ln>
            <a:solidFill>
              <a:schemeClr val="tx1"/>
            </a:solidFill>
          </a:ln>
        </p:spPr>
      </p:pic>
    </p:spTree>
    <p:extLst>
      <p:ext uri="{BB962C8B-B14F-4D97-AF65-F5344CB8AC3E}">
        <p14:creationId xmlns:p14="http://schemas.microsoft.com/office/powerpoint/2010/main" val="156311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B7AD9-09E1-3190-C069-903408BF18FD}"/>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81DDEA34-5E77-5664-EC57-ABC047412E89}"/>
              </a:ext>
            </a:extLst>
          </p:cNvPr>
          <p:cNvSpPr>
            <a:spLocks noGrp="1"/>
          </p:cNvSpPr>
          <p:nvPr>
            <p:ph type="sldNum" sz="quarter" idx="12"/>
          </p:nvPr>
        </p:nvSpPr>
        <p:spPr/>
        <p:txBody>
          <a:bodyPr/>
          <a:lstStyle/>
          <a:p>
            <a:fld id="{6ABFD712-9A51-4586-91F9-28577CD1986E}" type="slidenum">
              <a:rPr lang="en-US" smtClean="0"/>
              <a:pPr/>
              <a:t>26</a:t>
            </a:fld>
            <a:endParaRPr lang="en-US" dirty="0"/>
          </a:p>
        </p:txBody>
      </p:sp>
      <p:sp>
        <p:nvSpPr>
          <p:cNvPr id="4" name="TextBox 3">
            <a:extLst>
              <a:ext uri="{FF2B5EF4-FFF2-40B4-BE49-F238E27FC236}">
                <a16:creationId xmlns:a16="http://schemas.microsoft.com/office/drawing/2014/main" id="{25DB2784-2F7F-8F75-8385-25318B73F139}"/>
              </a:ext>
            </a:extLst>
          </p:cNvPr>
          <p:cNvSpPr txBox="1"/>
          <p:nvPr/>
        </p:nvSpPr>
        <p:spPr>
          <a:xfrm>
            <a:off x="304800" y="228600"/>
            <a:ext cx="57912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Comparison Table</a:t>
            </a:r>
          </a:p>
        </p:txBody>
      </p:sp>
      <p:graphicFrame>
        <p:nvGraphicFramePr>
          <p:cNvPr id="6" name="Table 5">
            <a:extLst>
              <a:ext uri="{FF2B5EF4-FFF2-40B4-BE49-F238E27FC236}">
                <a16:creationId xmlns:a16="http://schemas.microsoft.com/office/drawing/2014/main" id="{A1AFD7EB-C9DE-5893-9FEA-1B7303E7BE9B}"/>
              </a:ext>
            </a:extLst>
          </p:cNvPr>
          <p:cNvGraphicFramePr>
            <a:graphicFrameLocks noGrp="1"/>
          </p:cNvGraphicFramePr>
          <p:nvPr>
            <p:extLst>
              <p:ext uri="{D42A27DB-BD31-4B8C-83A1-F6EECF244321}">
                <p14:modId xmlns:p14="http://schemas.microsoft.com/office/powerpoint/2010/main" val="4266175474"/>
              </p:ext>
            </p:extLst>
          </p:nvPr>
        </p:nvGraphicFramePr>
        <p:xfrm>
          <a:off x="838200" y="1163872"/>
          <a:ext cx="10080000" cy="4193132"/>
        </p:xfrm>
        <a:graphic>
          <a:graphicData uri="http://schemas.openxmlformats.org/drawingml/2006/table">
            <a:tbl>
              <a:tblPr firstRow="1" firstCol="1" bandRow="1">
                <a:tableStyleId>{5C22544A-7EE6-4342-B048-85BDC9FD1C3A}</a:tableStyleId>
              </a:tblPr>
              <a:tblGrid>
                <a:gridCol w="1440000">
                  <a:extLst>
                    <a:ext uri="{9D8B030D-6E8A-4147-A177-3AD203B41FA5}">
                      <a16:colId xmlns:a16="http://schemas.microsoft.com/office/drawing/2014/main" val="2875549963"/>
                    </a:ext>
                  </a:extLst>
                </a:gridCol>
                <a:gridCol w="1440000">
                  <a:extLst>
                    <a:ext uri="{9D8B030D-6E8A-4147-A177-3AD203B41FA5}">
                      <a16:colId xmlns:a16="http://schemas.microsoft.com/office/drawing/2014/main" val="584668618"/>
                    </a:ext>
                  </a:extLst>
                </a:gridCol>
                <a:gridCol w="1440000">
                  <a:extLst>
                    <a:ext uri="{9D8B030D-6E8A-4147-A177-3AD203B41FA5}">
                      <a16:colId xmlns:a16="http://schemas.microsoft.com/office/drawing/2014/main" val="3317483844"/>
                    </a:ext>
                  </a:extLst>
                </a:gridCol>
                <a:gridCol w="1440000">
                  <a:extLst>
                    <a:ext uri="{9D8B030D-6E8A-4147-A177-3AD203B41FA5}">
                      <a16:colId xmlns:a16="http://schemas.microsoft.com/office/drawing/2014/main" val="570736289"/>
                    </a:ext>
                  </a:extLst>
                </a:gridCol>
                <a:gridCol w="1440000">
                  <a:extLst>
                    <a:ext uri="{9D8B030D-6E8A-4147-A177-3AD203B41FA5}">
                      <a16:colId xmlns:a16="http://schemas.microsoft.com/office/drawing/2014/main" val="2217652283"/>
                    </a:ext>
                  </a:extLst>
                </a:gridCol>
                <a:gridCol w="1440000">
                  <a:extLst>
                    <a:ext uri="{9D8B030D-6E8A-4147-A177-3AD203B41FA5}">
                      <a16:colId xmlns:a16="http://schemas.microsoft.com/office/drawing/2014/main" val="3028148599"/>
                    </a:ext>
                  </a:extLst>
                </a:gridCol>
                <a:gridCol w="1440000">
                  <a:extLst>
                    <a:ext uri="{9D8B030D-6E8A-4147-A177-3AD203B41FA5}">
                      <a16:colId xmlns:a16="http://schemas.microsoft.com/office/drawing/2014/main" val="2600756122"/>
                    </a:ext>
                  </a:extLst>
                </a:gridCol>
              </a:tblGrid>
              <a:tr h="691551">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Reference paper</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Model Accuracy</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Translation support</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Read aloud support</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Extension</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Web-content summarization</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YouTube Video Summarization</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extLst>
                  <a:ext uri="{0D108BD9-81ED-4DB2-BD59-A6C34878D82A}">
                    <a16:rowId xmlns:a16="http://schemas.microsoft.com/office/drawing/2014/main" val="1285066973"/>
                  </a:ext>
                </a:extLst>
              </a:tr>
              <a:tr h="735377">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Proposed System</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84.41%</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extLst>
                  <a:ext uri="{0D108BD9-81ED-4DB2-BD59-A6C34878D82A}">
                    <a16:rowId xmlns:a16="http://schemas.microsoft.com/office/drawing/2014/main" val="2356815121"/>
                  </a:ext>
                </a:extLst>
              </a:tr>
              <a:tr h="691551">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Vijaya et al. (2022) [1]</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55.63%</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extLst>
                  <a:ext uri="{0D108BD9-81ED-4DB2-BD59-A6C34878D82A}">
                    <a16:rowId xmlns:a16="http://schemas.microsoft.com/office/drawing/2014/main" val="2552210996"/>
                  </a:ext>
                </a:extLst>
              </a:tr>
              <a:tr h="691551">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Varagantham et al. (2022) [2]</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69.42%</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extLst>
                  <a:ext uri="{0D108BD9-81ED-4DB2-BD59-A6C34878D82A}">
                    <a16:rowId xmlns:a16="http://schemas.microsoft.com/office/drawing/2014/main" val="3065688663"/>
                  </a:ext>
                </a:extLst>
              </a:tr>
              <a:tr h="691551">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Wankhede et al. (2023) [3]</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82.00%</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extLst>
                  <a:ext uri="{0D108BD9-81ED-4DB2-BD59-A6C34878D82A}">
                    <a16:rowId xmlns:a16="http://schemas.microsoft.com/office/drawing/2014/main" val="1620051643"/>
                  </a:ext>
                </a:extLst>
              </a:tr>
              <a:tr h="691551">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Bhandare et al. (2022) [4]</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69.42%</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a:effectLst/>
                          <a:latin typeface="Times New Roman" panose="02020603050405020304" pitchFamily="18" charset="0"/>
                          <a:ea typeface="Tahoma" panose="020B0604030504040204" pitchFamily="34" charset="0"/>
                          <a:cs typeface="Times New Roman" panose="02020603050405020304" pitchFamily="18" charset="0"/>
                        </a:rPr>
                        <a:t>Yes</a:t>
                      </a:r>
                      <a:endParaRPr lang="en-IN" sz="1200" kern="10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tc>
                  <a:txBody>
                    <a:bodyPr/>
                    <a:lstStyle/>
                    <a:p>
                      <a:pPr marL="0" marR="0" algn="ctr">
                        <a:lnSpc>
                          <a:spcPct val="115000"/>
                        </a:lnSpc>
                        <a:spcBef>
                          <a:spcPts val="1200"/>
                        </a:spcBef>
                        <a:spcAft>
                          <a:spcPts val="1200"/>
                        </a:spcAft>
                      </a:pPr>
                      <a:r>
                        <a:rPr lang="en-US" sz="1400" kern="100" dirty="0">
                          <a:effectLst/>
                          <a:latin typeface="Times New Roman" panose="02020603050405020304" pitchFamily="18" charset="0"/>
                          <a:ea typeface="Tahoma" panose="020B0604030504040204" pitchFamily="34" charset="0"/>
                          <a:cs typeface="Times New Roman" panose="02020603050405020304" pitchFamily="18" charset="0"/>
                        </a:rPr>
                        <a:t>No</a:t>
                      </a:r>
                      <a:endParaRPr lang="en-IN" sz="1200" kern="1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48753" marR="48753" marT="0" marB="0" anchor="ctr"/>
                </a:tc>
                <a:extLst>
                  <a:ext uri="{0D108BD9-81ED-4DB2-BD59-A6C34878D82A}">
                    <a16:rowId xmlns:a16="http://schemas.microsoft.com/office/drawing/2014/main" val="1480686596"/>
                  </a:ext>
                </a:extLst>
              </a:tr>
            </a:tbl>
          </a:graphicData>
        </a:graphic>
      </p:graphicFrame>
    </p:spTree>
    <p:extLst>
      <p:ext uri="{BB962C8B-B14F-4D97-AF65-F5344CB8AC3E}">
        <p14:creationId xmlns:p14="http://schemas.microsoft.com/office/powerpoint/2010/main" val="9388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013B-D59D-8A8A-A82F-94EE63C2B4A6}"/>
              </a:ext>
            </a:extLst>
          </p:cNvPr>
          <p:cNvSpPr>
            <a:spLocks noGrp="1"/>
          </p:cNvSpPr>
          <p:nvPr>
            <p:ph type="title"/>
          </p:nvPr>
        </p:nvSpPr>
        <p:spPr>
          <a:xfrm>
            <a:off x="228600" y="365125"/>
            <a:ext cx="10515600" cy="1006475"/>
          </a:xfrm>
        </p:spPr>
        <p:txBody>
          <a:bodyPr>
            <a:noAutofit/>
          </a:bodyPr>
          <a:lstStyle/>
          <a:p>
            <a:r>
              <a:rPr lang="en-US" b="1" dirty="0">
                <a:latin typeface="Times New Roman" panose="02020603050405020304" pitchFamily="18" charset="0"/>
                <a:cs typeface="Times New Roman" panose="02020603050405020304" pitchFamily="18" charset="0"/>
              </a:rPr>
              <a:t>Analysis</a:t>
            </a:r>
            <a:br>
              <a:rPr lang="en-US" sz="4000" b="1" dirty="0"/>
            </a:br>
            <a:endParaRPr lang="en-IN" sz="4000" b="1" dirty="0"/>
          </a:p>
        </p:txBody>
      </p:sp>
      <p:sp>
        <p:nvSpPr>
          <p:cNvPr id="5" name="Footer Placeholder 4">
            <a:extLst>
              <a:ext uri="{FF2B5EF4-FFF2-40B4-BE49-F238E27FC236}">
                <a16:creationId xmlns:a16="http://schemas.microsoft.com/office/drawing/2014/main" id="{3450C6ED-1BF7-25EB-905A-AE1CE1690B52}"/>
              </a:ext>
            </a:extLst>
          </p:cNvPr>
          <p:cNvSpPr>
            <a:spLocks noGrp="1"/>
          </p:cNvSpPr>
          <p:nvPr>
            <p:ph type="ftr" sz="quarter" idx="11"/>
          </p:nvPr>
        </p:nvSpPr>
        <p:spPr/>
        <p:txBody>
          <a:bodyPr/>
          <a:lstStyle/>
          <a:p>
            <a:r>
              <a:rPr lang="en-US" dirty="0"/>
              <a:t>BE Project NBNSTIC 2023-24</a:t>
            </a:r>
          </a:p>
        </p:txBody>
      </p:sp>
      <p:sp>
        <p:nvSpPr>
          <p:cNvPr id="6" name="Slide Number Placeholder 5">
            <a:extLst>
              <a:ext uri="{FF2B5EF4-FFF2-40B4-BE49-F238E27FC236}">
                <a16:creationId xmlns:a16="http://schemas.microsoft.com/office/drawing/2014/main" id="{FE293BB2-77CF-E2A8-E87D-8A883FC8898F}"/>
              </a:ext>
            </a:extLst>
          </p:cNvPr>
          <p:cNvSpPr>
            <a:spLocks noGrp="1"/>
          </p:cNvSpPr>
          <p:nvPr>
            <p:ph type="sldNum" sz="quarter" idx="12"/>
          </p:nvPr>
        </p:nvSpPr>
        <p:spPr/>
        <p:txBody>
          <a:bodyPr/>
          <a:lstStyle/>
          <a:p>
            <a:fld id="{6ABFD712-9A51-4586-91F9-28577CD1986E}" type="slidenum">
              <a:rPr lang="en-US" smtClean="0"/>
              <a:pPr/>
              <a:t>27</a:t>
            </a:fld>
            <a:endParaRPr lang="en-US" dirty="0"/>
          </a:p>
        </p:txBody>
      </p:sp>
      <p:sp>
        <p:nvSpPr>
          <p:cNvPr id="10" name="TextBox 9">
            <a:extLst>
              <a:ext uri="{FF2B5EF4-FFF2-40B4-BE49-F238E27FC236}">
                <a16:creationId xmlns:a16="http://schemas.microsoft.com/office/drawing/2014/main" id="{C07F4402-70CE-C6E9-655C-792C0EEAF248}"/>
              </a:ext>
            </a:extLst>
          </p:cNvPr>
          <p:cNvSpPr txBox="1"/>
          <p:nvPr/>
        </p:nvSpPr>
        <p:spPr>
          <a:xfrm>
            <a:off x="922116" y="990600"/>
            <a:ext cx="9829800" cy="2806987"/>
          </a:xfrm>
          <a:prstGeom prst="rect">
            <a:avLst/>
          </a:prstGeom>
          <a:noFill/>
        </p:spPr>
        <p:txBody>
          <a:bodyPr wrap="square" rtlCol="0">
            <a:spAutoFit/>
          </a:bodyPr>
          <a:lstStyle/>
          <a:p>
            <a:pPr algn="just">
              <a:lnSpc>
                <a:spcPct val="150000"/>
              </a:lnSpc>
            </a:pPr>
            <a:r>
              <a:rPr lang="en-AU" sz="2000" dirty="0">
                <a:effectLst/>
                <a:latin typeface="Times New Roman" panose="02020603050405020304" pitchFamily="18" charset="0"/>
                <a:ea typeface="SimSun" panose="02010600030101010101" pitchFamily="2" charset="-122"/>
              </a:rPr>
              <a:t>	The BLEU (</a:t>
            </a:r>
            <a:r>
              <a:rPr lang="en-IN" sz="2000" dirty="0">
                <a:latin typeface="Times New Roman" panose="02020603050405020304" pitchFamily="18" charset="0"/>
                <a:ea typeface="SimSun" panose="02010600030101010101" pitchFamily="2" charset="-122"/>
              </a:rPr>
              <a:t>BiLingual Evaluation Understudy</a:t>
            </a:r>
            <a:r>
              <a:rPr lang="en-AU" sz="2000" dirty="0">
                <a:effectLst/>
                <a:latin typeface="Times New Roman" panose="02020603050405020304" pitchFamily="18" charset="0"/>
                <a:ea typeface="SimSun" panose="02010600030101010101" pitchFamily="2" charset="-122"/>
              </a:rPr>
              <a:t>) score is calculated by comparing machine generated summary with human generated summary. The score of which is near to the 1, that summary is considered to be of good quality. When BLEU score was calculated for our system, the system achieved BLEU score of 0.7069. Which is considered as good quality for summarization.</a:t>
            </a:r>
            <a:endParaRPr lang="en-IN" sz="2000" dirty="0">
              <a:effectLst/>
              <a:latin typeface="Times New Roman" panose="02020603050405020304" pitchFamily="18" charset="0"/>
              <a:ea typeface="SimSun" panose="02010600030101010101" pitchFamily="2" charset="-122"/>
            </a:endParaRP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F78373F-9554-FDFD-E704-944850447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576" y="3378946"/>
            <a:ext cx="6878879" cy="2088232"/>
          </a:xfrm>
          <a:prstGeom prst="rect">
            <a:avLst/>
          </a:prstGeom>
        </p:spPr>
      </p:pic>
    </p:spTree>
    <p:extLst>
      <p:ext uri="{BB962C8B-B14F-4D97-AF65-F5344CB8AC3E}">
        <p14:creationId xmlns:p14="http://schemas.microsoft.com/office/powerpoint/2010/main" val="175001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47B89E-5F0B-94C4-E351-85A0F5713E5E}"/>
              </a:ext>
            </a:extLst>
          </p:cNvPr>
          <p:cNvSpPr>
            <a:spLocks noGrp="1"/>
          </p:cNvSpPr>
          <p:nvPr>
            <p:ph type="ftr" sz="quarter" idx="11"/>
          </p:nvPr>
        </p:nvSpPr>
        <p:spPr/>
        <p:txBody>
          <a:bodyPr/>
          <a:lstStyle/>
          <a:p>
            <a:r>
              <a:rPr lang="en-US"/>
              <a:t>BE Project NBNSTIC 2023-24</a:t>
            </a:r>
            <a:endParaRPr lang="en-US" dirty="0"/>
          </a:p>
        </p:txBody>
      </p:sp>
      <p:sp>
        <p:nvSpPr>
          <p:cNvPr id="4" name="Slide Number Placeholder 3">
            <a:extLst>
              <a:ext uri="{FF2B5EF4-FFF2-40B4-BE49-F238E27FC236}">
                <a16:creationId xmlns:a16="http://schemas.microsoft.com/office/drawing/2014/main" id="{91128AED-3542-AF5F-BEC2-FB5919363F42}"/>
              </a:ext>
            </a:extLst>
          </p:cNvPr>
          <p:cNvSpPr>
            <a:spLocks noGrp="1"/>
          </p:cNvSpPr>
          <p:nvPr>
            <p:ph type="sldNum" sz="quarter" idx="12"/>
          </p:nvPr>
        </p:nvSpPr>
        <p:spPr/>
        <p:txBody>
          <a:bodyPr/>
          <a:lstStyle/>
          <a:p>
            <a:fld id="{6ABFD712-9A51-4586-91F9-28577CD1986E}" type="slidenum">
              <a:rPr lang="en-US" smtClean="0"/>
              <a:pPr/>
              <a:t>28</a:t>
            </a:fld>
            <a:endParaRPr lang="en-US" dirty="0"/>
          </a:p>
        </p:txBody>
      </p:sp>
      <p:sp>
        <p:nvSpPr>
          <p:cNvPr id="5" name="TextBox 4">
            <a:extLst>
              <a:ext uri="{FF2B5EF4-FFF2-40B4-BE49-F238E27FC236}">
                <a16:creationId xmlns:a16="http://schemas.microsoft.com/office/drawing/2014/main" id="{E320E3C7-97AD-09DE-6C99-F7E57BDD14FE}"/>
              </a:ext>
            </a:extLst>
          </p:cNvPr>
          <p:cNvSpPr txBox="1"/>
          <p:nvPr/>
        </p:nvSpPr>
        <p:spPr>
          <a:xfrm>
            <a:off x="152400" y="228600"/>
            <a:ext cx="71628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Published Paper</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AAB0F13-A13C-9263-BAEA-8F3D1BD47377}"/>
              </a:ext>
            </a:extLst>
          </p:cNvPr>
          <p:cNvPicPr>
            <a:picLocks noChangeAspect="1"/>
          </p:cNvPicPr>
          <p:nvPr/>
        </p:nvPicPr>
        <p:blipFill rotWithShape="1">
          <a:blip r:embed="rId2">
            <a:extLst>
              <a:ext uri="{28A0092B-C50C-407E-A947-70E740481C1C}">
                <a14:useLocalDpi xmlns:a14="http://schemas.microsoft.com/office/drawing/2010/main" val="0"/>
              </a:ext>
            </a:extLst>
          </a:blip>
          <a:srcRect t="4569"/>
          <a:stretch/>
        </p:blipFill>
        <p:spPr bwMode="auto">
          <a:xfrm>
            <a:off x="4495800" y="577463"/>
            <a:ext cx="2670974" cy="566400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84324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6DD7-105A-2AFF-CA01-98455DCD430F}"/>
              </a:ext>
            </a:extLst>
          </p:cNvPr>
          <p:cNvSpPr>
            <a:spLocks noGrp="1"/>
          </p:cNvSpPr>
          <p:nvPr>
            <p:ph type="title"/>
          </p:nvPr>
        </p:nvSpPr>
        <p:spPr>
          <a:xfrm>
            <a:off x="381000" y="275431"/>
            <a:ext cx="10515600" cy="930275"/>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76DEA8C-B6EE-4F5D-DECA-D75FFDF44524}"/>
              </a:ext>
            </a:extLst>
          </p:cNvPr>
          <p:cNvSpPr>
            <a:spLocks noGrp="1"/>
          </p:cNvSpPr>
          <p:nvPr>
            <p:ph idx="1"/>
          </p:nvPr>
        </p:nvSpPr>
        <p:spPr>
          <a:xfrm>
            <a:off x="838200" y="609600"/>
            <a:ext cx="10515600" cy="488156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The "Automated Web &amp; Video Summarization tool using NLP" project addresses the modern challenge of information overload in web &amp; video content. </a:t>
            </a:r>
          </a:p>
          <a:p>
            <a:pPr algn="just">
              <a:lnSpc>
                <a:spcPct val="150000"/>
              </a:lnSpc>
            </a:pPr>
            <a:r>
              <a:rPr lang="en-US" sz="2000" dirty="0">
                <a:latin typeface="Times New Roman" panose="02020603050405020304" pitchFamily="18" charset="0"/>
                <a:cs typeface="Times New Roman" panose="02020603050405020304" pitchFamily="18" charset="0"/>
              </a:rPr>
              <a:t>By using the power of Natural Language Processing, the project streamlines information extraction, enhances accessibility, and empowers users to make informed decisions swiftly.</a:t>
            </a:r>
          </a:p>
          <a:p>
            <a:pPr algn="just">
              <a:lnSpc>
                <a:spcPct val="150000"/>
              </a:lnSpc>
            </a:pPr>
            <a:r>
              <a:rPr lang="en-US" sz="2000" dirty="0">
                <a:latin typeface="Times New Roman" panose="02020603050405020304" pitchFamily="18" charset="0"/>
                <a:cs typeface="Times New Roman" panose="02020603050405020304" pitchFamily="18" charset="0"/>
              </a:rPr>
              <a:t> This project contributes to time efficiency, inclusivity, and improved content creation, reflecting the dynamic intersection of technology and practical utility in today's digital landscape.</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BD1A431-99B5-1BE1-91B3-C872A39CE66A}"/>
              </a:ext>
            </a:extLst>
          </p:cNvPr>
          <p:cNvSpPr>
            <a:spLocks noGrp="1"/>
          </p:cNvSpPr>
          <p:nvPr>
            <p:ph type="ftr" sz="quarter" idx="11"/>
          </p:nvPr>
        </p:nvSpPr>
        <p:spPr/>
        <p:txBody>
          <a:bodyPr/>
          <a:lstStyle/>
          <a:p>
            <a:r>
              <a:rPr lang="en-US" dirty="0"/>
              <a:t>BE Project NBNSTIC 2023-24</a:t>
            </a:r>
          </a:p>
        </p:txBody>
      </p:sp>
      <p:sp>
        <p:nvSpPr>
          <p:cNvPr id="6" name="Slide Number Placeholder 5">
            <a:extLst>
              <a:ext uri="{FF2B5EF4-FFF2-40B4-BE49-F238E27FC236}">
                <a16:creationId xmlns:a16="http://schemas.microsoft.com/office/drawing/2014/main" id="{5AF1594F-318F-5E61-A131-1966EFBFABDF}"/>
              </a:ext>
            </a:extLst>
          </p:cNvPr>
          <p:cNvSpPr>
            <a:spLocks noGrp="1"/>
          </p:cNvSpPr>
          <p:nvPr>
            <p:ph type="sldNum" sz="quarter" idx="12"/>
          </p:nvPr>
        </p:nvSpPr>
        <p:spPr/>
        <p:txBody>
          <a:bodyPr/>
          <a:lstStyle/>
          <a:p>
            <a:fld id="{6ABFD712-9A51-4586-91F9-28577CD1986E}" type="slidenum">
              <a:rPr lang="en-US" smtClean="0"/>
              <a:pPr/>
              <a:t>29</a:t>
            </a:fld>
            <a:endParaRPr lang="en-US" dirty="0"/>
          </a:p>
        </p:txBody>
      </p:sp>
    </p:spTree>
    <p:extLst>
      <p:ext uri="{BB962C8B-B14F-4D97-AF65-F5344CB8AC3E}">
        <p14:creationId xmlns:p14="http://schemas.microsoft.com/office/powerpoint/2010/main" val="264251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236A-B5AC-897B-4F73-64D73D922C40}"/>
              </a:ext>
            </a:extLst>
          </p:cNvPr>
          <p:cNvSpPr>
            <a:spLocks noGrp="1"/>
          </p:cNvSpPr>
          <p:nvPr>
            <p:ph type="title"/>
          </p:nvPr>
        </p:nvSpPr>
        <p:spPr>
          <a:xfrm>
            <a:off x="304800" y="136525"/>
            <a:ext cx="10515600" cy="1325563"/>
          </a:xfrm>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7A3903-5E59-B30B-B66B-ECC3492C18D1}"/>
              </a:ext>
            </a:extLst>
          </p:cNvPr>
          <p:cNvSpPr>
            <a:spLocks noGrp="1"/>
          </p:cNvSpPr>
          <p:nvPr>
            <p:ph idx="1"/>
          </p:nvPr>
        </p:nvSpPr>
        <p:spPr>
          <a:xfrm>
            <a:off x="838200" y="1905000"/>
            <a:ext cx="10515600" cy="4351338"/>
          </a:xfrm>
        </p:spPr>
        <p:txBody>
          <a:bodyPr>
            <a:normAutofit/>
          </a:bodyPr>
          <a:lstStyle/>
          <a:p>
            <a:pPr marL="0" indent="0" algn="just">
              <a:buNone/>
            </a:pPr>
            <a:r>
              <a:rPr lang="en-US" b="0" i="0" dirty="0">
                <a:effectLst/>
              </a:rPr>
              <a:t>	</a:t>
            </a:r>
            <a:r>
              <a:rPr lang="en-US" sz="2000" b="0" i="0" dirty="0">
                <a:effectLst/>
                <a:latin typeface="Times New Roman" panose="02020603050405020304" pitchFamily="18" charset="0"/>
                <a:cs typeface="Times New Roman" panose="02020603050405020304" pitchFamily="18" charset="0"/>
              </a:rPr>
              <a:t>The project "Automated Web &amp; Video Summarization Tool Using NLP" aims to alleviate the challenges posed by the influx of web &amp; video content</a:t>
            </a:r>
            <a:r>
              <a:rPr lang="en-US" sz="2000" dirty="0">
                <a:latin typeface="Times New Roman" panose="02020603050405020304" pitchFamily="18" charset="0"/>
                <a:cs typeface="Times New Roman" panose="02020603050405020304" pitchFamily="18" charset="0"/>
              </a:rPr>
              <a:t> b</a:t>
            </a:r>
            <a:r>
              <a:rPr lang="en-US" sz="2000" b="0" i="0" dirty="0">
                <a:effectLst/>
                <a:latin typeface="Times New Roman" panose="02020603050405020304" pitchFamily="18" charset="0"/>
                <a:cs typeface="Times New Roman" panose="02020603050405020304" pitchFamily="18" charset="0"/>
              </a:rPr>
              <a:t>y employing advanced Natural Language Processing techniques.</a:t>
            </a:r>
          </a:p>
          <a:p>
            <a:pPr algn="just"/>
            <a:r>
              <a:rPr lang="en-US" sz="2000" b="1" i="0" dirty="0">
                <a:effectLst/>
                <a:latin typeface="Times New Roman" panose="02020603050405020304" pitchFamily="18" charset="0"/>
                <a:cs typeface="Times New Roman" panose="02020603050405020304" pitchFamily="18" charset="0"/>
              </a:rPr>
              <a:t>Influx of Content</a:t>
            </a:r>
            <a:r>
              <a:rPr lang="en-US" sz="2000" b="0" i="0" dirty="0">
                <a:effectLst/>
                <a:latin typeface="Times New Roman" panose="02020603050405020304" pitchFamily="18" charset="0"/>
                <a:cs typeface="Times New Roman" panose="02020603050405020304" pitchFamily="18" charset="0"/>
              </a:rPr>
              <a:t>: The digital landscape is witnessing an exponential increase in web &amp; video content across diverse domains, such as education, entertainment, and business. There is not only increase in number of contents but also in the size of the content.</a:t>
            </a:r>
          </a:p>
          <a:p>
            <a:pPr algn="just"/>
            <a:r>
              <a:rPr lang="en-US" sz="2000" b="1" i="0" dirty="0">
                <a:effectLst/>
                <a:latin typeface="Times New Roman" panose="02020603050405020304" pitchFamily="18" charset="0"/>
                <a:cs typeface="Times New Roman" panose="02020603050405020304" pitchFamily="18" charset="0"/>
              </a:rPr>
              <a:t>Need of Summarizer: </a:t>
            </a:r>
            <a:r>
              <a:rPr lang="en-US" sz="2000" i="0" dirty="0">
                <a:effectLst/>
                <a:latin typeface="Times New Roman" panose="02020603050405020304" pitchFamily="18" charset="0"/>
                <a:cs typeface="Times New Roman" panose="02020603050405020304" pitchFamily="18" charset="0"/>
              </a:rPr>
              <a:t>To</a:t>
            </a:r>
            <a:r>
              <a:rPr lang="en-US" sz="2000" b="0" i="0" dirty="0">
                <a:effectLst/>
                <a:latin typeface="Times New Roman" panose="02020603050405020304" pitchFamily="18" charset="0"/>
                <a:cs typeface="Times New Roman" panose="02020603050405020304" pitchFamily="18" charset="0"/>
              </a:rPr>
              <a:t> address these challenges, our project aims to develop an automated </a:t>
            </a:r>
            <a:r>
              <a:rPr lang="en-US" sz="2000" dirty="0">
                <a:latin typeface="Times New Roman" panose="02020603050405020304" pitchFamily="18" charset="0"/>
                <a:cs typeface="Times New Roman" panose="02020603050405020304" pitchFamily="18" charset="0"/>
              </a:rPr>
              <a:t>tool</a:t>
            </a:r>
            <a:r>
              <a:rPr lang="en-US" sz="2000" b="0" i="0" dirty="0">
                <a:effectLst/>
                <a:latin typeface="Times New Roman" panose="02020603050405020304" pitchFamily="18" charset="0"/>
                <a:cs typeface="Times New Roman" panose="02020603050405020304" pitchFamily="18" charset="0"/>
              </a:rPr>
              <a:t> that utilizes Natural Language Processing (NLP) techniques to generate concise and coherent summaries from web content &amp; video transcripts.</a:t>
            </a:r>
            <a:endParaRPr lang="en-IN" sz="32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AF16B25-EF89-6182-1577-05495D38A97B}"/>
              </a:ext>
            </a:extLst>
          </p:cNvPr>
          <p:cNvSpPr>
            <a:spLocks noGrp="1"/>
          </p:cNvSpPr>
          <p:nvPr>
            <p:ph type="ftr" sz="quarter" idx="11"/>
          </p:nvPr>
        </p:nvSpPr>
        <p:spPr/>
        <p:txBody>
          <a:bodyPr/>
          <a:lstStyle/>
          <a:p>
            <a:r>
              <a:rPr lang="en-US" dirty="0"/>
              <a:t>BE Project NBNSTIC 2023-24</a:t>
            </a:r>
          </a:p>
        </p:txBody>
      </p:sp>
      <p:sp>
        <p:nvSpPr>
          <p:cNvPr id="6" name="Slide Number Placeholder 5">
            <a:extLst>
              <a:ext uri="{FF2B5EF4-FFF2-40B4-BE49-F238E27FC236}">
                <a16:creationId xmlns:a16="http://schemas.microsoft.com/office/drawing/2014/main" id="{C793688D-B7E3-711A-BE12-634DCAF9671E}"/>
              </a:ext>
            </a:extLst>
          </p:cNvPr>
          <p:cNvSpPr>
            <a:spLocks noGrp="1"/>
          </p:cNvSpPr>
          <p:nvPr>
            <p:ph type="sldNum" sz="quarter" idx="12"/>
          </p:nvPr>
        </p:nvSpPr>
        <p:spPr/>
        <p:txBody>
          <a:bodyPr/>
          <a:lstStyle/>
          <a:p>
            <a:fld id="{6ABFD712-9A51-4586-91F9-28577CD1986E}" type="slidenum">
              <a:rPr lang="en-US" smtClean="0"/>
              <a:pPr/>
              <a:t>3</a:t>
            </a:fld>
            <a:endParaRPr lang="en-US" dirty="0"/>
          </a:p>
        </p:txBody>
      </p:sp>
    </p:spTree>
    <p:extLst>
      <p:ext uri="{BB962C8B-B14F-4D97-AF65-F5344CB8AC3E}">
        <p14:creationId xmlns:p14="http://schemas.microsoft.com/office/powerpoint/2010/main" val="3360712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50FCDD-556B-7BFE-4F51-F6B9131D6C4B}"/>
              </a:ext>
            </a:extLst>
          </p:cNvPr>
          <p:cNvSpPr>
            <a:spLocks noGrp="1"/>
          </p:cNvSpPr>
          <p:nvPr>
            <p:ph type="ftr" sz="quarter" idx="11"/>
          </p:nvPr>
        </p:nvSpPr>
        <p:spPr/>
        <p:txBody>
          <a:bodyPr/>
          <a:lstStyle/>
          <a:p>
            <a:r>
              <a:rPr lang="en-US"/>
              <a:t>BE Project NBNSTIC 2023-24</a:t>
            </a:r>
            <a:endParaRPr lang="en-US" dirty="0"/>
          </a:p>
        </p:txBody>
      </p:sp>
      <p:sp>
        <p:nvSpPr>
          <p:cNvPr id="3" name="Slide Number Placeholder 2">
            <a:extLst>
              <a:ext uri="{FF2B5EF4-FFF2-40B4-BE49-F238E27FC236}">
                <a16:creationId xmlns:a16="http://schemas.microsoft.com/office/drawing/2014/main" id="{F096BC7A-7E17-E028-A3D1-192CE77A27C4}"/>
              </a:ext>
            </a:extLst>
          </p:cNvPr>
          <p:cNvSpPr>
            <a:spLocks noGrp="1"/>
          </p:cNvSpPr>
          <p:nvPr>
            <p:ph type="sldNum" sz="quarter" idx="12"/>
          </p:nvPr>
        </p:nvSpPr>
        <p:spPr/>
        <p:txBody>
          <a:bodyPr/>
          <a:lstStyle/>
          <a:p>
            <a:fld id="{6ABFD712-9A51-4586-91F9-28577CD1986E}" type="slidenum">
              <a:rPr lang="en-US" smtClean="0"/>
              <a:pPr/>
              <a:t>30</a:t>
            </a:fld>
            <a:endParaRPr lang="en-US" dirty="0"/>
          </a:p>
        </p:txBody>
      </p:sp>
      <p:sp>
        <p:nvSpPr>
          <p:cNvPr id="4" name="TextBox 3">
            <a:extLst>
              <a:ext uri="{FF2B5EF4-FFF2-40B4-BE49-F238E27FC236}">
                <a16:creationId xmlns:a16="http://schemas.microsoft.com/office/drawing/2014/main" id="{8E730948-D5C1-75E5-8316-F6AB7CC8536E}"/>
              </a:ext>
            </a:extLst>
          </p:cNvPr>
          <p:cNvSpPr txBox="1"/>
          <p:nvPr/>
        </p:nvSpPr>
        <p:spPr>
          <a:xfrm>
            <a:off x="381000" y="304800"/>
            <a:ext cx="510540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413F24A-5596-340C-200A-BDEC499CB240}"/>
              </a:ext>
            </a:extLst>
          </p:cNvPr>
          <p:cNvSpPr txBox="1"/>
          <p:nvPr/>
        </p:nvSpPr>
        <p:spPr>
          <a:xfrm>
            <a:off x="1524000" y="1447800"/>
            <a:ext cx="9677400" cy="2308324"/>
          </a:xfrm>
          <a:prstGeom prst="rect">
            <a:avLst/>
          </a:prstGeom>
          <a:noFill/>
        </p:spPr>
        <p:txBody>
          <a:bodyPr wrap="square" rtlCol="0">
            <a:spAutoFit/>
          </a:bodyPr>
          <a:lstStyle/>
          <a:p>
            <a:pPr algn="just"/>
            <a:r>
              <a:rPr lang="en-AU" sz="1800" b="0" dirty="0">
                <a:effectLst/>
                <a:latin typeface="Times New Roman" panose="02020603050405020304" pitchFamily="18" charset="0"/>
                <a:ea typeface="SimSun" panose="02010600030101010101" pitchFamily="2" charset="-122"/>
              </a:rPr>
              <a:t>		The "Automated Web &amp; Video Summarization Tool Using NLP" project holds immense potential for future expansion and enhancement. It can further diversify its impact by extending support for multiple languages and incorporating content from various sources, such as social media, academic journals, and audio content. Offering users, the ability to customize summarization preferences, including summary length and style, can personalize the experience. The future scope for this project is expansive, promising to keep it at the forefront of content summarization technology and a valuable resource for users across diverse domains.</a:t>
            </a: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502019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B69AF8A-1176-D67D-BCB6-9155CEA810AF}"/>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13F71369-9A0B-DFDD-28D2-19FDABDA5284}"/>
              </a:ext>
            </a:extLst>
          </p:cNvPr>
          <p:cNvSpPr>
            <a:spLocks noGrp="1"/>
          </p:cNvSpPr>
          <p:nvPr>
            <p:ph type="sldNum" sz="quarter" idx="12"/>
          </p:nvPr>
        </p:nvSpPr>
        <p:spPr/>
        <p:txBody>
          <a:bodyPr/>
          <a:lstStyle/>
          <a:p>
            <a:fld id="{6ABFD712-9A51-4586-91F9-28577CD1986E}" type="slidenum">
              <a:rPr lang="en-US" smtClean="0"/>
              <a:pPr/>
              <a:t>31</a:t>
            </a:fld>
            <a:endParaRPr lang="en-US" dirty="0"/>
          </a:p>
        </p:txBody>
      </p:sp>
      <p:sp>
        <p:nvSpPr>
          <p:cNvPr id="5" name="TextBox 4">
            <a:extLst>
              <a:ext uri="{FF2B5EF4-FFF2-40B4-BE49-F238E27FC236}">
                <a16:creationId xmlns:a16="http://schemas.microsoft.com/office/drawing/2014/main" id="{54B828D0-E164-09E7-B0CD-8995064D552B}"/>
              </a:ext>
            </a:extLst>
          </p:cNvPr>
          <p:cNvSpPr txBox="1"/>
          <p:nvPr/>
        </p:nvSpPr>
        <p:spPr>
          <a:xfrm>
            <a:off x="368808" y="280416"/>
            <a:ext cx="46482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382AF6B-6BB5-6178-E0C0-C1F4085D04F6}"/>
              </a:ext>
            </a:extLst>
          </p:cNvPr>
          <p:cNvSpPr txBox="1"/>
          <p:nvPr/>
        </p:nvSpPr>
        <p:spPr>
          <a:xfrm>
            <a:off x="844296" y="1130244"/>
            <a:ext cx="10515600" cy="4555093"/>
          </a:xfrm>
          <a:prstGeom prst="rect">
            <a:avLst/>
          </a:prstGeom>
          <a:noFill/>
        </p:spPr>
        <p:txBody>
          <a:bodyPr wrap="square" rtlCol="0">
            <a:spAutoFit/>
          </a:bodyPr>
          <a:lstStyle/>
          <a:p>
            <a:pPr marL="571500" indent="-571500">
              <a:buFont typeface="+mj-lt"/>
              <a:buAutoNum type="arabicPeriod"/>
            </a:pPr>
            <a:r>
              <a:rPr lang="en-US" sz="1800" kern="0" dirty="0">
                <a:effectLst/>
                <a:latin typeface="Times New Roman" panose="02020603050405020304" pitchFamily="18" charset="0"/>
                <a:ea typeface="Calibri" panose="020F0502020204030204" pitchFamily="34" charset="0"/>
              </a:rPr>
              <a:t>Kumari, P. Vijaya, M. Chenna Keshava, C. Narendra, P. Akanksha, and K. Sravani. "YouTube Transcript Summarizer Using Flask and NLP." Journal of Positive School Psychology 6, no. 8 (2022): 1204-1209.</a:t>
            </a:r>
          </a:p>
          <a:p>
            <a:pPr marL="571500" indent="-571500">
              <a:buFont typeface="+mj-lt"/>
              <a:buAutoNum type="arabicPeriod"/>
            </a:pPr>
            <a:endParaRPr lang="en-US" kern="0" dirty="0">
              <a:latin typeface="Times New Roman" panose="02020603050405020304" pitchFamily="18" charset="0"/>
              <a:ea typeface="Calibri" panose="020F0502020204030204" pitchFamily="34" charset="0"/>
              <a:cs typeface="Times New Roman" panose="02020603050405020304" pitchFamily="18" charset="0"/>
            </a:endParaRPr>
          </a:p>
          <a:p>
            <a:pPr marL="571500" indent="-571500">
              <a:buFont typeface="+mj-lt"/>
              <a:buAutoNum type="arabicPeriod"/>
            </a:pPr>
            <a:r>
              <a:rPr lang="en-US" sz="1800" kern="0" dirty="0">
                <a:effectLst/>
                <a:latin typeface="Times New Roman" panose="02020603050405020304" pitchFamily="18" charset="0"/>
                <a:ea typeface="Calibri" panose="020F0502020204030204" pitchFamily="34" charset="0"/>
              </a:rPr>
              <a:t>Chetana Varagantham, J. Srinija Reddy, Uday Yelleni, Madhumitha Kotha, P. Venkateswara Rao. “Text Summarization using NLP”, International Journal of Trendy Research in Engineering and Technology, Volume 6, Issue 4, August 2022, ISSN NO 2582-0958.</a:t>
            </a:r>
          </a:p>
          <a:p>
            <a:pPr marL="571500" indent="-571500">
              <a:buFont typeface="+mj-lt"/>
              <a:buAutoNum type="arabicPeriod"/>
            </a:pPr>
            <a:endParaRPr lang="en-US" sz="18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kern="0" dirty="0">
                <a:effectLst/>
                <a:latin typeface="Times New Roman" panose="02020603050405020304" pitchFamily="18" charset="0"/>
                <a:ea typeface="Calibri" panose="020F0502020204030204" pitchFamily="34" charset="0"/>
              </a:rPr>
              <a:t>Hansaraj Wankhede, R Bharathi Kumar, Sushant Kawade, Ashish Ramtekkar, Rachana Chawke. “AI-based Video Summarization using FFmpeg and NLP.” International Journal of Innovative Science and Research Technology Issue- 4, April – 2023.</a:t>
            </a:r>
          </a:p>
          <a:p>
            <a:pPr marL="514350" indent="-514350">
              <a:buFont typeface="+mj-lt"/>
              <a:buAutoNum type="arabicPeriod"/>
            </a:pPr>
            <a:endParaRPr lang="en-US"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kern="0" dirty="0">
                <a:effectLst/>
                <a:latin typeface="Times New Roman" panose="02020603050405020304" pitchFamily="18" charset="0"/>
                <a:ea typeface="Calibri" panose="020F0502020204030204" pitchFamily="34" charset="0"/>
              </a:rPr>
              <a:t>Pradeepika Verma and Anshul Verma, “A Review on Text Summarization Techniques”, Journal of Scientific Research, Volume 64, Issue 1, 2020.</a:t>
            </a:r>
          </a:p>
          <a:p>
            <a:pPr marL="514350" indent="-514350">
              <a:buFont typeface="+mj-lt"/>
              <a:buAutoNum type="arabicPeriod"/>
            </a:pPr>
            <a:endParaRPr lang="en-US" sz="19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1800" kern="0" dirty="0">
                <a:effectLst/>
                <a:latin typeface="Times New Roman" panose="02020603050405020304" pitchFamily="18" charset="0"/>
                <a:ea typeface="Calibri" panose="020F0502020204030204" pitchFamily="34" charset="0"/>
              </a:rPr>
              <a:t>Sanjana R, Sai Gagana V, Vedhavathi K R, Kiran K N,” Video Summarization using NLP”, International Research Journal of Engineering and Technology (IRJET) Issue: 08 | Aug 2021.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0474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19A6406-4637-DD2B-9DCE-A9E29A80D396}"/>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D40D3061-2B2B-2470-4507-6BD3F8DD3283}"/>
              </a:ext>
            </a:extLst>
          </p:cNvPr>
          <p:cNvSpPr>
            <a:spLocks noGrp="1"/>
          </p:cNvSpPr>
          <p:nvPr>
            <p:ph type="sldNum" sz="quarter" idx="12"/>
          </p:nvPr>
        </p:nvSpPr>
        <p:spPr/>
        <p:txBody>
          <a:bodyPr/>
          <a:lstStyle/>
          <a:p>
            <a:fld id="{6ABFD712-9A51-4586-91F9-28577CD1986E}" type="slidenum">
              <a:rPr lang="en-US" smtClean="0"/>
              <a:pPr/>
              <a:t>32</a:t>
            </a:fld>
            <a:endParaRPr lang="en-US" dirty="0"/>
          </a:p>
        </p:txBody>
      </p:sp>
      <p:sp>
        <p:nvSpPr>
          <p:cNvPr id="5" name="TextBox 4">
            <a:extLst>
              <a:ext uri="{FF2B5EF4-FFF2-40B4-BE49-F238E27FC236}">
                <a16:creationId xmlns:a16="http://schemas.microsoft.com/office/drawing/2014/main" id="{16F90485-6844-19E9-BDBD-253BAD180E1D}"/>
              </a:ext>
            </a:extLst>
          </p:cNvPr>
          <p:cNvSpPr txBox="1"/>
          <p:nvPr/>
        </p:nvSpPr>
        <p:spPr>
          <a:xfrm>
            <a:off x="762000" y="508722"/>
            <a:ext cx="10896600" cy="5511765"/>
          </a:xfrm>
          <a:prstGeom prst="rect">
            <a:avLst/>
          </a:prstGeom>
          <a:noFill/>
          <a:ln>
            <a:noFill/>
          </a:ln>
        </p:spPr>
        <p:txBody>
          <a:bodyPr wrap="square" rtlCol="0">
            <a:spAutoFit/>
          </a:bodyPr>
          <a:lstStyle/>
          <a:p>
            <a:pPr marL="342900" marR="0" indent="-342900" algn="just">
              <a:spcBef>
                <a:spcPts val="1200"/>
              </a:spcBef>
              <a:spcAft>
                <a:spcPts val="1000"/>
              </a:spcAft>
              <a:buFont typeface="+mj-lt"/>
              <a:buAutoNum type="arabicPeriod" startAt="6"/>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 Tharun, R. Kranthi Kumar, P. Sai Sravanth, G. Srujan Reddy, B. Akshay,” Survey on Abstractive Transcript Summarization of YouTube Videos”, International Journal of Advanced Research in Science, Communication and Technology (IJARSCT) Issue-2, April 2022.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spcBef>
                <a:spcPts val="1200"/>
              </a:spcBef>
              <a:spcAft>
                <a:spcPts val="1000"/>
              </a:spcAft>
              <a:buFont typeface="+mj-lt"/>
              <a:buAutoNum type="arabicPeriod" startAt="6"/>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Shubham U. Pawar, Om S. Behare, Sumit D. Umap, Akshay K. Adhav, Bhushan B. Pawar, Ram S. Thakare, Prof. Harshada M. Raghuwanshi,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Review of Text Summarization Techniques of Documents”, International Journal of Creative Research Thoughts (IJCRT), Volume 11, Issue 3 March 2023 | ISSN: 2320-2882.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spcBef>
                <a:spcPts val="1200"/>
              </a:spcBef>
              <a:spcAft>
                <a:spcPts val="1000"/>
              </a:spcAft>
              <a:buFont typeface="+mj-lt"/>
              <a:buAutoNum type="arabicPeriod" startAt="6"/>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Kavita Namdeo Jadhav,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Analysis of Text Summarization Approaches using Natural Language Processing”, International Journal of Ingenious Research, Invention and Development, Volume 1, Issue 2, February 2023.</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spcBef>
                <a:spcPts val="1200"/>
              </a:spcBef>
              <a:spcAft>
                <a:spcPts val="1000"/>
              </a:spcAft>
              <a:buFont typeface="+mj-lt"/>
              <a:buAutoNum type="arabicPeriod" startAt="6"/>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Chetana Varagantham, J. Srinija Reddy, Uday Yelleni, Madhumitha Kotha, Dr P. Venkateswara Rao,</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Text Summarization using NLP</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Journal of Emerging Technologies and Innovative Research (JETIR), May 2022, Volume 9, Issue 5.</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Bef>
                <a:spcPts val="125"/>
              </a:spcBef>
              <a:buFont typeface="+mj-lt"/>
              <a:buAutoNum type="arabicPeriod" startAt="6"/>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US" sz="1800" kern="0" dirty="0">
                <a:effectLst/>
                <a:latin typeface="Times New Roman" panose="02020603050405020304" pitchFamily="18" charset="0"/>
                <a:ea typeface="Calibri" panose="020F0502020204030204" pitchFamily="34" charset="0"/>
              </a:rPr>
              <a:t>Gousiya Begum, N. Musrat Sultana, Dharma Ashritha, “YouTube Transcript Summarizer”, International Journal of Creative Research Thoughts. Volume 10 Issue 6 June 2022.</a:t>
            </a:r>
            <a:br>
              <a:rPr lang="en-US" sz="1800"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17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F713-9A83-DC38-8761-D947CFBD51A3}"/>
              </a:ext>
            </a:extLst>
          </p:cNvPr>
          <p:cNvSpPr>
            <a:spLocks noGrp="1"/>
          </p:cNvSpPr>
          <p:nvPr>
            <p:ph type="title"/>
          </p:nvPr>
        </p:nvSpPr>
        <p:spPr>
          <a:xfrm>
            <a:off x="381000" y="472280"/>
            <a:ext cx="10515600" cy="1325563"/>
          </a:xfrm>
        </p:spPr>
        <p:txBody>
          <a:bodyPr/>
          <a:lstStyle/>
          <a:p>
            <a:r>
              <a:rPr lang="en-US" b="1" dirty="0">
                <a:latin typeface="Times New Roman" panose="02020603050405020304" pitchFamily="18" charset="0"/>
                <a:cs typeface="Times New Roman" panose="02020603050405020304" pitchFamily="18" charset="0"/>
              </a:rPr>
              <a:t>Motivation</a:t>
            </a:r>
            <a:br>
              <a:rPr lang="en-US" dirty="0"/>
            </a:br>
            <a:endParaRPr lang="en-IN" dirty="0"/>
          </a:p>
        </p:txBody>
      </p:sp>
      <p:sp>
        <p:nvSpPr>
          <p:cNvPr id="3" name="Content Placeholder 2">
            <a:extLst>
              <a:ext uri="{FF2B5EF4-FFF2-40B4-BE49-F238E27FC236}">
                <a16:creationId xmlns:a16="http://schemas.microsoft.com/office/drawing/2014/main" id="{BFB2E12E-9E24-4070-DA5C-98182BC41180}"/>
              </a:ext>
            </a:extLst>
          </p:cNvPr>
          <p:cNvSpPr>
            <a:spLocks noGrp="1"/>
          </p:cNvSpPr>
          <p:nvPr>
            <p:ph idx="1"/>
          </p:nvPr>
        </p:nvSpPr>
        <p:spPr>
          <a:xfrm>
            <a:off x="774192" y="1371600"/>
            <a:ext cx="10515600" cy="4351338"/>
          </a:xfrm>
        </p:spPr>
        <p:txBody>
          <a:bodyPr>
            <a:noAutofit/>
          </a:bodyPr>
          <a:lstStyle/>
          <a:p>
            <a:pPr marL="0" indent="0" algn="just">
              <a:buNone/>
            </a:pPr>
            <a:r>
              <a:rPr lang="en-US" sz="2000" b="0" i="0" dirty="0">
                <a:effectLst/>
                <a:latin typeface="Times New Roman" panose="02020603050405020304" pitchFamily="18" charset="0"/>
                <a:cs typeface="Times New Roman" panose="02020603050405020304" pitchFamily="18" charset="0"/>
              </a:rPr>
              <a:t>Motivation Behind Developing Automated Web &amp; Video Summarization Tool Using NLP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Information Overload</a:t>
            </a:r>
            <a:r>
              <a:rPr lang="en-US" sz="2000" b="0" i="0" dirty="0">
                <a:effectLst/>
                <a:latin typeface="Times New Roman" panose="02020603050405020304" pitchFamily="18" charset="0"/>
                <a:cs typeface="Times New Roman" panose="02020603050405020304" pitchFamily="18" charset="0"/>
              </a:rPr>
              <a:t>: In today's digital landscape, the vast amount of web and video content overwhelms users, making it challenging to extract relevant information efficiently.</a:t>
            </a: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Time Constraints</a:t>
            </a:r>
            <a:r>
              <a:rPr lang="en-US" sz="2000" b="0" i="0" dirty="0">
                <a:effectLst/>
                <a:latin typeface="Times New Roman" panose="02020603050405020304" pitchFamily="18" charset="0"/>
                <a:cs typeface="Times New Roman" panose="02020603050405020304" pitchFamily="18" charset="0"/>
              </a:rPr>
              <a:t>: Manual web &amp; video content consumption requires substantial time, which clashes with busy schedules and the need for quick information retrieval.</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Inefficient Manual Extraction</a:t>
            </a:r>
            <a:r>
              <a:rPr lang="en-US" sz="2000" b="0" i="0" dirty="0">
                <a:effectLst/>
                <a:latin typeface="Times New Roman" panose="02020603050405020304" pitchFamily="18" charset="0"/>
                <a:cs typeface="Times New Roman" panose="02020603050405020304" pitchFamily="18" charset="0"/>
              </a:rPr>
              <a:t>: Traditional methods of watching and manually extracting information from videos are labor-intensive and fail to cater to the need for swift insights.</a:t>
            </a: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936189A-E68A-0899-C5F7-AFED0CF48EC0}"/>
              </a:ext>
            </a:extLst>
          </p:cNvPr>
          <p:cNvSpPr>
            <a:spLocks noGrp="1"/>
          </p:cNvSpPr>
          <p:nvPr>
            <p:ph type="ftr" sz="quarter" idx="11"/>
          </p:nvPr>
        </p:nvSpPr>
        <p:spPr/>
        <p:txBody>
          <a:bodyPr/>
          <a:lstStyle/>
          <a:p>
            <a:r>
              <a:rPr lang="en-US" dirty="0"/>
              <a:t>BE Project NBNSTIC 2023-24</a:t>
            </a:r>
          </a:p>
        </p:txBody>
      </p:sp>
      <p:sp>
        <p:nvSpPr>
          <p:cNvPr id="6" name="Slide Number Placeholder 5">
            <a:extLst>
              <a:ext uri="{FF2B5EF4-FFF2-40B4-BE49-F238E27FC236}">
                <a16:creationId xmlns:a16="http://schemas.microsoft.com/office/drawing/2014/main" id="{8AB1828F-7C1B-E249-4356-1168CFF4FB8C}"/>
              </a:ext>
            </a:extLst>
          </p:cNvPr>
          <p:cNvSpPr>
            <a:spLocks noGrp="1"/>
          </p:cNvSpPr>
          <p:nvPr>
            <p:ph type="sldNum" sz="quarter" idx="12"/>
          </p:nvPr>
        </p:nvSpPr>
        <p:spPr/>
        <p:txBody>
          <a:bodyPr/>
          <a:lstStyle/>
          <a:p>
            <a:fld id="{6ABFD712-9A51-4586-91F9-28577CD1986E}" type="slidenum">
              <a:rPr lang="en-US" smtClean="0"/>
              <a:pPr/>
              <a:t>4</a:t>
            </a:fld>
            <a:endParaRPr lang="en-US" dirty="0"/>
          </a:p>
        </p:txBody>
      </p:sp>
    </p:spTree>
    <p:extLst>
      <p:ext uri="{BB962C8B-B14F-4D97-AF65-F5344CB8AC3E}">
        <p14:creationId xmlns:p14="http://schemas.microsoft.com/office/powerpoint/2010/main" val="18136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EA0C-66DC-C94B-80E6-B28D3BF1BD5B}"/>
              </a:ext>
            </a:extLst>
          </p:cNvPr>
          <p:cNvSpPr>
            <a:spLocks noGrp="1"/>
          </p:cNvSpPr>
          <p:nvPr>
            <p:ph type="title"/>
          </p:nvPr>
        </p:nvSpPr>
        <p:spPr>
          <a:xfrm>
            <a:off x="457200" y="304800"/>
            <a:ext cx="10515600" cy="1325563"/>
          </a:xfrm>
        </p:spPr>
        <p:txBody>
          <a:bodyPr/>
          <a:lstStyle/>
          <a:p>
            <a:r>
              <a:rPr lang="en-US" b="1" dirty="0">
                <a:latin typeface="Times New Roman" panose="02020603050405020304" pitchFamily="18" charset="0"/>
                <a:cs typeface="Times New Roman" panose="02020603050405020304" pitchFamily="18" charset="0"/>
              </a:rPr>
              <a:t>Objectives</a:t>
            </a:r>
            <a:r>
              <a:rPr lang="en-US" b="1" dirty="0"/>
              <a:t> </a:t>
            </a:r>
            <a:br>
              <a:rPr lang="en-US" b="1" dirty="0"/>
            </a:br>
            <a:endParaRPr lang="en-IN" b="1" dirty="0"/>
          </a:p>
        </p:txBody>
      </p:sp>
      <p:sp>
        <p:nvSpPr>
          <p:cNvPr id="3" name="Content Placeholder 2">
            <a:extLst>
              <a:ext uri="{FF2B5EF4-FFF2-40B4-BE49-F238E27FC236}">
                <a16:creationId xmlns:a16="http://schemas.microsoft.com/office/drawing/2014/main" id="{007761C8-E925-C6F4-26FE-FBF8B6D473C6}"/>
              </a:ext>
            </a:extLst>
          </p:cNvPr>
          <p:cNvSpPr>
            <a:spLocks noGrp="1"/>
          </p:cNvSpPr>
          <p:nvPr>
            <p:ph idx="1"/>
          </p:nvPr>
        </p:nvSpPr>
        <p:spPr>
          <a:xfrm>
            <a:off x="990600" y="1447800"/>
            <a:ext cx="10515600" cy="4652963"/>
          </a:xfrm>
        </p:spPr>
        <p:txBody>
          <a:bodyPr>
            <a:noAutofit/>
          </a:bodyPr>
          <a:lstStyle/>
          <a:p>
            <a:pPr marL="342900" marR="0" lvl="0" indent="-342900" algn="just">
              <a:lnSpc>
                <a:spcPct val="150000"/>
              </a:lnSpc>
              <a:spcBef>
                <a:spcPts val="120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implement advanced Natural Language Processing (NLP) techniques to automatically generate concise summaries from web content &amp; video transcripts.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designing an extension that allows easy and on-place input of web &amp; videos and retrieval of summarized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120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incorporate automated translation capabilities to facilitate summarization of web content &amp; video transcripts in different languages.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120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introduce a read aloud tool for users who prefer listening over reading.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18D6CBE1-1AA3-3DBE-7CFB-549B427B4C4A}"/>
              </a:ext>
            </a:extLst>
          </p:cNvPr>
          <p:cNvSpPr>
            <a:spLocks noGrp="1"/>
          </p:cNvSpPr>
          <p:nvPr>
            <p:ph type="ftr" sz="quarter" idx="11"/>
          </p:nvPr>
        </p:nvSpPr>
        <p:spPr/>
        <p:txBody>
          <a:bodyPr/>
          <a:lstStyle/>
          <a:p>
            <a:r>
              <a:rPr lang="en-US" dirty="0"/>
              <a:t>BE Project NBNSTIC 2023-24</a:t>
            </a:r>
          </a:p>
        </p:txBody>
      </p:sp>
      <p:sp>
        <p:nvSpPr>
          <p:cNvPr id="6" name="Slide Number Placeholder 5">
            <a:extLst>
              <a:ext uri="{FF2B5EF4-FFF2-40B4-BE49-F238E27FC236}">
                <a16:creationId xmlns:a16="http://schemas.microsoft.com/office/drawing/2014/main" id="{B893514F-6A90-8997-E43C-E4144023C2D8}"/>
              </a:ext>
            </a:extLst>
          </p:cNvPr>
          <p:cNvSpPr>
            <a:spLocks noGrp="1"/>
          </p:cNvSpPr>
          <p:nvPr>
            <p:ph type="sldNum" sz="quarter" idx="12"/>
          </p:nvPr>
        </p:nvSpPr>
        <p:spPr/>
        <p:txBody>
          <a:bodyPr/>
          <a:lstStyle/>
          <a:p>
            <a:fld id="{6ABFD712-9A51-4586-91F9-28577CD1986E}" type="slidenum">
              <a:rPr lang="en-US" smtClean="0"/>
              <a:pPr/>
              <a:t>5</a:t>
            </a:fld>
            <a:endParaRPr lang="en-US" dirty="0"/>
          </a:p>
        </p:txBody>
      </p:sp>
    </p:spTree>
    <p:extLst>
      <p:ext uri="{BB962C8B-B14F-4D97-AF65-F5344CB8AC3E}">
        <p14:creationId xmlns:p14="http://schemas.microsoft.com/office/powerpoint/2010/main" val="339332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AE89-473E-B64A-3909-43EEDFEF9AD9}"/>
              </a:ext>
            </a:extLst>
          </p:cNvPr>
          <p:cNvSpPr>
            <a:spLocks noGrp="1"/>
          </p:cNvSpPr>
          <p:nvPr>
            <p:ph type="title"/>
          </p:nvPr>
        </p:nvSpPr>
        <p:spPr>
          <a:xfrm>
            <a:off x="381000" y="681037"/>
            <a:ext cx="10515600" cy="1325563"/>
          </a:xfrm>
        </p:spPr>
        <p:txBody>
          <a:bodyPr/>
          <a:lstStyle/>
          <a:p>
            <a:r>
              <a:rPr lang="en-US" b="1" dirty="0">
                <a:latin typeface="Times New Roman" panose="02020603050405020304" pitchFamily="18" charset="0"/>
                <a:cs typeface="Times New Roman" panose="02020603050405020304" pitchFamily="18" charset="0"/>
              </a:rPr>
              <a:t>Problem Statement  </a:t>
            </a:r>
            <a:br>
              <a:rPr lang="en-US" dirty="0"/>
            </a:br>
            <a:endParaRPr lang="en-IN" dirty="0"/>
          </a:p>
        </p:txBody>
      </p:sp>
      <p:sp>
        <p:nvSpPr>
          <p:cNvPr id="3" name="Content Placeholder 2">
            <a:extLst>
              <a:ext uri="{FF2B5EF4-FFF2-40B4-BE49-F238E27FC236}">
                <a16:creationId xmlns:a16="http://schemas.microsoft.com/office/drawing/2014/main" id="{D25F7F7D-7479-881A-7189-E523B9AE6BE8}"/>
              </a:ext>
            </a:extLst>
          </p:cNvPr>
          <p:cNvSpPr>
            <a:spLocks noGrp="1"/>
          </p:cNvSpPr>
          <p:nvPr>
            <p:ph idx="1"/>
          </p:nvPr>
        </p:nvSpPr>
        <p:spPr/>
        <p:txBody>
          <a:bodyPr>
            <a:normAutofit/>
          </a:bodyPr>
          <a:lstStyle/>
          <a:p>
            <a:pPr marL="0" marR="0" indent="0" algn="just">
              <a:lnSpc>
                <a:spcPct val="150000"/>
              </a:lnSpc>
              <a:spcBef>
                <a:spcPts val="1200"/>
              </a:spcBef>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 the modern digital era, the abundance of online web &amp; video content has created a flood of information, making it difficult for users to efficiently extract insights from lengthy videos and web content. Manual extraction is time-consuming and ineffective, prompting a demand for automated solutions. By utilizing Natural Language Processing (NLP), automated web and video summarization tool offers a swift way for users to identify crucial information and patterns without watching the entire video.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E424B9D-49A2-F50C-70E7-CAED3A853550}"/>
              </a:ext>
            </a:extLst>
          </p:cNvPr>
          <p:cNvSpPr>
            <a:spLocks noGrp="1"/>
          </p:cNvSpPr>
          <p:nvPr>
            <p:ph type="ftr" sz="quarter" idx="11"/>
          </p:nvPr>
        </p:nvSpPr>
        <p:spPr/>
        <p:txBody>
          <a:bodyPr/>
          <a:lstStyle/>
          <a:p>
            <a:r>
              <a:rPr lang="en-US" dirty="0"/>
              <a:t>BE Project NBNSTIC 2023-24</a:t>
            </a:r>
          </a:p>
        </p:txBody>
      </p:sp>
      <p:sp>
        <p:nvSpPr>
          <p:cNvPr id="6" name="Slide Number Placeholder 5">
            <a:extLst>
              <a:ext uri="{FF2B5EF4-FFF2-40B4-BE49-F238E27FC236}">
                <a16:creationId xmlns:a16="http://schemas.microsoft.com/office/drawing/2014/main" id="{AFFD18F5-659F-E1E8-0817-A60EE8B6F437}"/>
              </a:ext>
            </a:extLst>
          </p:cNvPr>
          <p:cNvSpPr>
            <a:spLocks noGrp="1"/>
          </p:cNvSpPr>
          <p:nvPr>
            <p:ph type="sldNum" sz="quarter" idx="12"/>
          </p:nvPr>
        </p:nvSpPr>
        <p:spPr/>
        <p:txBody>
          <a:bodyPr/>
          <a:lstStyle/>
          <a:p>
            <a:fld id="{6ABFD712-9A51-4586-91F9-28577CD1986E}" type="slidenum">
              <a:rPr lang="en-US" smtClean="0"/>
              <a:pPr/>
              <a:t>6</a:t>
            </a:fld>
            <a:endParaRPr lang="en-US" dirty="0"/>
          </a:p>
        </p:txBody>
      </p:sp>
    </p:spTree>
    <p:extLst>
      <p:ext uri="{BB962C8B-B14F-4D97-AF65-F5344CB8AC3E}">
        <p14:creationId xmlns:p14="http://schemas.microsoft.com/office/powerpoint/2010/main" val="2967457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F88E-6469-4489-1B49-D1371B5FC62C}"/>
              </a:ext>
            </a:extLst>
          </p:cNvPr>
          <p:cNvSpPr>
            <a:spLocks noGrp="1"/>
          </p:cNvSpPr>
          <p:nvPr>
            <p:ph type="title"/>
          </p:nvPr>
        </p:nvSpPr>
        <p:spPr>
          <a:xfrm>
            <a:off x="304800" y="-30163"/>
            <a:ext cx="10515600" cy="1325563"/>
          </a:xfrm>
        </p:spPr>
        <p:txBody>
          <a:bodyPr/>
          <a:lstStyle/>
          <a:p>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2C58458-A44B-24F8-2352-0F65DD5A5677}"/>
              </a:ext>
            </a:extLst>
          </p:cNvPr>
          <p:cNvSpPr>
            <a:spLocks noGrp="1"/>
          </p:cNvSpPr>
          <p:nvPr>
            <p:ph type="ftr" sz="quarter" idx="11"/>
          </p:nvPr>
        </p:nvSpPr>
        <p:spPr/>
        <p:txBody>
          <a:bodyPr/>
          <a:lstStyle/>
          <a:p>
            <a:r>
              <a:rPr lang="en-US" dirty="0"/>
              <a:t>BE Project NBNSTIC 2023-24</a:t>
            </a:r>
          </a:p>
        </p:txBody>
      </p:sp>
      <p:sp>
        <p:nvSpPr>
          <p:cNvPr id="6" name="Slide Number Placeholder 5">
            <a:extLst>
              <a:ext uri="{FF2B5EF4-FFF2-40B4-BE49-F238E27FC236}">
                <a16:creationId xmlns:a16="http://schemas.microsoft.com/office/drawing/2014/main" id="{DD5E7586-1F73-F9A5-FF5E-5E5BC7051AFC}"/>
              </a:ext>
            </a:extLst>
          </p:cNvPr>
          <p:cNvSpPr>
            <a:spLocks noGrp="1"/>
          </p:cNvSpPr>
          <p:nvPr>
            <p:ph type="sldNum" sz="quarter" idx="12"/>
          </p:nvPr>
        </p:nvSpPr>
        <p:spPr/>
        <p:txBody>
          <a:bodyPr/>
          <a:lstStyle/>
          <a:p>
            <a:fld id="{6ABFD712-9A51-4586-91F9-28577CD1986E}" type="slidenum">
              <a:rPr lang="en-US" smtClean="0"/>
              <a:pPr/>
              <a:t>7</a:t>
            </a:fld>
            <a:endParaRPr lang="en-US" dirty="0"/>
          </a:p>
        </p:txBody>
      </p:sp>
      <p:graphicFrame>
        <p:nvGraphicFramePr>
          <p:cNvPr id="8" name="Table 7">
            <a:extLst>
              <a:ext uri="{FF2B5EF4-FFF2-40B4-BE49-F238E27FC236}">
                <a16:creationId xmlns:a16="http://schemas.microsoft.com/office/drawing/2014/main" id="{3EEF8C6F-F79D-7AD0-9282-A137DE43039B}"/>
              </a:ext>
            </a:extLst>
          </p:cNvPr>
          <p:cNvGraphicFramePr>
            <a:graphicFrameLocks noGrp="1"/>
          </p:cNvGraphicFramePr>
          <p:nvPr>
            <p:extLst>
              <p:ext uri="{D42A27DB-BD31-4B8C-83A1-F6EECF244321}">
                <p14:modId xmlns:p14="http://schemas.microsoft.com/office/powerpoint/2010/main" val="3154747795"/>
              </p:ext>
            </p:extLst>
          </p:nvPr>
        </p:nvGraphicFramePr>
        <p:xfrm>
          <a:off x="570721" y="1066800"/>
          <a:ext cx="11087879" cy="5017330"/>
        </p:xfrm>
        <a:graphic>
          <a:graphicData uri="http://schemas.openxmlformats.org/drawingml/2006/table">
            <a:tbl>
              <a:tblPr firstRow="1" firstCol="1" bandRow="1">
                <a:tableStyleId>{5C22544A-7EE6-4342-B048-85BDC9FD1C3A}</a:tableStyleId>
              </a:tblPr>
              <a:tblGrid>
                <a:gridCol w="606827">
                  <a:extLst>
                    <a:ext uri="{9D8B030D-6E8A-4147-A177-3AD203B41FA5}">
                      <a16:colId xmlns:a16="http://schemas.microsoft.com/office/drawing/2014/main" val="3977670322"/>
                    </a:ext>
                  </a:extLst>
                </a:gridCol>
                <a:gridCol w="1508113">
                  <a:extLst>
                    <a:ext uri="{9D8B030D-6E8A-4147-A177-3AD203B41FA5}">
                      <a16:colId xmlns:a16="http://schemas.microsoft.com/office/drawing/2014/main" val="1951765098"/>
                    </a:ext>
                  </a:extLst>
                </a:gridCol>
                <a:gridCol w="1676400">
                  <a:extLst>
                    <a:ext uri="{9D8B030D-6E8A-4147-A177-3AD203B41FA5}">
                      <a16:colId xmlns:a16="http://schemas.microsoft.com/office/drawing/2014/main" val="1126132674"/>
                    </a:ext>
                  </a:extLst>
                </a:gridCol>
                <a:gridCol w="1143000">
                  <a:extLst>
                    <a:ext uri="{9D8B030D-6E8A-4147-A177-3AD203B41FA5}">
                      <a16:colId xmlns:a16="http://schemas.microsoft.com/office/drawing/2014/main" val="354982796"/>
                    </a:ext>
                  </a:extLst>
                </a:gridCol>
                <a:gridCol w="3124200">
                  <a:extLst>
                    <a:ext uri="{9D8B030D-6E8A-4147-A177-3AD203B41FA5}">
                      <a16:colId xmlns:a16="http://schemas.microsoft.com/office/drawing/2014/main" val="1351575275"/>
                    </a:ext>
                  </a:extLst>
                </a:gridCol>
                <a:gridCol w="3029339">
                  <a:extLst>
                    <a:ext uri="{9D8B030D-6E8A-4147-A177-3AD203B41FA5}">
                      <a16:colId xmlns:a16="http://schemas.microsoft.com/office/drawing/2014/main" val="3399260885"/>
                    </a:ext>
                  </a:extLst>
                </a:gridCol>
              </a:tblGrid>
              <a:tr h="898784">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Sr. No.</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Title of paper</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Author</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Year of publication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Proposed work</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Gap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extLst>
                  <a:ext uri="{0D108BD9-81ED-4DB2-BD59-A6C34878D82A}">
                    <a16:rowId xmlns:a16="http://schemas.microsoft.com/office/drawing/2014/main" val="282043002"/>
                  </a:ext>
                </a:extLst>
              </a:tr>
              <a:tr h="2061146">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"YouTube Transcript Summarizer Using Flask and NLP." (JPSP)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 Vijaya Kumari,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M. Chenna Keshava,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 Narendra,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P. Akanksha,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K. Sravani.</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April 2022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Author employed an interface with Flask-based backend server powers a YouTube transcript summarization system with user-friendly features like translation, speech synthesis, downloads, and email sharing.</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This paper proposed a system in which user has to switch the tab and paste the YouTube video link on website. However, this extra work can be avoided by embedding this technology in browser-based extension.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extLst>
                  <a:ext uri="{0D108BD9-81ED-4DB2-BD59-A6C34878D82A}">
                    <a16:rowId xmlns:a16="http://schemas.microsoft.com/office/drawing/2014/main" val="1958110627"/>
                  </a:ext>
                </a:extLst>
              </a:tr>
              <a:tr h="2057400">
                <a:tc>
                  <a:txBody>
                    <a:bodyPr/>
                    <a:lstStyle/>
                    <a:p>
                      <a:pPr marL="0" marR="0" algn="just">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“Text Summarization using NLP”, (IJTRET)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Chetana Varagantham,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J. Srinija Reddy,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Uday Yelleni,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Madhumitha Kotha,</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P. Venkateswara Rao</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August 2022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Author presents a framework for Extractive Text Summarization. The proposed framework depends on summarizing the text using K-means clustering algorithm where clusters based upon sentences score.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In this paper, author proposed system which creates extractive summarization by providing text location. But abstractive summarization provides more insights on information.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extLst>
                  <a:ext uri="{0D108BD9-81ED-4DB2-BD59-A6C34878D82A}">
                    <a16:rowId xmlns:a16="http://schemas.microsoft.com/office/drawing/2014/main" val="3904310430"/>
                  </a:ext>
                </a:extLst>
              </a:tr>
            </a:tbl>
          </a:graphicData>
        </a:graphic>
      </p:graphicFrame>
    </p:spTree>
    <p:extLst>
      <p:ext uri="{BB962C8B-B14F-4D97-AF65-F5344CB8AC3E}">
        <p14:creationId xmlns:p14="http://schemas.microsoft.com/office/powerpoint/2010/main" val="119173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E141F0-8CA6-604D-5793-77550F96A207}"/>
              </a:ext>
            </a:extLst>
          </p:cNvPr>
          <p:cNvSpPr>
            <a:spLocks noGrp="1"/>
          </p:cNvSpPr>
          <p:nvPr>
            <p:ph type="ftr" sz="quarter" idx="11"/>
          </p:nvPr>
        </p:nvSpPr>
        <p:spPr/>
        <p:txBody>
          <a:bodyPr/>
          <a:lstStyle/>
          <a:p>
            <a:r>
              <a:rPr lang="en-US" dirty="0"/>
              <a:t>BE Project NBNSTIC 2023-24</a:t>
            </a:r>
          </a:p>
        </p:txBody>
      </p:sp>
      <p:sp>
        <p:nvSpPr>
          <p:cNvPr id="3" name="Slide Number Placeholder 2">
            <a:extLst>
              <a:ext uri="{FF2B5EF4-FFF2-40B4-BE49-F238E27FC236}">
                <a16:creationId xmlns:a16="http://schemas.microsoft.com/office/drawing/2014/main" id="{C5AE5554-E49D-DE82-3D3E-737ECC253A6D}"/>
              </a:ext>
            </a:extLst>
          </p:cNvPr>
          <p:cNvSpPr>
            <a:spLocks noGrp="1"/>
          </p:cNvSpPr>
          <p:nvPr>
            <p:ph type="sldNum" sz="quarter" idx="12"/>
          </p:nvPr>
        </p:nvSpPr>
        <p:spPr/>
        <p:txBody>
          <a:bodyPr/>
          <a:lstStyle/>
          <a:p>
            <a:fld id="{6ABFD712-9A51-4586-91F9-28577CD1986E}" type="slidenum">
              <a:rPr lang="en-US" smtClean="0"/>
              <a:pPr/>
              <a:t>8</a:t>
            </a:fld>
            <a:endParaRPr lang="en-US" dirty="0"/>
          </a:p>
        </p:txBody>
      </p:sp>
      <p:graphicFrame>
        <p:nvGraphicFramePr>
          <p:cNvPr id="4" name="Table 3">
            <a:extLst>
              <a:ext uri="{FF2B5EF4-FFF2-40B4-BE49-F238E27FC236}">
                <a16:creationId xmlns:a16="http://schemas.microsoft.com/office/drawing/2014/main" id="{2A614024-EDE2-BE85-EDF1-E75F6BD15BF9}"/>
              </a:ext>
            </a:extLst>
          </p:cNvPr>
          <p:cNvGraphicFramePr>
            <a:graphicFrameLocks noGrp="1"/>
          </p:cNvGraphicFramePr>
          <p:nvPr>
            <p:extLst>
              <p:ext uri="{D42A27DB-BD31-4B8C-83A1-F6EECF244321}">
                <p14:modId xmlns:p14="http://schemas.microsoft.com/office/powerpoint/2010/main" val="173496393"/>
              </p:ext>
            </p:extLst>
          </p:nvPr>
        </p:nvGraphicFramePr>
        <p:xfrm>
          <a:off x="609600" y="457200"/>
          <a:ext cx="11201399" cy="5638800"/>
        </p:xfrm>
        <a:graphic>
          <a:graphicData uri="http://schemas.openxmlformats.org/drawingml/2006/table">
            <a:tbl>
              <a:tblPr firstRow="1" firstCol="1" bandRow="1">
                <a:tableStyleId>{5C22544A-7EE6-4342-B048-85BDC9FD1C3A}</a:tableStyleId>
              </a:tblPr>
              <a:tblGrid>
                <a:gridCol w="613039">
                  <a:extLst>
                    <a:ext uri="{9D8B030D-6E8A-4147-A177-3AD203B41FA5}">
                      <a16:colId xmlns:a16="http://schemas.microsoft.com/office/drawing/2014/main" val="2571212293"/>
                    </a:ext>
                  </a:extLst>
                </a:gridCol>
                <a:gridCol w="1406261">
                  <a:extLst>
                    <a:ext uri="{9D8B030D-6E8A-4147-A177-3AD203B41FA5}">
                      <a16:colId xmlns:a16="http://schemas.microsoft.com/office/drawing/2014/main" val="2033072926"/>
                    </a:ext>
                  </a:extLst>
                </a:gridCol>
                <a:gridCol w="1752600">
                  <a:extLst>
                    <a:ext uri="{9D8B030D-6E8A-4147-A177-3AD203B41FA5}">
                      <a16:colId xmlns:a16="http://schemas.microsoft.com/office/drawing/2014/main" val="799919354"/>
                    </a:ext>
                  </a:extLst>
                </a:gridCol>
                <a:gridCol w="1295400">
                  <a:extLst>
                    <a:ext uri="{9D8B030D-6E8A-4147-A177-3AD203B41FA5}">
                      <a16:colId xmlns:a16="http://schemas.microsoft.com/office/drawing/2014/main" val="2995466120"/>
                    </a:ext>
                  </a:extLst>
                </a:gridCol>
                <a:gridCol w="3048000">
                  <a:extLst>
                    <a:ext uri="{9D8B030D-6E8A-4147-A177-3AD203B41FA5}">
                      <a16:colId xmlns:a16="http://schemas.microsoft.com/office/drawing/2014/main" val="3251080781"/>
                    </a:ext>
                  </a:extLst>
                </a:gridCol>
                <a:gridCol w="3086099">
                  <a:extLst>
                    <a:ext uri="{9D8B030D-6E8A-4147-A177-3AD203B41FA5}">
                      <a16:colId xmlns:a16="http://schemas.microsoft.com/office/drawing/2014/main" val="550993106"/>
                    </a:ext>
                  </a:extLst>
                </a:gridCol>
              </a:tblGrid>
              <a:tr h="997568">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Sr. No.</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Title of paper</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Author</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Year of publication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Proposed work</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Gap</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6669031"/>
                  </a:ext>
                </a:extLst>
              </a:tr>
              <a:tr h="2355232">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“AI-based Video Summarization using FFmpeg and NLP.” (IJISRT)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Hansaraj Wankhede,</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 R Bharathi Kumar,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Sushant Kawade,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Ashish Ramtekkar, </a:t>
                      </a:r>
                      <a:endParaRPr lang="en-IN" sz="1400" kern="1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cs typeface="Times New Roman" panose="02020603050405020304" pitchFamily="18" charset="0"/>
                        </a:rPr>
                        <a:t>Rachana Chawke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April 2023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The author proposed an AI-based video summarization platform which creates the summaries of the provided videos by using FFmpeg and NLP techniques.</a:t>
                      </a:r>
                      <a:endParaRPr lang="en-IN" sz="1400" kern="100" dirty="0">
                        <a:effectLst/>
                        <a:latin typeface="Times New Roman" panose="02020603050405020304" pitchFamily="18" charset="0"/>
                        <a:cs typeface="Times New Roman" panose="02020603050405020304" pitchFamily="18" charset="0"/>
                      </a:endParaRPr>
                    </a:p>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cs typeface="Times New Roman" panose="02020603050405020304" pitchFamily="18" charset="0"/>
                        </a:rPr>
                        <a:t>In this paper, author proposed a system which provide summary of video which is given as input. However, giving video as input requires more time and fast internet. This can be resolve by generating summary of online uploaded videos.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23" marR="36123" marT="0" marB="0"/>
                </a:tc>
                <a:extLst>
                  <a:ext uri="{0D108BD9-81ED-4DB2-BD59-A6C34878D82A}">
                    <a16:rowId xmlns:a16="http://schemas.microsoft.com/office/drawing/2014/main" val="4248426777"/>
                  </a:ext>
                </a:extLst>
              </a:tr>
              <a:tr h="2286000">
                <a:tc>
                  <a:txBody>
                    <a:bodyPr/>
                    <a:lstStyle/>
                    <a:p>
                      <a:pPr marL="0" marR="0" algn="just">
                        <a:lnSpc>
                          <a:spcPct val="115000"/>
                        </a:lnSpc>
                        <a:spcBef>
                          <a:spcPts val="0"/>
                        </a:spcBef>
                        <a:spcAft>
                          <a:spcPts val="1000"/>
                        </a:spcAft>
                      </a:pPr>
                      <a:r>
                        <a:rPr lang="en-US" sz="1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Review of Text Summarization Techniques of Documents”, (IJCRT)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Shubham U. Pawar,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Om S. Behare,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Sumit D. Umap,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Akshay K. Adhav,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Bhushan B. Pawar,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Ram S. Thakare,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Prof. Harshada M. Raghuvanshi</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March 2023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 author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presents a system that creates extractive summary of the text using python NLTK library and pretrained deep learning AI model Bidirectional Encoder Representations from Transformers which was released by Google AI language researchers.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10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Author proposed system which creates extractive summarization of provided text document. But as previously discussed abstractive summarization is better approach.</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1264274"/>
                  </a:ext>
                </a:extLst>
              </a:tr>
            </a:tbl>
          </a:graphicData>
        </a:graphic>
      </p:graphicFrame>
    </p:spTree>
    <p:extLst>
      <p:ext uri="{BB962C8B-B14F-4D97-AF65-F5344CB8AC3E}">
        <p14:creationId xmlns:p14="http://schemas.microsoft.com/office/powerpoint/2010/main" val="24670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ACB7CF3-4DBD-FB27-57CA-1BC09CE46008}"/>
              </a:ext>
            </a:extLst>
          </p:cNvPr>
          <p:cNvSpPr>
            <a:spLocks noGrp="1"/>
          </p:cNvSpPr>
          <p:nvPr>
            <p:ph type="ftr" sz="quarter" idx="11"/>
          </p:nvPr>
        </p:nvSpPr>
        <p:spPr/>
        <p:txBody>
          <a:bodyPr/>
          <a:lstStyle/>
          <a:p>
            <a:r>
              <a:rPr lang="en-US" dirty="0"/>
              <a:t>BE Project NBNSTIC 2023-24</a:t>
            </a:r>
          </a:p>
        </p:txBody>
      </p:sp>
      <p:sp>
        <p:nvSpPr>
          <p:cNvPr id="4" name="Slide Number Placeholder 3">
            <a:extLst>
              <a:ext uri="{FF2B5EF4-FFF2-40B4-BE49-F238E27FC236}">
                <a16:creationId xmlns:a16="http://schemas.microsoft.com/office/drawing/2014/main" id="{16DFE0DE-37DF-4692-1956-CDA561D66D5A}"/>
              </a:ext>
            </a:extLst>
          </p:cNvPr>
          <p:cNvSpPr>
            <a:spLocks noGrp="1"/>
          </p:cNvSpPr>
          <p:nvPr>
            <p:ph type="sldNum" sz="quarter" idx="12"/>
          </p:nvPr>
        </p:nvSpPr>
        <p:spPr/>
        <p:txBody>
          <a:bodyPr/>
          <a:lstStyle/>
          <a:p>
            <a:fld id="{6ABFD712-9A51-4586-91F9-28577CD1986E}" type="slidenum">
              <a:rPr lang="en-US" smtClean="0"/>
              <a:pPr/>
              <a:t>9</a:t>
            </a:fld>
            <a:endParaRPr lang="en-US" dirty="0"/>
          </a:p>
        </p:txBody>
      </p:sp>
      <p:sp>
        <p:nvSpPr>
          <p:cNvPr id="5" name="TextBox 4">
            <a:extLst>
              <a:ext uri="{FF2B5EF4-FFF2-40B4-BE49-F238E27FC236}">
                <a16:creationId xmlns:a16="http://schemas.microsoft.com/office/drawing/2014/main" id="{DA24C29E-0C84-61F7-E306-03FF44106BEE}"/>
              </a:ext>
            </a:extLst>
          </p:cNvPr>
          <p:cNvSpPr txBox="1"/>
          <p:nvPr/>
        </p:nvSpPr>
        <p:spPr>
          <a:xfrm>
            <a:off x="381000" y="304799"/>
            <a:ext cx="58674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Proposed Methodology</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BFBB66-DCDC-0C47-442E-C008B85C7A12}"/>
              </a:ext>
            </a:extLst>
          </p:cNvPr>
          <p:cNvSpPr txBox="1"/>
          <p:nvPr/>
        </p:nvSpPr>
        <p:spPr>
          <a:xfrm>
            <a:off x="914400" y="1682713"/>
            <a:ext cx="10591800" cy="3139321"/>
          </a:xfrm>
          <a:prstGeom prst="rect">
            <a:avLst/>
          </a:prstGeom>
          <a:noFill/>
        </p:spPr>
        <p:txBody>
          <a:bodyPr wrap="square" rtlCol="0">
            <a:spAutoFit/>
          </a:bodyPr>
          <a:lstStyle/>
          <a:p>
            <a:pPr algn="just"/>
            <a:r>
              <a:rPr lang="en-AU" sz="1800" dirty="0">
                <a:effectLst/>
                <a:latin typeface="Times New Roman" panose="02020603050405020304" pitchFamily="18" charset="0"/>
                <a:ea typeface="SimSun" panose="02010600030101010101" pitchFamily="2" charset="-122"/>
              </a:rPr>
              <a:t>	This paper proposes a system, that is a browser-based extension which summarizes any web or YouTube video available on World Wide Web. This is a Flask based application which gives call to summary API created using Flask, which provides user with summary as output.</a:t>
            </a:r>
          </a:p>
          <a:p>
            <a:pPr algn="just"/>
            <a:endParaRPr lang="en-IN" dirty="0">
              <a:latin typeface="Times New Roman" panose="02020603050405020304" pitchFamily="18" charset="0"/>
              <a:cs typeface="Times New Roman" panose="02020603050405020304" pitchFamily="18" charset="0"/>
            </a:endParaRPr>
          </a:p>
          <a:p>
            <a:pPr algn="just">
              <a:buFont typeface="+mj-lt"/>
              <a:buAutoNum type="alphaUcPeriod"/>
              <a:defRPr/>
            </a:pPr>
            <a:r>
              <a:rPr lang="en-US" sz="1800" b="1" dirty="0">
                <a:effectLst/>
                <a:latin typeface="Times New Roman" panose="02020603050405020304" pitchFamily="18" charset="0"/>
                <a:ea typeface="Times New Roman" panose="02020603050405020304" pitchFamily="18" charset="0"/>
              </a:rPr>
              <a:t>  YouTube video text extraction module:</a:t>
            </a:r>
            <a:endParaRPr lang="en-IN" sz="1800" b="1" dirty="0">
              <a:effectLst/>
              <a:latin typeface="Times New Roman" panose="02020603050405020304" pitchFamily="18" charset="0"/>
              <a:ea typeface="Times New Roman" panose="02020603050405020304" pitchFamily="18" charset="0"/>
            </a:endParaRPr>
          </a:p>
          <a:p>
            <a:pPr marL="0" indent="0" algn="just">
              <a:buNone/>
              <a:defRPr/>
            </a:pPr>
            <a:r>
              <a:rPr lang="en-AU" sz="1800" dirty="0">
                <a:latin typeface="Times New Roman" panose="02020603050405020304" pitchFamily="18" charset="0"/>
                <a:ea typeface="SimSun" panose="02010600030101010101" pitchFamily="2" charset="-122"/>
              </a:rPr>
              <a:t>	T</a:t>
            </a:r>
            <a:r>
              <a:rPr lang="en-AU" sz="1800" dirty="0">
                <a:effectLst/>
                <a:latin typeface="Times New Roman" panose="02020603050405020304" pitchFamily="18" charset="0"/>
                <a:ea typeface="SimSun" panose="02010600030101010101" pitchFamily="2" charset="-122"/>
              </a:rPr>
              <a:t>o generate summary we need mechanism which can extract text from YouTube videos. For that purpose, we used the pytube library of python for extracting audio from the videos. Then, </a:t>
            </a:r>
            <a:r>
              <a:rPr lang="en-AU" sz="1800" dirty="0">
                <a:latin typeface="Times New Roman" panose="02020603050405020304" pitchFamily="18" charset="0"/>
                <a:ea typeface="SimSun" panose="02010600030101010101" pitchFamily="2" charset="-122"/>
              </a:rPr>
              <a:t>A</a:t>
            </a:r>
            <a:r>
              <a:rPr lang="en-AU" sz="1800" dirty="0">
                <a:effectLst/>
                <a:latin typeface="Times New Roman" panose="02020603050405020304" pitchFamily="18" charset="0"/>
                <a:ea typeface="SimSun" panose="02010600030101010101" pitchFamily="2" charset="-122"/>
              </a:rPr>
              <a:t>ssembly AI is used to convert this audio into text.</a:t>
            </a:r>
            <a:endParaRPr lang="en-US" sz="2800" b="1" dirty="0">
              <a:solidFill>
                <a:srgbClr val="374151"/>
              </a:solidFill>
              <a:latin typeface="Söhne"/>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8A3603F-D433-5B9E-C333-E022A2D6B0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0281" y="4247281"/>
            <a:ext cx="1053927" cy="1053927"/>
          </a:xfrm>
          <a:prstGeom prst="rect">
            <a:avLst/>
          </a:prstGeom>
        </p:spPr>
      </p:pic>
      <p:pic>
        <p:nvPicPr>
          <p:cNvPr id="7" name="Picture 6">
            <a:extLst>
              <a:ext uri="{FF2B5EF4-FFF2-40B4-BE49-F238E27FC236}">
                <a16:creationId xmlns:a16="http://schemas.microsoft.com/office/drawing/2014/main" id="{B59EF646-2151-FEB5-1F66-35E9C7865A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25878" y="4274652"/>
            <a:ext cx="1458090" cy="1026556"/>
          </a:xfrm>
          <a:prstGeom prst="rect">
            <a:avLst/>
          </a:prstGeom>
        </p:spPr>
      </p:pic>
      <p:sp>
        <p:nvSpPr>
          <p:cNvPr id="8" name="Arrow: Right 7">
            <a:extLst>
              <a:ext uri="{FF2B5EF4-FFF2-40B4-BE49-F238E27FC236}">
                <a16:creationId xmlns:a16="http://schemas.microsoft.com/office/drawing/2014/main" id="{B7B12098-AE7B-3CFE-DDF5-90FA3EF19D82}"/>
              </a:ext>
            </a:extLst>
          </p:cNvPr>
          <p:cNvSpPr/>
          <p:nvPr/>
        </p:nvSpPr>
        <p:spPr>
          <a:xfrm>
            <a:off x="4382169" y="4581128"/>
            <a:ext cx="1053927" cy="432048"/>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EA38B368-2A95-B745-2C52-CC449E71C76D}"/>
              </a:ext>
            </a:extLst>
          </p:cNvPr>
          <p:cNvSpPr txBox="1"/>
          <p:nvPr/>
        </p:nvSpPr>
        <p:spPr>
          <a:xfrm>
            <a:off x="3635896" y="5339298"/>
            <a:ext cx="230425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1 YouTube video to text</a:t>
            </a:r>
          </a:p>
        </p:txBody>
      </p:sp>
    </p:spTree>
    <p:extLst>
      <p:ext uri="{BB962C8B-B14F-4D97-AF65-F5344CB8AC3E}">
        <p14:creationId xmlns:p14="http://schemas.microsoft.com/office/powerpoint/2010/main" val="9356813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6820</TotalTime>
  <Words>2442</Words>
  <Application>Microsoft Office PowerPoint</Application>
  <PresentationFormat>Widescreen</PresentationFormat>
  <Paragraphs>334</Paragraphs>
  <Slides>32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Courier New</vt:lpstr>
      <vt:lpstr>Söhne</vt:lpstr>
      <vt:lpstr>Symbol</vt:lpstr>
      <vt:lpstr>Times New Roman</vt:lpstr>
      <vt:lpstr>Wingdings</vt:lpstr>
      <vt:lpstr>Office Theme</vt:lpstr>
      <vt:lpstr>BE Project Final Presentation On “Automated Web &amp; Video Summarization Tool Using NLP.”</vt:lpstr>
      <vt:lpstr>Outline</vt:lpstr>
      <vt:lpstr>Introduction</vt:lpstr>
      <vt:lpstr>Motivation </vt:lpstr>
      <vt:lpstr>Objectives  </vt:lpstr>
      <vt:lpstr>Problem Statement   </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vt:lpstr>
      <vt:lpstr>PowerPoint Presentation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users and IoT clusters:  Moving towards an Internet of People, Things and Services (IoPTS)</dc:title>
  <dc:creator>Owner</dc:creator>
  <cp:lastModifiedBy>Shubham Mahale</cp:lastModifiedBy>
  <cp:revision>128</cp:revision>
  <cp:lastPrinted>2023-10-27T06:46:37Z</cp:lastPrinted>
  <dcterms:created xsi:type="dcterms:W3CDTF">2015-04-06T12:43:20Z</dcterms:created>
  <dcterms:modified xsi:type="dcterms:W3CDTF">2024-05-30T19:56:29Z</dcterms:modified>
</cp:coreProperties>
</file>