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76" r:id="rId1"/>
  </p:sldMasterIdLst>
  <p:sldIdLst>
    <p:sldId id="256" r:id="rId2"/>
    <p:sldId id="257" r:id="rId3"/>
    <p:sldId id="258" r:id="rId4"/>
    <p:sldId id="259" r:id="rId5"/>
    <p:sldId id="260" r:id="rId6"/>
    <p:sldId id="278" r:id="rId7"/>
    <p:sldId id="284" r:id="rId8"/>
    <p:sldId id="283" r:id="rId9"/>
    <p:sldId id="282" r:id="rId10"/>
    <p:sldId id="281" r:id="rId11"/>
    <p:sldId id="280" r:id="rId12"/>
    <p:sldId id="279" r:id="rId13"/>
    <p:sldId id="261" r:id="rId14"/>
    <p:sldId id="277" r:id="rId15"/>
    <p:sldId id="276" r:id="rId16"/>
    <p:sldId id="275" r:id="rId17"/>
    <p:sldId id="274" r:id="rId18"/>
    <p:sldId id="273" r:id="rId19"/>
    <p:sldId id="272" r:id="rId20"/>
    <p:sldId id="271" r:id="rId21"/>
    <p:sldId id="264" r:id="rId22"/>
    <p:sldId id="270" r:id="rId23"/>
    <p:sldId id="269" r:id="rId24"/>
    <p:sldId id="268" r:id="rId25"/>
    <p:sldId id="267" r:id="rId26"/>
    <p:sldId id="266" r:id="rId27"/>
    <p:sldId id="265" r:id="rId28"/>
    <p:sldId id="262" r:id="rId29"/>
    <p:sldId id="287" r:id="rId30"/>
    <p:sldId id="285" r:id="rId31"/>
    <p:sldId id="286" r:id="rId32"/>
    <p:sldId id="263" r:id="rId33"/>
    <p:sldId id="292" r:id="rId34"/>
    <p:sldId id="291" r:id="rId35"/>
    <p:sldId id="28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869"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62AB306-735E-42A8-9954-7E78139E8A41}" type="datetimeFigureOut">
              <a:rPr lang="en-US" smtClean="0"/>
              <a:t>5/28/2023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A0F7746-B216-4F9D-81E9-8F051A733576}" type="slidenum">
              <a:rPr lang="en-US" smtClean="0"/>
              <a:t>‹#›</a:t>
            </a:fld>
            <a:endParaRPr lang="en-US"/>
          </a:p>
        </p:txBody>
      </p:sp>
    </p:spTree>
  </p:cSld>
  <p:clrMapOvr>
    <a:masterClrMapping/>
  </p:clrMapOvr>
  <p:transition>
    <p:cover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2AB306-735E-42A8-9954-7E78139E8A41}" type="datetimeFigureOut">
              <a:rPr lang="en-US" smtClean="0"/>
              <a:t>5/28/2023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A0F7746-B216-4F9D-81E9-8F051A733576}" type="slidenum">
              <a:rPr lang="en-US" smtClean="0"/>
              <a:t>‹#›</a:t>
            </a:fld>
            <a:endParaRPr lang="en-US"/>
          </a:p>
        </p:txBody>
      </p:sp>
    </p:spTree>
  </p:cSld>
  <p:clrMapOvr>
    <a:masterClrMapping/>
  </p:clrMapOvr>
  <p:transition>
    <p:cover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2AB306-735E-42A8-9954-7E78139E8A41}" type="datetimeFigureOut">
              <a:rPr lang="en-US" smtClean="0"/>
              <a:t>5/28/2023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A0F7746-B216-4F9D-81E9-8F051A733576}" type="slidenum">
              <a:rPr lang="en-US" smtClean="0"/>
              <a:t>‹#›</a:t>
            </a:fld>
            <a:endParaRPr lang="en-US"/>
          </a:p>
        </p:txBody>
      </p:sp>
    </p:spTree>
  </p:cSld>
  <p:clrMapOvr>
    <a:masterClrMapping/>
  </p:clrMapOvr>
  <p:transition>
    <p:cover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2AB306-735E-42A8-9954-7E78139E8A41}" type="datetimeFigureOut">
              <a:rPr lang="en-US" smtClean="0"/>
              <a:t>5/28/2023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A0F7746-B216-4F9D-81E9-8F051A733576}"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cover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62AB306-735E-42A8-9954-7E78139E8A41}" type="datetimeFigureOut">
              <a:rPr lang="en-US" smtClean="0"/>
              <a:t>5/28/2023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A0F7746-B216-4F9D-81E9-8F051A73357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cover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2AB306-735E-42A8-9954-7E78139E8A41}" type="datetimeFigureOut">
              <a:rPr lang="en-US" smtClean="0"/>
              <a:t>5/28/2023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A0F7746-B216-4F9D-81E9-8F051A733576}"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cover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62AB306-735E-42A8-9954-7E78139E8A41}" type="datetimeFigureOut">
              <a:rPr lang="en-US" smtClean="0"/>
              <a:t>5/28/2023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A0F7746-B216-4F9D-81E9-8F051A7335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cover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62AB306-735E-42A8-9954-7E78139E8A41}" type="datetimeFigureOut">
              <a:rPr lang="en-US" smtClean="0"/>
              <a:t>5/28/2023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A0F7746-B216-4F9D-81E9-8F051A733576}"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cover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62AB306-735E-42A8-9954-7E78139E8A41}" type="datetimeFigureOut">
              <a:rPr lang="en-US" smtClean="0"/>
              <a:t>5/28/2023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A0F7746-B216-4F9D-81E9-8F051A733576}" type="slidenum">
              <a:rPr lang="en-US" smtClean="0"/>
              <a:t>‹#›</a:t>
            </a:fld>
            <a:endParaRPr lang="en-US"/>
          </a:p>
        </p:txBody>
      </p:sp>
    </p:spTree>
  </p:cSld>
  <p:clrMapOvr>
    <a:masterClrMapping/>
  </p:clrMapOvr>
  <p:transition>
    <p:cover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62AB306-735E-42A8-9954-7E78139E8A41}" type="datetimeFigureOut">
              <a:rPr lang="en-US" smtClean="0"/>
              <a:t>5/28/2023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A0F7746-B216-4F9D-81E9-8F051A7335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cover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62AB306-735E-42A8-9954-7E78139E8A41}" type="datetimeFigureOut">
              <a:rPr lang="en-US" smtClean="0"/>
              <a:t>5/28/2023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A0F7746-B216-4F9D-81E9-8F051A733576}"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62AB306-735E-42A8-9954-7E78139E8A41}" type="datetimeFigureOut">
              <a:rPr lang="en-US" smtClean="0"/>
              <a:t>5/28/2023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A0F7746-B216-4F9D-81E9-8F051A7335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p:cover dir="d"/>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6553200" cy="1447799"/>
          </a:xfrm>
        </p:spPr>
        <p:txBody>
          <a:bodyPr>
            <a:noAutofit/>
          </a:bodyPr>
          <a:lstStyle/>
          <a:p>
            <a:pPr algn="ctr"/>
            <a:r>
              <a:rPr lang="en-US" sz="8000" dirty="0" smtClean="0">
                <a:latin typeface="Century" pitchFamily="18" charset="0"/>
                <a:ea typeface="Arial Unicode MS" pitchFamily="34" charset="-128"/>
                <a:cs typeface="Arial Unicode MS" pitchFamily="34" charset="-128"/>
              </a:rPr>
              <a:t>WELCOME</a:t>
            </a:r>
            <a:endParaRPr lang="en-US" sz="8000" dirty="0">
              <a:latin typeface="Century" pitchFamily="18" charset="0"/>
              <a:ea typeface="Arial Unicode MS" pitchFamily="34" charset="-128"/>
              <a:cs typeface="Arial Unicode MS" pitchFamily="34" charset="-128"/>
            </a:endParaRPr>
          </a:p>
        </p:txBody>
      </p:sp>
      <p:sp>
        <p:nvSpPr>
          <p:cNvPr id="3" name="Subtitle 2"/>
          <p:cNvSpPr>
            <a:spLocks noGrp="1"/>
          </p:cNvSpPr>
          <p:nvPr>
            <p:ph type="subTitle" idx="1"/>
          </p:nvPr>
        </p:nvSpPr>
        <p:spPr>
          <a:xfrm>
            <a:off x="685800" y="2819401"/>
            <a:ext cx="8305800" cy="2057400"/>
          </a:xfrm>
        </p:spPr>
        <p:txBody>
          <a:bodyPr>
            <a:noAutofit/>
          </a:bodyPr>
          <a:lstStyle/>
          <a:p>
            <a:pPr marR="0" lvl="0" algn="ctr" eaLnBrk="0" fontAlgn="base" hangingPunct="0">
              <a:spcBef>
                <a:spcPct val="0"/>
              </a:spcBef>
              <a:spcAft>
                <a:spcPct val="0"/>
              </a:spcAft>
              <a:buClrTx/>
              <a:buSzTx/>
            </a:pPr>
            <a:r>
              <a:rPr lang="en-US" sz="7200" b="1" dirty="0" smtClean="0">
                <a:solidFill>
                  <a:schemeClr val="tx1"/>
                </a:solidFill>
                <a:latin typeface="Century" pitchFamily="18" charset="0"/>
                <a:ea typeface="Calibri" pitchFamily="34" charset="0"/>
                <a:cs typeface="Times New Roman" pitchFamily="18" charset="0"/>
              </a:rPr>
              <a:t>“</a:t>
            </a:r>
            <a:r>
              <a:rPr lang="en-US" sz="6000" b="1" dirty="0" smtClean="0">
                <a:solidFill>
                  <a:schemeClr val="tx1"/>
                </a:solidFill>
                <a:latin typeface="Century" pitchFamily="18" charset="0"/>
                <a:ea typeface="Times New Roman" pitchFamily="18" charset="0"/>
                <a:cs typeface="Times New Roman" pitchFamily="18" charset="0"/>
              </a:rPr>
              <a:t>BASKET BAZZAR </a:t>
            </a:r>
            <a:r>
              <a:rPr lang="en-US" sz="7200" b="1" dirty="0" smtClean="0">
                <a:solidFill>
                  <a:schemeClr val="tx1"/>
                </a:solidFill>
                <a:latin typeface="Century" pitchFamily="18" charset="0"/>
                <a:ea typeface="Calibri" pitchFamily="34" charset="0"/>
                <a:cs typeface="Times New Roman" pitchFamily="18" charset="0"/>
              </a:rPr>
              <a:t>”</a:t>
            </a:r>
            <a:endParaRPr lang="en-US" sz="7200" dirty="0" smtClean="0">
              <a:solidFill>
                <a:schemeClr val="tx1"/>
              </a:solidFill>
              <a:latin typeface="Century" pitchFamily="18"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P\AppData\Local\Microsoft\Windows\INetCache\Content.Word\Screenshot (104).png"/>
          <p:cNvPicPr/>
          <p:nvPr/>
        </p:nvPicPr>
        <p:blipFill>
          <a:blip r:embed="rId2"/>
          <a:srcRect/>
          <a:stretch>
            <a:fillRect/>
          </a:stretch>
        </p:blipFill>
        <p:spPr bwMode="auto">
          <a:xfrm>
            <a:off x="609600" y="654239"/>
            <a:ext cx="8077200" cy="5213161"/>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0" y="609600"/>
            <a:ext cx="85344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The Shopping Cart Application: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324100" algn="l"/>
              </a:tabLst>
            </a:pPr>
            <a:r>
              <a:rPr kumimoji="0" lang="en-US" sz="12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The objective of this application is to provide the user an online website where they can buy Products from the comfort of their home. A shopping cart is used for the purpose. The user can select the desired Products, place them in the shopping cart and purchase them. The user</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s order will be shipped according to the type of shipping selected at the time of placing the order</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Website consists of the following things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401"/>
            <a:ext cx="6324600" cy="5632311"/>
          </a:xfrm>
          <a:prstGeom prst="rect">
            <a:avLst/>
          </a:prstGeom>
        </p:spPr>
        <p:txBody>
          <a:bodyPr wrap="square">
            <a:spAutoFit/>
          </a:bodyPr>
          <a:lstStyle/>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User Dashboard</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Product Category Details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Add Product to Card</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New user Sign up page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User Login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User Log Out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Card Details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User check out form</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User order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User  Order Status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User Final Order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Website Footer</a:t>
            </a:r>
          </a:p>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Admin Login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Admin Dashboard</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Admin Manage User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Admin  Store Category/ manage Category</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Admin  Store User/ manage user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Admin  Store Order/ manage Order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Admin  Store Product/manage product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 typeface="Symbol" pitchFamily="18" charset="2"/>
              <a:buChar char=""/>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Admin Manage password</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0"/>
            <a:ext cx="91440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User Dashboard :-</a:t>
            </a: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When the user types the web address in the browser, the main page of the application is displayed which has the list of the top 8 popular Products available in the store, as shown in Figure.</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b="0" i="0" u="none" strike="noStrike" cap="none" normalizeH="0" baseline="0" dirty="0" smtClean="0">
              <a:ln>
                <a:noFill/>
              </a:ln>
              <a:solidFill>
                <a:schemeClr val="tx1"/>
              </a:solidFill>
              <a:effectLst/>
              <a:latin typeface="Century" pitchFamily="18" charset="0"/>
              <a:cs typeface="Arial" pitchFamily="34" charset="0"/>
            </a:endParaRPr>
          </a:p>
        </p:txBody>
      </p:sp>
      <p:pic>
        <p:nvPicPr>
          <p:cNvPr id="43009" name="Picture 85"/>
          <p:cNvPicPr>
            <a:picLocks noChangeAspect="1" noChangeArrowheads="1"/>
          </p:cNvPicPr>
          <p:nvPr/>
        </p:nvPicPr>
        <p:blipFill>
          <a:blip r:embed="rId2"/>
          <a:srcRect b="4280"/>
          <a:stretch>
            <a:fillRect/>
          </a:stretch>
        </p:blipFill>
        <p:spPr bwMode="auto">
          <a:xfrm>
            <a:off x="1143000" y="2209800"/>
            <a:ext cx="5905500" cy="2590800"/>
          </a:xfrm>
          <a:prstGeom prst="rect">
            <a:avLst/>
          </a:prstGeom>
          <a:noFill/>
        </p:spPr>
      </p:pic>
      <p:sp>
        <p:nvSpPr>
          <p:cNvPr id="43011" name="Rectangle 3"/>
          <p:cNvSpPr>
            <a:spLocks noChangeArrowheads="1"/>
          </p:cNvSpPr>
          <p:nvPr/>
        </p:nvSpPr>
        <p:spPr bwMode="auto">
          <a:xfrm>
            <a:off x="0" y="3048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3241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0"/>
            <a:ext cx="82296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Product Category Details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324100" algn="l"/>
              </a:tabLst>
            </a:pPr>
            <a:r>
              <a:rPr kumimoji="0" lang="en-US"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When the user types the web address in the browser, the main page of the application is displayed which has the list of the product category sections available in the store, as shown in Figure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324100" algn="l"/>
              </a:tabLst>
            </a:pPr>
            <a:r>
              <a:rPr kumimoji="0" lang="en-US" sz="12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6625" name="Picture 90" descr="Screenshot (123)"/>
          <p:cNvPicPr>
            <a:picLocks noChangeAspect="1" noChangeArrowheads="1"/>
          </p:cNvPicPr>
          <p:nvPr/>
        </p:nvPicPr>
        <p:blipFill>
          <a:blip r:embed="rId2"/>
          <a:srcRect r="74760" b="34839"/>
          <a:stretch>
            <a:fillRect/>
          </a:stretch>
        </p:blipFill>
        <p:spPr bwMode="auto">
          <a:xfrm>
            <a:off x="3276600" y="2133601"/>
            <a:ext cx="2941638" cy="2819400"/>
          </a:xfrm>
          <a:prstGeom prst="rect">
            <a:avLst/>
          </a:prstGeom>
          <a:noFill/>
        </p:spPr>
      </p:pic>
      <p:sp>
        <p:nvSpPr>
          <p:cNvPr id="5" name="Rectangle 4"/>
          <p:cNvSpPr/>
          <p:nvPr/>
        </p:nvSpPr>
        <p:spPr>
          <a:xfrm>
            <a:off x="2971800" y="5029200"/>
            <a:ext cx="3659655" cy="369332"/>
          </a:xfrm>
          <a:prstGeom prst="rect">
            <a:avLst/>
          </a:prstGeom>
        </p:spPr>
        <p:txBody>
          <a:bodyPr wrap="none">
            <a:spAutoFit/>
          </a:bodyPr>
          <a:lstStyle/>
          <a:p>
            <a:pPr lvl="0" algn="ctr" fontAlgn="base">
              <a:spcBef>
                <a:spcPct val="0"/>
              </a:spcBef>
              <a:spcAft>
                <a:spcPct val="0"/>
              </a:spcAft>
              <a:tabLst>
                <a:tab pos="2324100" algn="l"/>
              </a:tabLst>
            </a:pPr>
            <a:r>
              <a:rPr kumimoji="0" lang="en-US"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 Product Category Details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457200"/>
            <a:ext cx="83820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Add Product to Card :</a:t>
            </a:r>
          </a:p>
          <a:p>
            <a:pPr marL="0" marR="0" lvl="0" indent="0" algn="l" defTabSz="914400" rtl="0" eaLnBrk="1" fontAlgn="base" latinLnBrk="0" hangingPunct="1">
              <a:lnSpc>
                <a:spcPct val="100000"/>
              </a:lnSpc>
              <a:spcBef>
                <a:spcPct val="0"/>
              </a:spcBef>
              <a:spcAft>
                <a:spcPct val="0"/>
              </a:spcAft>
              <a:buClrTx/>
              <a:buSzTx/>
              <a:tabLst>
                <a:tab pos="2324100" algn="l"/>
              </a:tabLst>
            </a:pPr>
            <a:r>
              <a:rPr lang="en-US" b="1" dirty="0">
                <a:latin typeface="Cambria" pitchFamily="18" charset="0"/>
                <a:ea typeface="Calibri" pitchFamily="34" charset="0"/>
                <a:cs typeface="Times New Roman" pitchFamily="18" charset="0"/>
              </a:rPr>
              <a:t> </a:t>
            </a:r>
            <a:r>
              <a:rPr lang="en-US" b="1" dirty="0" smtClean="0">
                <a:latin typeface="Cambria"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The information about Product is stored in “Product” . The user can know the product in the store, product title, price of the product, number of product available at the store A link to add the product to the shopping cart The user have to login to add a Product to the cart or to process the order.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7649" name="Picture 95" descr="Screenshot (124)"/>
          <p:cNvPicPr>
            <a:picLocks noChangeAspect="1" noChangeArrowheads="1"/>
          </p:cNvPicPr>
          <p:nvPr/>
        </p:nvPicPr>
        <p:blipFill>
          <a:blip r:embed="rId2"/>
          <a:srcRect r="-35" b="36989"/>
          <a:stretch>
            <a:fillRect/>
          </a:stretch>
        </p:blipFill>
        <p:spPr bwMode="auto">
          <a:xfrm>
            <a:off x="1371600" y="2590800"/>
            <a:ext cx="7010400" cy="2560638"/>
          </a:xfrm>
          <a:prstGeom prst="rect">
            <a:avLst/>
          </a:prstGeom>
          <a:noFill/>
        </p:spPr>
      </p:pic>
      <p:sp>
        <p:nvSpPr>
          <p:cNvPr id="27651" name="Rectangle 3"/>
          <p:cNvSpPr>
            <a:spLocks noChangeArrowheads="1"/>
          </p:cNvSpPr>
          <p:nvPr/>
        </p:nvSpPr>
        <p:spPr bwMode="auto">
          <a:xfrm>
            <a:off x="304800" y="5257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Lst>
            </a:pPr>
            <a:r>
              <a:rPr kumimoji="0" lang="en-US" sz="12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24: Add Product to Card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533400"/>
            <a:ext cx="89916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New user Sign up page:</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b="1"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This is the user signup page . where the user have to fill the basic information to signup process. The user have to Sign up and then have  to login and  add a Product to the cart or to process the order.</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8673" name="Picture 1" descr="Screenshot (126)"/>
          <p:cNvPicPr>
            <a:picLocks noChangeAspect="1" noChangeArrowheads="1"/>
          </p:cNvPicPr>
          <p:nvPr/>
        </p:nvPicPr>
        <p:blipFill>
          <a:blip r:embed="rId2" cstate="print"/>
          <a:srcRect/>
          <a:stretch>
            <a:fillRect/>
          </a:stretch>
        </p:blipFill>
        <p:spPr bwMode="auto">
          <a:xfrm>
            <a:off x="1295400" y="2286000"/>
            <a:ext cx="5722938" cy="2620963"/>
          </a:xfrm>
          <a:prstGeom prst="rect">
            <a:avLst/>
          </a:prstGeom>
          <a:noFill/>
        </p:spPr>
      </p:pic>
      <p:sp>
        <p:nvSpPr>
          <p:cNvPr id="28675" name="Rectangle 3"/>
          <p:cNvSpPr>
            <a:spLocks noChangeArrowheads="1"/>
          </p:cNvSpPr>
          <p:nvPr/>
        </p:nvSpPr>
        <p:spPr bwMode="auto">
          <a:xfrm>
            <a:off x="3048000" y="5105400"/>
            <a:ext cx="2436373"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 New user Sign up page</a:t>
            </a:r>
            <a:r>
              <a:rPr kumimoji="0" lang="en-US" sz="6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228600"/>
            <a:ext cx="85344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User Login :-</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b="1"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This is the user login page. The user have to login to add a Product to the cart or to process the order</a:t>
            </a:r>
            <a:r>
              <a:rPr kumimoji="0" lang="en-US" sz="12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9697" name="Picture 1" descr="Screenshot (128)"/>
          <p:cNvPicPr>
            <a:picLocks noChangeAspect="1" noChangeArrowheads="1"/>
          </p:cNvPicPr>
          <p:nvPr/>
        </p:nvPicPr>
        <p:blipFill>
          <a:blip r:embed="rId2"/>
          <a:srcRect/>
          <a:stretch>
            <a:fillRect/>
          </a:stretch>
        </p:blipFill>
        <p:spPr bwMode="auto">
          <a:xfrm>
            <a:off x="1524000" y="1600200"/>
            <a:ext cx="5715000" cy="2628900"/>
          </a:xfrm>
          <a:prstGeom prst="rect">
            <a:avLst/>
          </a:prstGeom>
          <a:noFill/>
        </p:spPr>
      </p:pic>
      <p:sp>
        <p:nvSpPr>
          <p:cNvPr id="29699" name="Rectangle 3"/>
          <p:cNvSpPr>
            <a:spLocks noChangeArrowheads="1"/>
          </p:cNvSpPr>
          <p:nvPr/>
        </p:nvSpPr>
        <p:spPr bwMode="auto">
          <a:xfrm>
            <a:off x="3429000" y="4572000"/>
            <a:ext cx="1907252"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Lst>
            </a:pPr>
            <a:r>
              <a:rPr kumimoji="0" lang="en-US" sz="12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  User Login page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304800"/>
            <a:ext cx="91440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User Log Out :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The logout Button is there in menu bar at right side of the corner of a website.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21" name="Picture 128" descr="Screenshot (129)"/>
          <p:cNvPicPr>
            <a:picLocks noChangeAspect="1" noChangeArrowheads="1"/>
          </p:cNvPicPr>
          <p:nvPr/>
        </p:nvPicPr>
        <p:blipFill>
          <a:blip r:embed="rId2"/>
          <a:srcRect/>
          <a:stretch>
            <a:fillRect/>
          </a:stretch>
        </p:blipFill>
        <p:spPr bwMode="auto">
          <a:xfrm>
            <a:off x="1752600" y="1981200"/>
            <a:ext cx="6019800" cy="1736725"/>
          </a:xfrm>
          <a:prstGeom prst="rect">
            <a:avLst/>
          </a:prstGeom>
          <a:noFill/>
        </p:spPr>
      </p:pic>
      <p:sp>
        <p:nvSpPr>
          <p:cNvPr id="30723" name="Rectangle 3"/>
          <p:cNvSpPr>
            <a:spLocks noChangeArrowheads="1"/>
          </p:cNvSpPr>
          <p:nvPr/>
        </p:nvSpPr>
        <p:spPr bwMode="auto">
          <a:xfrm>
            <a:off x="0" y="3886200"/>
            <a:ext cx="9144000"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Lst>
            </a:pPr>
            <a:r>
              <a:rPr kumimoji="0" lang="en-US" sz="12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  User Logout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89916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Card Details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When “Add to Cart” is clicked for any Product, it is added to the shopping cart illustrated in Figure . If that particular Product is already present in the shopping cart, the quantity is increased by 1 and the price is changed accordingly; if not, a new entry is made into the table. All the information in the shopping cart is stored in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shopping_cart_items</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table. Adding a product into the shopping cart does not decrease the quantity of product in the Product table. It is decreased only after an order is placed for the Product. So, placing the product in the shopping cart does not guarantee the availability of the product at the time of placing the order</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1745" name="Picture 1" descr="Screenshot (130)"/>
          <p:cNvPicPr>
            <a:picLocks noChangeAspect="1" noChangeArrowheads="1"/>
          </p:cNvPicPr>
          <p:nvPr/>
        </p:nvPicPr>
        <p:blipFill>
          <a:blip r:embed="rId2"/>
          <a:srcRect/>
          <a:stretch>
            <a:fillRect/>
          </a:stretch>
        </p:blipFill>
        <p:spPr bwMode="auto">
          <a:xfrm>
            <a:off x="685800" y="2590800"/>
            <a:ext cx="7391400" cy="3124200"/>
          </a:xfrm>
          <a:prstGeom prst="rect">
            <a:avLst/>
          </a:prstGeom>
          <a:noFill/>
        </p:spPr>
      </p:pic>
      <p:sp>
        <p:nvSpPr>
          <p:cNvPr id="31747" name="Rectangle 3"/>
          <p:cNvSpPr>
            <a:spLocks noChangeArrowheads="1"/>
          </p:cNvSpPr>
          <p:nvPr/>
        </p:nvSpPr>
        <p:spPr bwMode="auto">
          <a:xfrm>
            <a:off x="0" y="5562600"/>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Lst>
            </a:pPr>
            <a:r>
              <a:rPr kumimoji="0" lang="en-US" sz="12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  Card Details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1"/>
            <a:ext cx="87630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 PROJECT PRESENTATION</a:t>
            </a:r>
            <a:r>
              <a:rPr kumimoji="0" lang="en-US" sz="2400"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ON</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BASKET BAZZAR </a:t>
            </a:r>
            <a:r>
              <a:rPr kumimoji="0" lang="en-US" sz="2400" b="1" i="0" u="none" strike="noStrike" cap="none" normalizeH="0" baseline="0" dirty="0" smtClean="0">
                <a:ln>
                  <a:noFill/>
                </a:ln>
                <a:solidFill>
                  <a:schemeClr val="tx1"/>
                </a:solidFill>
                <a:effectLst/>
                <a:latin typeface="Calibri"/>
                <a:ea typeface="Calibri" pitchFamily="34" charset="0"/>
                <a:cs typeface="Times New Roman" pitchFamily="18"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SUBMITTED IN PARTIAL FULFILLMENT OF THE REQUIRMENT FOR THE AWARD OF THE DEGREE MASTER OF COMPUETER APPLICATIONS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5" name="Picture 1" descr="unnamed"/>
          <p:cNvPicPr>
            <a:picLocks noChangeAspect="1" noChangeArrowheads="1"/>
          </p:cNvPicPr>
          <p:nvPr/>
        </p:nvPicPr>
        <p:blipFill>
          <a:blip r:embed="rId2"/>
          <a:srcRect/>
          <a:stretch>
            <a:fillRect/>
          </a:stretch>
        </p:blipFill>
        <p:spPr bwMode="auto">
          <a:xfrm>
            <a:off x="3276599" y="1219200"/>
            <a:ext cx="2514601" cy="1676400"/>
          </a:xfrm>
          <a:prstGeom prst="rect">
            <a:avLst/>
          </a:prstGeom>
          <a:noFill/>
        </p:spPr>
      </p:pic>
      <p:sp>
        <p:nvSpPr>
          <p:cNvPr id="1027" name="Rectangle 3"/>
          <p:cNvSpPr>
            <a:spLocks noChangeArrowheads="1"/>
          </p:cNvSpPr>
          <p:nvPr/>
        </p:nvSpPr>
        <p:spPr bwMode="auto">
          <a:xfrm>
            <a:off x="381000" y="3048000"/>
            <a:ext cx="8458200" cy="28161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SESSION - 2021-2023</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indent="457200" eaLnBrk="0" fontAlgn="base" hangingPunct="0">
              <a:spcBef>
                <a:spcPct val="0"/>
              </a:spcBef>
              <a:spcAft>
                <a:spcPct val="0"/>
              </a:spcAf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PROJECT GUID NAME   		 	                       </a:t>
            </a:r>
            <a:r>
              <a:rPr kumimoji="0" lang="en-US" sz="12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2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PRESENTATION</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BY:</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Internal Guide:	                                                                                                Name of Student    : VAIBHAV MAHDOLE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Shri</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NITIN GUPTA SIR                                                                                          </a:t>
            </a:r>
            <a:r>
              <a:rPr kumimoji="0" lang="en-US" sz="12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Enrolment no.        : AX1020999012</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Roll No.                 : 102034</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Study Institute code no. : 999</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lvl="8" indent="457200" eaLnBrk="0" fontAlgn="base" hangingPunct="0">
              <a:spcBef>
                <a:spcPct val="0"/>
              </a:spcBef>
              <a:spcAft>
                <a:spcPct val="0"/>
              </a:spcAf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Name of Student    : SHIVAM KUMAR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lvl="8" indent="457200" eaLnBrk="0" fontAlgn="base" hangingPunct="0">
              <a:spcBef>
                <a:spcPct val="0"/>
              </a:spcBef>
              <a:spcAft>
                <a:spcPct val="0"/>
              </a:spcAf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Enrolment no.        : AX1020999009</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lang="en-US" sz="1100" dirty="0">
                <a:latin typeface="Times New Roman" pitchFamily="18" charset="0"/>
                <a:ea typeface="Calibri" pitchFamily="34" charset="0"/>
                <a:cs typeface="Times New Roman" pitchFamily="18" charset="0"/>
              </a:rPr>
              <a:t> </a:t>
            </a:r>
            <a:r>
              <a:rPr lang="en-US" sz="1100" dirty="0" smtClean="0">
                <a:latin typeface="Times New Roman" pitchFamily="18" charset="0"/>
                <a:ea typeface="Calibri" pitchFamily="34" charset="0"/>
                <a:cs typeface="Times New Roman" pitchFamily="18" charset="0"/>
              </a:rPr>
              <a:t>                       </a:t>
            </a:r>
            <a:r>
              <a:rPr kumimoji="0" lang="en-US" sz="11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Roll No.                 :102032</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2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Study Institute code no. : 999</a:t>
            </a:r>
            <a:r>
              <a:rPr lang="en-US" sz="600" dirty="0">
                <a:latin typeface="Arial" pitchFamily="34" charset="0"/>
                <a:ea typeface="Calibri" pitchFamily="34" charset="0"/>
                <a:cs typeface="Arial" pitchFamily="34" charset="0"/>
              </a:rPr>
              <a:t> </a:t>
            </a:r>
            <a:r>
              <a:rPr lang="en-US" sz="600" dirty="0" smtClean="0">
                <a:latin typeface="Arial" pitchFamily="34" charset="0"/>
                <a:ea typeface="Calibri" pitchFamily="34" charset="0"/>
                <a:cs typeface="Arial" pitchFamily="34" charset="0"/>
              </a:rPr>
              <a:t>     </a:t>
            </a:r>
          </a:p>
          <a:p>
            <a:pPr marL="0" marR="0" lvl="0" indent="457200"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dirty="0">
                <a:ln>
                  <a:noFill/>
                </a:ln>
                <a:solidFill>
                  <a:schemeClr val="tx1"/>
                </a:solidFill>
                <a:effectLst/>
                <a:latin typeface="Arial" pitchFamily="34" charset="0"/>
                <a:ea typeface="Calibri" pitchFamily="34" charset="0"/>
                <a:cs typeface="Arial" pitchFamily="34" charset="0"/>
              </a:rPr>
              <a:t> </a:t>
            </a:r>
            <a:r>
              <a:rPr kumimoji="0" lang="en-US" sz="600" b="0" i="0" u="none" strike="noStrike" cap="none" normalizeH="0" dirty="0" smtClean="0">
                <a:ln>
                  <a:noFill/>
                </a:ln>
                <a:solidFill>
                  <a:schemeClr val="tx1"/>
                </a:solidFill>
                <a:effectLst/>
                <a:latin typeface="Arial" pitchFamily="34" charset="0"/>
                <a:ea typeface="Calibri" pitchFamily="34" charset="0"/>
                <a:cs typeface="Arial" pitchFamily="34" charset="0"/>
              </a:rPr>
              <a:t>                                              		                                 </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SUBMITTED TO</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MAKHANLAL CHATURVEDI NATIONAL UNIVERSITY OF JOURNALISM AND COMMUNICATION, BHOPAL (M.P.)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228600"/>
            <a:ext cx="91440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User check out form:</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This is the user check out form, to fill the basic information.</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b="0" i="0" u="none" strike="noStrike" cap="none" normalizeH="0" baseline="0" dirty="0" smtClean="0">
              <a:ln>
                <a:noFill/>
              </a:ln>
              <a:solidFill>
                <a:schemeClr val="tx1"/>
              </a:solidFill>
              <a:effectLst/>
              <a:latin typeface="Century" pitchFamily="18" charset="0"/>
              <a:cs typeface="Arial" pitchFamily="34" charset="0"/>
            </a:endParaRPr>
          </a:p>
        </p:txBody>
      </p:sp>
      <p:pic>
        <p:nvPicPr>
          <p:cNvPr id="32769" name="Picture 1" descr="Screenshot (132)"/>
          <p:cNvPicPr>
            <a:picLocks noChangeAspect="1" noChangeArrowheads="1"/>
          </p:cNvPicPr>
          <p:nvPr/>
        </p:nvPicPr>
        <p:blipFill>
          <a:blip r:embed="rId2"/>
          <a:srcRect/>
          <a:stretch>
            <a:fillRect/>
          </a:stretch>
        </p:blipFill>
        <p:spPr bwMode="auto">
          <a:xfrm>
            <a:off x="838200" y="1524000"/>
            <a:ext cx="8077200" cy="3124200"/>
          </a:xfrm>
          <a:prstGeom prst="rect">
            <a:avLst/>
          </a:prstGeom>
          <a:noFill/>
        </p:spPr>
      </p:pic>
      <p:sp>
        <p:nvSpPr>
          <p:cNvPr id="32771" name="Rectangle 3"/>
          <p:cNvSpPr>
            <a:spLocks noChangeArrowheads="1"/>
          </p:cNvSpPr>
          <p:nvPr/>
        </p:nvSpPr>
        <p:spPr bwMode="auto">
          <a:xfrm>
            <a:off x="0" y="4724400"/>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Lst>
            </a:pPr>
            <a:r>
              <a:rPr kumimoji="0" lang="en-US" sz="12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  User check out form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228600"/>
            <a:ext cx="914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User order: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When </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Order</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button is clicked which is located on the Top right side of the shopping website.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9937" name="Picture 142" descr="Screenshot (134)"/>
          <p:cNvPicPr>
            <a:picLocks noChangeAspect="1" noChangeArrowheads="1"/>
          </p:cNvPicPr>
          <p:nvPr/>
        </p:nvPicPr>
        <p:blipFill>
          <a:blip r:embed="rId2"/>
          <a:srcRect/>
          <a:stretch>
            <a:fillRect/>
          </a:stretch>
        </p:blipFill>
        <p:spPr bwMode="auto">
          <a:xfrm>
            <a:off x="1828800" y="1752600"/>
            <a:ext cx="5722938" cy="3048000"/>
          </a:xfrm>
          <a:prstGeom prst="rect">
            <a:avLst/>
          </a:prstGeom>
          <a:noFill/>
        </p:spPr>
      </p:pic>
      <p:sp>
        <p:nvSpPr>
          <p:cNvPr id="39939" name="Rectangle 3"/>
          <p:cNvSpPr>
            <a:spLocks noChangeArrowheads="1"/>
          </p:cNvSpPr>
          <p:nvPr/>
        </p:nvSpPr>
        <p:spPr bwMode="auto">
          <a:xfrm>
            <a:off x="0" y="5181600"/>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Lst>
            </a:pPr>
            <a:r>
              <a:rPr kumimoji="0" lang="en-US" sz="12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  User order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 y="0"/>
            <a:ext cx="914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User order status: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When the order is done by the user . the user can see the status of their order by the status section</a:t>
            </a:r>
            <a:r>
              <a:rPr kumimoji="0" lang="en-US"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3793" name="Picture 151" descr="Screenshot (134)"/>
          <p:cNvPicPr>
            <a:picLocks noChangeAspect="1" noChangeArrowheads="1"/>
          </p:cNvPicPr>
          <p:nvPr/>
        </p:nvPicPr>
        <p:blipFill>
          <a:blip r:embed="rId2"/>
          <a:srcRect/>
          <a:stretch>
            <a:fillRect/>
          </a:stretch>
        </p:blipFill>
        <p:spPr bwMode="auto">
          <a:xfrm>
            <a:off x="838200" y="1371600"/>
            <a:ext cx="7543800" cy="3276600"/>
          </a:xfrm>
          <a:prstGeom prst="rect">
            <a:avLst/>
          </a:prstGeom>
          <a:noFill/>
        </p:spPr>
      </p:pic>
      <p:sp>
        <p:nvSpPr>
          <p:cNvPr id="33795" name="Rectangle 3"/>
          <p:cNvSpPr>
            <a:spLocks noChangeArrowheads="1"/>
          </p:cNvSpPr>
          <p:nvPr/>
        </p:nvSpPr>
        <p:spPr bwMode="auto">
          <a:xfrm>
            <a:off x="0" y="4953000"/>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Lst>
            </a:pPr>
            <a:r>
              <a:rPr kumimoji="0" lang="en-US" sz="12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  User order status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152400"/>
            <a:ext cx="89916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User Final Order status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When the dealer accept the order the order status has been changed. From pending to completed user can check their product status.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4817" name="Picture 156" descr="Screenshot (135)"/>
          <p:cNvPicPr>
            <a:picLocks noChangeAspect="1" noChangeArrowheads="1"/>
          </p:cNvPicPr>
          <p:nvPr/>
        </p:nvPicPr>
        <p:blipFill>
          <a:blip r:embed="rId2"/>
          <a:srcRect/>
          <a:stretch>
            <a:fillRect/>
          </a:stretch>
        </p:blipFill>
        <p:spPr bwMode="auto">
          <a:xfrm>
            <a:off x="0" y="1295400"/>
            <a:ext cx="8458200" cy="3810000"/>
          </a:xfrm>
          <a:prstGeom prst="rect">
            <a:avLst/>
          </a:prstGeom>
          <a:noFill/>
        </p:spPr>
      </p:pic>
      <p:sp>
        <p:nvSpPr>
          <p:cNvPr id="34819" name="Rectangle 3"/>
          <p:cNvSpPr>
            <a:spLocks noChangeArrowheads="1"/>
          </p:cNvSpPr>
          <p:nvPr/>
        </p:nvSpPr>
        <p:spPr bwMode="auto">
          <a:xfrm>
            <a:off x="228600" y="5334000"/>
            <a:ext cx="90678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Lst>
            </a:pPr>
            <a:r>
              <a:rPr kumimoji="0" lang="en-US" sz="12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  User Final Order status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228600"/>
            <a:ext cx="89154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Website Footer: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The footer is at bottom of  the website.</a:t>
            </a:r>
            <a:r>
              <a:rPr kumimoji="0" lang="en-US" b="0" i="0" u="none" strike="noStrike" cap="none" normalizeH="0" baseline="0" dirty="0" smtClean="0">
                <a:ln>
                  <a:noFill/>
                </a:ln>
                <a:solidFill>
                  <a:srgbClr val="4D5156"/>
                </a:solidFill>
                <a:effectLst/>
                <a:latin typeface="Arial" pitchFamily="34" charset="0"/>
                <a:ea typeface="Calibri" pitchFamily="34" charset="0"/>
                <a:cs typeface="Arial" pitchFamily="34" charset="0"/>
              </a:rPr>
              <a:t> </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The information in footers may include copyrights on all pages.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35841" name="Picture 161" descr="Screenshot (137)"/>
          <p:cNvPicPr>
            <a:picLocks noChangeAspect="1" noChangeArrowheads="1"/>
          </p:cNvPicPr>
          <p:nvPr/>
        </p:nvPicPr>
        <p:blipFill>
          <a:blip r:embed="rId2"/>
          <a:srcRect/>
          <a:stretch>
            <a:fillRect/>
          </a:stretch>
        </p:blipFill>
        <p:spPr bwMode="auto">
          <a:xfrm>
            <a:off x="0" y="1524000"/>
            <a:ext cx="8915400" cy="1828800"/>
          </a:xfrm>
          <a:prstGeom prst="rect">
            <a:avLst/>
          </a:prstGeom>
          <a:noFill/>
        </p:spPr>
      </p:pic>
      <p:sp>
        <p:nvSpPr>
          <p:cNvPr id="35843" name="Rectangle 3"/>
          <p:cNvSpPr>
            <a:spLocks noChangeArrowheads="1"/>
          </p:cNvSpPr>
          <p:nvPr/>
        </p:nvSpPr>
        <p:spPr bwMode="auto">
          <a:xfrm>
            <a:off x="0" y="3200400"/>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Lst>
            </a:pPr>
            <a:r>
              <a:rPr kumimoji="0" lang="en-US" sz="12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  Website Footer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0"/>
            <a:ext cx="4351128" cy="553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Admin Login :  </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This is admin login panel.</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sz="12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6865" name="Picture 1" descr="Screenshot (141)"/>
          <p:cNvPicPr>
            <a:picLocks noChangeAspect="1" noChangeArrowheads="1"/>
          </p:cNvPicPr>
          <p:nvPr/>
        </p:nvPicPr>
        <p:blipFill>
          <a:blip r:embed="rId2"/>
          <a:srcRect/>
          <a:stretch>
            <a:fillRect/>
          </a:stretch>
        </p:blipFill>
        <p:spPr bwMode="auto">
          <a:xfrm>
            <a:off x="685800" y="457200"/>
            <a:ext cx="7239000" cy="4267200"/>
          </a:xfrm>
          <a:prstGeom prst="rect">
            <a:avLst/>
          </a:prstGeom>
          <a:noFill/>
        </p:spPr>
      </p:pic>
      <p:sp>
        <p:nvSpPr>
          <p:cNvPr id="36867" name="Rectangle 3"/>
          <p:cNvSpPr>
            <a:spLocks noChangeArrowheads="1"/>
          </p:cNvSpPr>
          <p:nvPr/>
        </p:nvSpPr>
        <p:spPr bwMode="auto">
          <a:xfrm>
            <a:off x="152400" y="4648200"/>
            <a:ext cx="88392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Lst>
            </a:pPr>
            <a:r>
              <a:rPr kumimoji="0" lang="en-US" sz="12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  Admin Login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0"/>
            <a:ext cx="88392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Admin Dashboard:  </a:t>
            </a: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This is admin dashboard.</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7889" name="Picture 1" descr="Screenshot (142)"/>
          <p:cNvPicPr>
            <a:picLocks noChangeAspect="1" noChangeArrowheads="1"/>
          </p:cNvPicPr>
          <p:nvPr/>
        </p:nvPicPr>
        <p:blipFill>
          <a:blip r:embed="rId2"/>
          <a:srcRect/>
          <a:stretch>
            <a:fillRect/>
          </a:stretch>
        </p:blipFill>
        <p:spPr bwMode="auto">
          <a:xfrm>
            <a:off x="0" y="914400"/>
            <a:ext cx="8763000" cy="3200400"/>
          </a:xfrm>
          <a:prstGeom prst="rect">
            <a:avLst/>
          </a:prstGeom>
          <a:noFill/>
        </p:spPr>
      </p:pic>
      <p:sp>
        <p:nvSpPr>
          <p:cNvPr id="37891" name="Rectangle 3"/>
          <p:cNvSpPr>
            <a:spLocks noChangeArrowheads="1"/>
          </p:cNvSpPr>
          <p:nvPr/>
        </p:nvSpPr>
        <p:spPr bwMode="auto">
          <a:xfrm>
            <a:off x="0" y="3926660"/>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Lst>
            </a:pPr>
            <a:r>
              <a:rPr kumimoji="0" lang="en-US" sz="12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  Admin Dashboard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0" y="304800"/>
            <a:ext cx="86106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Admin Manage User : </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Here the admin can manage user and perform many activity related to the user.</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8913" name="Picture 177" descr="Screenshot (144)"/>
          <p:cNvPicPr>
            <a:picLocks noChangeAspect="1" noChangeArrowheads="1"/>
          </p:cNvPicPr>
          <p:nvPr/>
        </p:nvPicPr>
        <p:blipFill>
          <a:blip r:embed="rId2"/>
          <a:srcRect/>
          <a:stretch>
            <a:fillRect/>
          </a:stretch>
        </p:blipFill>
        <p:spPr bwMode="auto">
          <a:xfrm>
            <a:off x="152400" y="1295400"/>
            <a:ext cx="8763000" cy="3268663"/>
          </a:xfrm>
          <a:prstGeom prst="rect">
            <a:avLst/>
          </a:prstGeom>
          <a:noFill/>
        </p:spPr>
      </p:pic>
      <p:sp>
        <p:nvSpPr>
          <p:cNvPr id="38915" name="Rectangle 3"/>
          <p:cNvSpPr>
            <a:spLocks noChangeArrowheads="1"/>
          </p:cNvSpPr>
          <p:nvPr/>
        </p:nvSpPr>
        <p:spPr bwMode="auto">
          <a:xfrm>
            <a:off x="0" y="4419600"/>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Lst>
            </a:pPr>
            <a:r>
              <a:rPr kumimoji="0" lang="en-US" sz="12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  Admin Manage User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83" descr="Screenshot (148)"/>
          <p:cNvPicPr>
            <a:picLocks noChangeAspect="1" noChangeArrowheads="1"/>
          </p:cNvPicPr>
          <p:nvPr/>
        </p:nvPicPr>
        <p:blipFill>
          <a:blip r:embed="rId2"/>
          <a:srcRect/>
          <a:stretch>
            <a:fillRect/>
          </a:stretch>
        </p:blipFill>
        <p:spPr bwMode="auto">
          <a:xfrm>
            <a:off x="0" y="914400"/>
            <a:ext cx="8610600" cy="2209800"/>
          </a:xfrm>
          <a:prstGeom prst="rect">
            <a:avLst/>
          </a:prstGeom>
          <a:noFill/>
        </p:spPr>
      </p:pic>
      <p:pic>
        <p:nvPicPr>
          <p:cNvPr id="41985" name="Picture 1" descr="Screenshot (147)"/>
          <p:cNvPicPr>
            <a:picLocks noChangeAspect="1" noChangeArrowheads="1"/>
          </p:cNvPicPr>
          <p:nvPr/>
        </p:nvPicPr>
        <p:blipFill>
          <a:blip r:embed="rId3"/>
          <a:srcRect/>
          <a:stretch>
            <a:fillRect/>
          </a:stretch>
        </p:blipFill>
        <p:spPr bwMode="auto">
          <a:xfrm>
            <a:off x="0" y="3048000"/>
            <a:ext cx="8763000" cy="2514600"/>
          </a:xfrm>
          <a:prstGeom prst="rect">
            <a:avLst/>
          </a:prstGeom>
          <a:noFill/>
        </p:spPr>
      </p:pic>
      <p:sp>
        <p:nvSpPr>
          <p:cNvPr id="41987" name="Rectangle 3"/>
          <p:cNvSpPr>
            <a:spLocks noChangeArrowheads="1"/>
          </p:cNvSpPr>
          <p:nvPr/>
        </p:nvSpPr>
        <p:spPr bwMode="auto">
          <a:xfrm>
            <a:off x="0" y="0"/>
            <a:ext cx="914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Admin  Store Category/ manage Category:</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In this admin can manage the store category add the category or remove the</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b="1"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Category or may edit on it.</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988" name="Rectangle 4"/>
          <p:cNvSpPr>
            <a:spLocks noChangeArrowheads="1"/>
          </p:cNvSpPr>
          <p:nvPr/>
        </p:nvSpPr>
        <p:spPr bwMode="auto">
          <a:xfrm>
            <a:off x="0" y="30257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3241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989" name="Rectangle 5"/>
          <p:cNvSpPr>
            <a:spLocks noChangeArrowheads="1"/>
          </p:cNvSpPr>
          <p:nvPr/>
        </p:nvSpPr>
        <p:spPr bwMode="auto">
          <a:xfrm>
            <a:off x="0" y="5548313"/>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Lst>
            </a:pPr>
            <a:r>
              <a:rPr kumimoji="0" lang="en-US" sz="12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  Admin  Store Category/ manage Category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0" y="304800"/>
            <a:ext cx="89154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Admin  Add Customer: </a:t>
            </a: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Admin can also add custom directly.</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6081" name="Picture 1" descr="Screenshot (150)"/>
          <p:cNvPicPr>
            <a:picLocks noChangeAspect="1" noChangeArrowheads="1"/>
          </p:cNvPicPr>
          <p:nvPr/>
        </p:nvPicPr>
        <p:blipFill>
          <a:blip r:embed="rId2"/>
          <a:srcRect/>
          <a:stretch>
            <a:fillRect/>
          </a:stretch>
        </p:blipFill>
        <p:spPr bwMode="auto">
          <a:xfrm>
            <a:off x="762000" y="1447800"/>
            <a:ext cx="7620000" cy="2651125"/>
          </a:xfrm>
          <a:prstGeom prst="rect">
            <a:avLst/>
          </a:prstGeom>
          <a:noFill/>
        </p:spPr>
      </p:pic>
      <p:sp>
        <p:nvSpPr>
          <p:cNvPr id="46083" name="Rectangle 3"/>
          <p:cNvSpPr>
            <a:spLocks noChangeArrowheads="1"/>
          </p:cNvSpPr>
          <p:nvPr/>
        </p:nvSpPr>
        <p:spPr bwMode="auto">
          <a:xfrm>
            <a:off x="0" y="4572000"/>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Lst>
            </a:pPr>
            <a:r>
              <a:rPr kumimoji="0" lang="en-US" sz="12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  Admin  Add Customer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2" name="Rectangle 108"/>
          <p:cNvSpPr>
            <a:spLocks noChangeArrowheads="1"/>
          </p:cNvSpPr>
          <p:nvPr/>
        </p:nvSpPr>
        <p:spPr bwMode="auto">
          <a:xfrm>
            <a:off x="1" y="228600"/>
            <a:ext cx="9143999"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400" b="1" i="0" strike="noStrike" cap="none" normalizeH="0" baseline="0" dirty="0" smtClean="0">
                <a:ln>
                  <a:noFill/>
                </a:ln>
                <a:solidFill>
                  <a:schemeClr val="tx1"/>
                </a:solidFill>
                <a:effectLst/>
                <a:latin typeface="Cambria" pitchFamily="18" charset="0"/>
                <a:ea typeface="Calibri" pitchFamily="34" charset="0"/>
                <a:cs typeface="Times New Roman" pitchFamily="18" charset="0"/>
              </a:rPr>
              <a:t> INTRODUCTION</a:t>
            </a:r>
            <a:endParaRPr kumimoji="0" lang="en-US" sz="4400" b="0" i="0" strike="noStrike" cap="none" normalizeH="0" baseline="0" dirty="0" smtClean="0">
              <a:ln>
                <a:noFill/>
              </a:ln>
              <a:solidFill>
                <a:schemeClr val="tx1"/>
              </a:solidFill>
              <a:effectLst/>
              <a:latin typeface="Arial" pitchFamily="34" charset="0"/>
              <a:cs typeface="Arial" pitchFamily="34" charset="0"/>
            </a:endParaRPr>
          </a:p>
        </p:txBody>
      </p:sp>
      <p:sp>
        <p:nvSpPr>
          <p:cNvPr id="112" name="Rectangle 111"/>
          <p:cNvSpPr/>
          <p:nvPr/>
        </p:nvSpPr>
        <p:spPr>
          <a:xfrm>
            <a:off x="152400" y="1600200"/>
            <a:ext cx="8686800" cy="3139321"/>
          </a:xfrm>
          <a:prstGeom prst="rect">
            <a:avLst/>
          </a:prstGeom>
        </p:spPr>
        <p:txBody>
          <a:bodyPr wrap="square">
            <a:spAutoFit/>
          </a:bodyPr>
          <a:lstStyle/>
          <a:p>
            <a:pPr algn="just"/>
            <a:r>
              <a:rPr lang="en-IN" b="1" dirty="0" smtClean="0"/>
              <a:t>Project E-Commerce Site For Online Shopping (</a:t>
            </a:r>
            <a:r>
              <a:rPr lang="en-US" b="1" dirty="0" smtClean="0"/>
              <a:t>BASKET BAZZAR</a:t>
            </a:r>
            <a:r>
              <a:rPr lang="en-IN" b="1" dirty="0" smtClean="0"/>
              <a:t>)</a:t>
            </a:r>
            <a:r>
              <a:rPr lang="en-IN" b="1" u="sng" dirty="0" smtClean="0"/>
              <a:t> </a:t>
            </a:r>
            <a:r>
              <a:rPr lang="en-IN" dirty="0" smtClean="0"/>
              <a:t>is a web based project The E-commerce is fast gaining ground as an accepted and used business paradigm. More and more business houses are implementing web sites providing functionality for performing commercial transactions over the web. It is reasonable to say that the process of shopping on the web is becoming commonplace. The objective of this project is to develop a general purpose e-commerce store where any product (such as Dress, toys, books, computers, mobile phones, electronic items, and home appliances) can be bought from the comfort of home through the Internet.</a:t>
            </a:r>
          </a:p>
          <a:p>
            <a:pPr algn="just"/>
            <a:endParaRPr lang="en-IN" dirty="0"/>
          </a:p>
          <a:p>
            <a:pPr algn="just"/>
            <a:endParaRPr lang="en-US" dirty="0"/>
          </a:p>
        </p:txBody>
      </p:sp>
    </p:spTree>
  </p:cSld>
  <p:clrMapOvr>
    <a:masterClrMapping/>
  </p:clrMapOvr>
  <p:transition>
    <p:cover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06" descr="Screenshot (153)"/>
          <p:cNvPicPr>
            <a:picLocks noChangeAspect="1" noChangeArrowheads="1"/>
          </p:cNvPicPr>
          <p:nvPr/>
        </p:nvPicPr>
        <p:blipFill>
          <a:blip r:embed="rId2"/>
          <a:srcRect/>
          <a:stretch>
            <a:fillRect/>
          </a:stretch>
        </p:blipFill>
        <p:spPr bwMode="auto">
          <a:xfrm>
            <a:off x="152400" y="914400"/>
            <a:ext cx="8610600" cy="2362200"/>
          </a:xfrm>
          <a:prstGeom prst="rect">
            <a:avLst/>
          </a:prstGeom>
          <a:noFill/>
        </p:spPr>
      </p:pic>
      <p:pic>
        <p:nvPicPr>
          <p:cNvPr id="48129" name="Picture 1" descr="Screenshot (154)"/>
          <p:cNvPicPr>
            <a:picLocks noChangeAspect="1" noChangeArrowheads="1"/>
          </p:cNvPicPr>
          <p:nvPr/>
        </p:nvPicPr>
        <p:blipFill>
          <a:blip r:embed="rId3"/>
          <a:srcRect/>
          <a:stretch>
            <a:fillRect/>
          </a:stretch>
        </p:blipFill>
        <p:spPr bwMode="auto">
          <a:xfrm>
            <a:off x="0" y="2971800"/>
            <a:ext cx="9067800" cy="2815792"/>
          </a:xfrm>
          <a:prstGeom prst="rect">
            <a:avLst/>
          </a:prstGeom>
          <a:noFill/>
        </p:spPr>
      </p:pic>
      <p:sp>
        <p:nvSpPr>
          <p:cNvPr id="48131" name="Rectangle 3"/>
          <p:cNvSpPr>
            <a:spLocks noChangeArrowheads="1"/>
          </p:cNvSpPr>
          <p:nvPr/>
        </p:nvSpPr>
        <p:spPr bwMode="auto">
          <a:xfrm>
            <a:off x="0" y="0"/>
            <a:ext cx="88392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Admin  Store Order/ manage Order: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In this panel admin can accept the order or change the order status or may decline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the order. And also add new order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8132" name="Rectangle 4"/>
          <p:cNvSpPr>
            <a:spLocks noChangeArrowheads="1"/>
          </p:cNvSpPr>
          <p:nvPr/>
        </p:nvSpPr>
        <p:spPr bwMode="auto">
          <a:xfrm>
            <a:off x="0" y="3352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3241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33" name="Rectangle 5"/>
          <p:cNvSpPr>
            <a:spLocks noChangeArrowheads="1"/>
          </p:cNvSpPr>
          <p:nvPr/>
        </p:nvSpPr>
        <p:spPr bwMode="auto">
          <a:xfrm>
            <a:off x="0" y="563880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Lst>
            </a:pPr>
            <a:r>
              <a:rPr kumimoji="0" lang="en-US" sz="12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324100" algn="l"/>
              </a:tabLst>
            </a:pPr>
            <a:r>
              <a:rPr kumimoji="0" lang="en-US" sz="12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 Admin  Store Order/ manage Order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15" descr="Screenshot (157)"/>
          <p:cNvPicPr>
            <a:picLocks noChangeAspect="1" noChangeArrowheads="1"/>
          </p:cNvPicPr>
          <p:nvPr/>
        </p:nvPicPr>
        <p:blipFill>
          <a:blip r:embed="rId2"/>
          <a:srcRect/>
          <a:stretch>
            <a:fillRect/>
          </a:stretch>
        </p:blipFill>
        <p:spPr bwMode="auto">
          <a:xfrm>
            <a:off x="609600" y="1066800"/>
            <a:ext cx="8305800" cy="2979738"/>
          </a:xfrm>
          <a:prstGeom prst="rect">
            <a:avLst/>
          </a:prstGeom>
          <a:noFill/>
        </p:spPr>
      </p:pic>
      <p:pic>
        <p:nvPicPr>
          <p:cNvPr id="47105" name="Picture 1" descr="Screenshot (158)"/>
          <p:cNvPicPr>
            <a:picLocks noChangeAspect="1" noChangeArrowheads="1"/>
          </p:cNvPicPr>
          <p:nvPr/>
        </p:nvPicPr>
        <p:blipFill>
          <a:blip r:embed="rId3"/>
          <a:srcRect/>
          <a:stretch>
            <a:fillRect/>
          </a:stretch>
        </p:blipFill>
        <p:spPr bwMode="auto">
          <a:xfrm>
            <a:off x="2057400" y="4038600"/>
            <a:ext cx="6858000" cy="2278062"/>
          </a:xfrm>
          <a:prstGeom prst="rect">
            <a:avLst/>
          </a:prstGeom>
          <a:noFill/>
        </p:spPr>
      </p:pic>
      <p:sp>
        <p:nvSpPr>
          <p:cNvPr id="47107" name="Rectangle 3"/>
          <p:cNvSpPr>
            <a:spLocks noChangeArrowheads="1"/>
          </p:cNvSpPr>
          <p:nvPr/>
        </p:nvSpPr>
        <p:spPr bwMode="auto">
          <a:xfrm>
            <a:off x="1" y="1"/>
            <a:ext cx="88392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Admin  Store Product/manage product: </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b="1"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In this store section the product can add and remove and manage all data related to Product are upload on a product section.</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7108" name="Rectangle 4"/>
          <p:cNvSpPr>
            <a:spLocks noChangeArrowheads="1"/>
          </p:cNvSpPr>
          <p:nvPr/>
        </p:nvSpPr>
        <p:spPr bwMode="auto">
          <a:xfrm>
            <a:off x="0" y="3513138"/>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324100" algn="l"/>
              </a:tabLst>
            </a:pPr>
            <a:r>
              <a:rPr kumimoji="0" lang="en-US" sz="1200" b="0" i="0" u="none" strike="noStrike" cap="none" normalizeH="0" baseline="0" smtClean="0">
                <a:ln>
                  <a:noFill/>
                </a:ln>
                <a:solidFill>
                  <a:schemeClr val="tx1"/>
                </a:solidFill>
                <a:effectLst/>
                <a:latin typeface="Cambri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7109" name="Rectangle 5"/>
          <p:cNvSpPr>
            <a:spLocks noChangeArrowheads="1"/>
          </p:cNvSpPr>
          <p:nvPr/>
        </p:nvSpPr>
        <p:spPr bwMode="auto">
          <a:xfrm>
            <a:off x="0" y="6324600"/>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Lst>
            </a:pPr>
            <a:r>
              <a:rPr kumimoji="0" lang="en-US" sz="12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 Admin  Store Product/manage product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0"/>
            <a:ext cx="86106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324100" algn="l"/>
              </a:tabLst>
            </a:pPr>
            <a:r>
              <a:rPr kumimoji="0" lang="en-US" b="1"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Admin Manage password:</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b="1"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In this section the admin can change their password. In a very simple way they just have to put the old password and new password and click on change password.</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61" name="Picture 225" descr="Screenshot (160)"/>
          <p:cNvPicPr>
            <a:picLocks noChangeAspect="1" noChangeArrowheads="1"/>
          </p:cNvPicPr>
          <p:nvPr/>
        </p:nvPicPr>
        <p:blipFill>
          <a:blip r:embed="rId2"/>
          <a:srcRect/>
          <a:stretch>
            <a:fillRect/>
          </a:stretch>
        </p:blipFill>
        <p:spPr bwMode="auto">
          <a:xfrm>
            <a:off x="609600" y="1752600"/>
            <a:ext cx="8001000" cy="3260725"/>
          </a:xfrm>
          <a:prstGeom prst="rect">
            <a:avLst/>
          </a:prstGeom>
          <a:noFill/>
        </p:spPr>
      </p:pic>
      <p:sp>
        <p:nvSpPr>
          <p:cNvPr id="40963" name="Rectangle 3"/>
          <p:cNvSpPr>
            <a:spLocks noChangeArrowheads="1"/>
          </p:cNvSpPr>
          <p:nvPr/>
        </p:nvSpPr>
        <p:spPr bwMode="auto">
          <a:xfrm>
            <a:off x="0" y="4648200"/>
            <a:ext cx="9144000"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324100" algn="l"/>
              </a:tabLst>
            </a:pPr>
            <a:r>
              <a:rPr kumimoji="0" lang="en-US" sz="12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Figure : Admin Manage password</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0" y="0"/>
            <a:ext cx="9144000" cy="55707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tab pos="2324100" algn="l"/>
              </a:tabLst>
            </a:pPr>
            <a:r>
              <a:rPr kumimoji="0" lang="en-US" sz="3200" b="1"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Limitations and Future Development</a:t>
            </a:r>
            <a:endParaRPr kumimoji="0" lang="en-US" sz="3200" b="0" i="0" u="none" strike="noStrike" cap="none" normalizeH="0" baseline="0" dirty="0" smtClean="0">
              <a:ln>
                <a:noFill/>
              </a:ln>
              <a:solidFill>
                <a:schemeClr val="tx1"/>
              </a:solidFill>
              <a:effectLst/>
              <a:latin typeface="Century" pitchFamily="18" charset="0"/>
              <a:cs typeface="Arial" pitchFamily="34" charset="0"/>
            </a:endParaRPr>
          </a:p>
          <a:p>
            <a:pPr marL="0" marR="0" lvl="0" indent="0" defTabSz="914400" rtl="0" eaLnBrk="0" fontAlgn="base" latinLnBrk="0" hangingPunct="0">
              <a:spcBef>
                <a:spcPct val="0"/>
              </a:spcBef>
              <a:spcAft>
                <a:spcPct val="0"/>
              </a:spcAft>
              <a:buClrTx/>
              <a:buSzTx/>
              <a:buFontTx/>
              <a:buNone/>
              <a:tabLst>
                <a:tab pos="2324100" algn="l"/>
              </a:tabLst>
            </a:pPr>
            <a:r>
              <a:rPr lang="en-US" b="1" dirty="0">
                <a:latin typeface="Century" pitchFamily="18" charset="0"/>
                <a:ea typeface="Calibri" pitchFamily="34" charset="0"/>
                <a:cs typeface="Times New Roman" pitchFamily="18" charset="0"/>
              </a:rPr>
              <a:t> </a:t>
            </a:r>
            <a:r>
              <a:rPr lang="en-US" b="1" dirty="0" smtClean="0">
                <a:latin typeface="Century"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There are some limitations for the current</a:t>
            </a:r>
            <a:r>
              <a:rPr kumimoji="0" lang="en-US" b="0" i="0" u="none" strike="noStrike" cap="none" normalizeH="0" dirty="0" smtClean="0">
                <a:ln>
                  <a:noFill/>
                </a:ln>
                <a:solidFill>
                  <a:schemeClr val="tx1"/>
                </a:solidFill>
                <a:effectLst/>
                <a:latin typeface="Century"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system to which solutions can be    </a:t>
            </a:r>
          </a:p>
          <a:p>
            <a:pPr marL="0" marR="0" lvl="0" indent="0" defTabSz="914400" rtl="0" eaLnBrk="0" fontAlgn="base" latinLnBrk="0" hangingPunct="0">
              <a:spcBef>
                <a:spcPct val="0"/>
              </a:spcBef>
              <a:spcAft>
                <a:spcPct val="0"/>
              </a:spcAft>
              <a:buClrTx/>
              <a:buSzTx/>
              <a:buFontTx/>
              <a:buNone/>
              <a:tabLst>
                <a:tab pos="2324100" algn="l"/>
              </a:tabLst>
            </a:pPr>
            <a:r>
              <a:rPr lang="en-US" dirty="0">
                <a:latin typeface="Century" pitchFamily="18" charset="0"/>
                <a:ea typeface="Calibri" pitchFamily="34" charset="0"/>
                <a:cs typeface="Times New Roman" pitchFamily="18" charset="0"/>
              </a:rPr>
              <a:t> </a:t>
            </a:r>
            <a:r>
              <a:rPr lang="en-US" dirty="0" smtClean="0">
                <a:latin typeface="Century"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provided as a future development:-</a:t>
            </a:r>
          </a:p>
          <a:p>
            <a:pPr marL="0" marR="0" lvl="0" indent="0" defTabSz="914400" rtl="0" eaLnBrk="0" fontAlgn="base" latinLnBrk="0" hangingPunct="0">
              <a:spcBef>
                <a:spcPct val="0"/>
              </a:spcBef>
              <a:spcAft>
                <a:spcPct val="0"/>
              </a:spcAft>
              <a:buClrTx/>
              <a:buSzTx/>
              <a:buFontTx/>
              <a:buNone/>
              <a:tabLst>
                <a:tab pos="2324100" algn="l"/>
              </a:tabLst>
            </a:pP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just" defTabSz="914400" rtl="0" eaLnBrk="0" fontAlgn="base" latinLnBrk="0" hangingPunct="0">
              <a:spcBef>
                <a:spcPct val="0"/>
              </a:spcBef>
              <a:spcAft>
                <a:spcPct val="0"/>
              </a:spcAft>
              <a:buClrTx/>
              <a:buSzTx/>
              <a:buFontTx/>
              <a:buNone/>
              <a:tabLst>
                <a:tab pos="2324100" algn="l"/>
              </a:tabLst>
            </a:pP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1. This application does not have features by which user can set price ranges for </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just" defTabSz="914400" rtl="0" eaLnBrk="0" fontAlgn="base" latinLnBrk="0" hangingPunct="0">
              <a:spcBef>
                <a:spcPct val="0"/>
              </a:spcBef>
              <a:spcAft>
                <a:spcPct val="0"/>
              </a:spcAft>
              <a:buClrTx/>
              <a:buSzTx/>
              <a:buFontTx/>
              <a:buNone/>
              <a:tabLst>
                <a:tab pos="2324100" algn="l"/>
              </a:tabLst>
            </a:pP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products and receive alerts once the price reaches the particular range. This   </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just" defTabSz="914400" rtl="0" eaLnBrk="0" fontAlgn="base" latinLnBrk="0" hangingPunct="0">
              <a:spcBef>
                <a:spcPct val="0"/>
              </a:spcBef>
              <a:spcAft>
                <a:spcPct val="0"/>
              </a:spcAft>
              <a:buClrTx/>
              <a:buSzTx/>
              <a:buFontTx/>
              <a:buNone/>
              <a:tabLst>
                <a:tab pos="2324100" algn="l"/>
              </a:tabLst>
            </a:pP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application does not have features by which user can set price ranges for </a:t>
            </a:r>
          </a:p>
          <a:p>
            <a:pPr marL="0" marR="0" lvl="0" indent="0" algn="just" defTabSz="914400" rtl="0" eaLnBrk="0" fontAlgn="base" latinLnBrk="0" hangingPunct="0">
              <a:spcBef>
                <a:spcPct val="0"/>
              </a:spcBef>
              <a:spcAft>
                <a:spcPct val="0"/>
              </a:spcAft>
              <a:buClrTx/>
              <a:buSzTx/>
              <a:buFontTx/>
              <a:buNone/>
              <a:tabLst>
                <a:tab pos="2324100" algn="l"/>
              </a:tabLst>
            </a:pPr>
            <a:r>
              <a:rPr kumimoji="0" lang="en-US" b="0" i="0" u="none" strike="noStrike" cap="none" normalizeH="0" dirty="0" smtClean="0">
                <a:ln>
                  <a:noFill/>
                </a:ln>
                <a:solidFill>
                  <a:schemeClr val="tx1"/>
                </a:solidFill>
                <a:effectLst/>
                <a:latin typeface="Century"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products  and receive alerts once the price reaches the particular range.</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just" defTabSz="914400" rtl="0" eaLnBrk="0" fontAlgn="base" latinLnBrk="0" hangingPunct="0">
              <a:spcBef>
                <a:spcPct val="0"/>
              </a:spcBef>
              <a:spcAft>
                <a:spcPct val="0"/>
              </a:spcAft>
              <a:buClrTx/>
              <a:buSzTx/>
              <a:buFontTx/>
              <a:buNone/>
              <a:tabLst>
                <a:tab pos="2324100" algn="l"/>
              </a:tabLst>
            </a:pP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2. The Website is not accessible to everyone. It can be deployed on a web server so </a:t>
            </a:r>
          </a:p>
          <a:p>
            <a:pPr marL="0" marR="0" lvl="0" indent="0" algn="just" defTabSz="914400" rtl="0" eaLnBrk="0" fontAlgn="base" latinLnBrk="0" hangingPunct="0">
              <a:spcBef>
                <a:spcPct val="0"/>
              </a:spcBef>
              <a:spcAft>
                <a:spcPct val="0"/>
              </a:spcAft>
              <a:buClrTx/>
              <a:buSzTx/>
              <a:buFontTx/>
              <a:buNone/>
              <a:tabLst>
                <a:tab pos="2324100" algn="l"/>
              </a:tabLst>
            </a:pPr>
            <a:r>
              <a:rPr lang="en-US" dirty="0">
                <a:latin typeface="Century" pitchFamily="18" charset="0"/>
                <a:ea typeface="Calibri" pitchFamily="34" charset="0"/>
                <a:cs typeface="Times New Roman" pitchFamily="18" charset="0"/>
              </a:rPr>
              <a:t> </a:t>
            </a:r>
            <a:r>
              <a:rPr lang="en-US" dirty="0" smtClean="0">
                <a:latin typeface="Century"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that  everybody who is connected to the Internet can use it.</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just" defTabSz="914400" rtl="0" eaLnBrk="0" fontAlgn="base" latinLnBrk="0" hangingPunct="0">
              <a:spcBef>
                <a:spcPct val="0"/>
              </a:spcBef>
              <a:spcAft>
                <a:spcPct val="0"/>
              </a:spcAft>
              <a:buClrTx/>
              <a:buSzTx/>
              <a:buFontTx/>
              <a:buNone/>
              <a:tabLst>
                <a:tab pos="2324100" algn="l"/>
              </a:tabLst>
            </a:pP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lvl="1" algn="just" eaLnBrk="0" fontAlgn="base" hangingPunct="0">
              <a:spcBef>
                <a:spcPct val="0"/>
              </a:spcBef>
              <a:spcAft>
                <a:spcPct val="0"/>
              </a:spcAft>
              <a:buFontTx/>
              <a:buChar char="•"/>
              <a:tabLst>
                <a:tab pos="2324100" algn="l"/>
              </a:tabLst>
            </a:pP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As for other future developments, the following can be done. </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lvl="1" algn="just" eaLnBrk="0" fontAlgn="base" hangingPunct="0">
              <a:spcBef>
                <a:spcPct val="0"/>
              </a:spcBef>
              <a:spcAft>
                <a:spcPct val="0"/>
              </a:spcAft>
              <a:buFontTx/>
              <a:buChar char="•"/>
              <a:tabLst>
                <a:tab pos="2324100" algn="l"/>
              </a:tabLst>
            </a:pP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The Administrator of the web site can be given more functionalities.</a:t>
            </a:r>
            <a:endParaRPr lang="en-US" dirty="0">
              <a:latin typeface="Century" pitchFamily="18" charset="0"/>
              <a:ea typeface="Calibri" pitchFamily="34" charset="0"/>
              <a:cs typeface="Times New Roman" pitchFamily="18" charset="0"/>
            </a:endParaRPr>
          </a:p>
          <a:p>
            <a:pPr lvl="1" algn="just" eaLnBrk="0" fontAlgn="base" hangingPunct="0">
              <a:spcBef>
                <a:spcPct val="0"/>
              </a:spcBef>
              <a:spcAft>
                <a:spcPct val="0"/>
              </a:spcAft>
              <a:buFontTx/>
              <a:buChar char="•"/>
              <a:tabLst>
                <a:tab pos="2324100" algn="l"/>
              </a:tabLst>
            </a:pP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just" defTabSz="914400" rtl="0" eaLnBrk="0" fontAlgn="base" latinLnBrk="0" hangingPunct="0">
              <a:spcBef>
                <a:spcPct val="0"/>
              </a:spcBef>
              <a:spcAft>
                <a:spcPct val="0"/>
              </a:spcAft>
              <a:buClrTx/>
              <a:buSzTx/>
              <a:buFontTx/>
              <a:buNone/>
              <a:tabLst>
                <a:tab pos="2324100" algn="l"/>
              </a:tabLst>
            </a:pPr>
            <a:r>
              <a:rPr lang="en-US" dirty="0">
                <a:latin typeface="Century" pitchFamily="18" charset="0"/>
                <a:ea typeface="Calibri" pitchFamily="34" charset="0"/>
                <a:cs typeface="Times New Roman" pitchFamily="18" charset="0"/>
              </a:rPr>
              <a:t>3</a:t>
            </a: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Payment method   can be Added.</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just" defTabSz="914400" rtl="0" eaLnBrk="0" fontAlgn="base" latinLnBrk="0" hangingPunct="0">
              <a:spcBef>
                <a:spcPct val="0"/>
              </a:spcBef>
              <a:spcAft>
                <a:spcPct val="0"/>
              </a:spcAft>
              <a:buClrTx/>
              <a:buSzTx/>
              <a:buFontTx/>
              <a:buNone/>
              <a:tabLst>
                <a:tab pos="2324100" algn="l"/>
              </a:tabLst>
            </a:pPr>
            <a:r>
              <a:rPr lang="en-US" dirty="0">
                <a:latin typeface="Century" pitchFamily="18" charset="0"/>
                <a:ea typeface="Calibri" pitchFamily="34" charset="0"/>
                <a:cs typeface="Times New Roman" pitchFamily="18" charset="0"/>
              </a:rPr>
              <a:t>4</a:t>
            </a: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The users could subscribe for price alerts which would enable them to receive    </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just" defTabSz="914400" rtl="0" eaLnBrk="0" fontAlgn="base" latinLnBrk="0" hangingPunct="0">
              <a:spcBef>
                <a:spcPct val="0"/>
              </a:spcBef>
              <a:spcAft>
                <a:spcPct val="0"/>
              </a:spcAft>
              <a:buClrTx/>
              <a:buSzTx/>
              <a:buFontTx/>
              <a:buNone/>
              <a:tabLst>
                <a:tab pos="2324100" algn="l"/>
              </a:tabLst>
            </a:pP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messages when price for products fall below a particular level.</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just" defTabSz="914400" rtl="0" eaLnBrk="0" fontAlgn="base" latinLnBrk="0" hangingPunct="0">
              <a:spcBef>
                <a:spcPct val="0"/>
              </a:spcBef>
              <a:spcAft>
                <a:spcPct val="0"/>
              </a:spcAft>
              <a:buClrTx/>
              <a:buSzTx/>
              <a:buFontTx/>
              <a:buNone/>
              <a:tabLst>
                <a:tab pos="2324100" algn="l"/>
              </a:tabLst>
            </a:pPr>
            <a:r>
              <a:rPr lang="en-US" dirty="0">
                <a:latin typeface="Century" pitchFamily="18" charset="0"/>
                <a:ea typeface="Calibri" pitchFamily="34" charset="0"/>
                <a:cs typeface="Times New Roman" pitchFamily="18" charset="0"/>
              </a:rPr>
              <a:t>5</a:t>
            </a: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 Users can have multiple shipping and billing information saved. During checkout  </a:t>
            </a:r>
          </a:p>
          <a:p>
            <a:pPr marL="0" marR="0" lvl="0" indent="0" algn="just" defTabSz="914400" rtl="0" eaLnBrk="0" fontAlgn="base" latinLnBrk="0" hangingPunct="0">
              <a:spcBef>
                <a:spcPct val="0"/>
              </a:spcBef>
              <a:spcAft>
                <a:spcPct val="0"/>
              </a:spcAft>
              <a:buClrTx/>
              <a:buSzTx/>
              <a:buFontTx/>
              <a:buNone/>
              <a:tabLst>
                <a:tab pos="2324100" algn="l"/>
              </a:tabLst>
            </a:pPr>
            <a:r>
              <a:rPr lang="en-US" dirty="0">
                <a:latin typeface="Century" pitchFamily="18" charset="0"/>
                <a:ea typeface="Calibri" pitchFamily="34" charset="0"/>
                <a:cs typeface="Times New Roman" pitchFamily="18" charset="0"/>
              </a:rPr>
              <a:t> </a:t>
            </a:r>
            <a:r>
              <a:rPr lang="en-US" dirty="0" smtClean="0">
                <a:latin typeface="Century"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they can use the drag and drop feature to select shipping and billing information.</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0" y="0"/>
            <a:ext cx="8686800" cy="60324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tab pos="2324100" algn="l"/>
              </a:tabLst>
            </a:pPr>
            <a:r>
              <a:rPr kumimoji="0" lang="en-US" sz="4400" b="1"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Conclusions </a:t>
            </a:r>
            <a:r>
              <a:rPr kumimoji="0" lang="en-US" sz="16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324100" algn="l"/>
              </a:tabLst>
            </a:pPr>
            <a:r>
              <a:rPr kumimoji="0" lang="en-US" sz="16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The </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1" i="0" u="sng" strike="noStrike" cap="none" normalizeH="0" baseline="0" dirty="0" smtClean="0">
                <a:ln>
                  <a:noFill/>
                </a:ln>
                <a:solidFill>
                  <a:schemeClr val="tx1"/>
                </a:solidFill>
                <a:effectLst/>
                <a:latin typeface="Cambria" pitchFamily="18" charset="0"/>
                <a:ea typeface="Calibri" pitchFamily="34" charset="0"/>
                <a:cs typeface="Times New Roman" pitchFamily="18" charset="0"/>
              </a:rPr>
              <a:t>E-Commerce Site For Online Shopping (BASKET BAZZAR)</a:t>
            </a:r>
            <a:r>
              <a:rPr kumimoji="0" lang="en-US" b="1" i="0" u="sng"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1" i="0" u="sng"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is designed to provide a web based application that would make searching, viewing and selection of a product easier. The search engine provides an easy and convenient way to search for products where a user can Search for a product interactively and the search engine would refine the products available based on the user</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s input. The user can then view the complete specification of each product. They can also view the product category wise and also add the product to a card.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 good shopping cart design must be accompanied with user-friendly shopping cart application logic. It should be convenient for the customer to view the contents of their cart and to be able to remove or add items to their cart. The shopping cart application described in this project provides a number of features that are designed to make the customer more comfortable.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324100" algn="l"/>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This project helps in understanding the creation of an interactive web page and the technologies used to implement it. The design of the project which includes Data Model and Process Model illustrates how the database is built with different tables, how the data is accessed and processed from the tables. The building of the project has given me a precise knowledge about  Django is used and  how it connects to the database to access the data and how the data and web pages are modified to provide the user with a shopping cart application.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304800" y="2209800"/>
            <a:ext cx="8458200" cy="1616745"/>
          </a:xfrm>
          <a:prstGeom prst="rect">
            <a:avLst/>
          </a:prstGeom>
          <a:solidFill>
            <a:srgbClr val="FFFFFF"/>
          </a:solidFill>
          <a:ln w="9525">
            <a:noFill/>
            <a:miter lim="800000"/>
            <a:headEnd/>
            <a:tailEnd/>
          </a:ln>
          <a:effectLst/>
        </p:spPr>
        <p:txBody>
          <a:bodyPr vert="horz" wrap="square" lIns="228528" tIns="0" rIns="0" bIns="138069"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tab pos="2324100" algn="l"/>
              </a:tabLst>
            </a:pPr>
            <a:r>
              <a:rPr lang="en-US" sz="9600" cap="all" dirty="0" smtClean="0">
                <a:latin typeface="Century" pitchFamily="18" charset="0"/>
                <a:cs typeface="Arial" pitchFamily="34" charset="0"/>
              </a:rPr>
              <a:t>THANK YOU</a:t>
            </a:r>
            <a:endParaRPr kumimoji="0" lang="en-US" sz="9600" b="0" i="0" u="none" strike="noStrike" cap="all" normalizeH="0" dirty="0" smtClean="0">
              <a:ln>
                <a:noFill/>
              </a:ln>
              <a:solidFill>
                <a:schemeClr val="tx1"/>
              </a:solidFill>
              <a:effectLst/>
              <a:latin typeface="Century" pitchFamily="18" charset="0"/>
              <a:cs typeface="Arial" pitchFamily="34"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3249">
                                            <p:txEl>
                                              <p:pRg st="0" end="0"/>
                                            </p:txEl>
                                          </p:spTgt>
                                        </p:tgtEl>
                                        <p:attrNameLst>
                                          <p:attrName>style.visibility</p:attrName>
                                        </p:attrNameLst>
                                      </p:cBhvr>
                                      <p:to>
                                        <p:strVal val="visible"/>
                                      </p:to>
                                    </p:set>
                                    <p:animEffect transition="in" filter="checkerboard(across)">
                                      <p:cBhvr>
                                        <p:cTn id="7" dur="500"/>
                                        <p:tgtEl>
                                          <p:spTgt spid="532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9400" y="304800"/>
            <a:ext cx="3962400" cy="769441"/>
          </a:xfrm>
          <a:prstGeom prst="rect">
            <a:avLst/>
          </a:prstGeom>
        </p:spPr>
        <p:txBody>
          <a:bodyPr wrap="square">
            <a:spAutoFit/>
          </a:bodyPr>
          <a:lstStyle/>
          <a:p>
            <a:pPr algn="ctr"/>
            <a:r>
              <a:rPr lang="en-IN" sz="4400" b="1" cap="all" dirty="0">
                <a:latin typeface="Century" pitchFamily="18" charset="0"/>
              </a:rPr>
              <a:t>Abstract</a:t>
            </a:r>
            <a:endParaRPr lang="en-US" sz="4400" cap="all" dirty="0">
              <a:latin typeface="Century" pitchFamily="18" charset="0"/>
            </a:endParaRPr>
          </a:p>
        </p:txBody>
      </p:sp>
      <p:sp>
        <p:nvSpPr>
          <p:cNvPr id="45059" name="Rectangle 3"/>
          <p:cNvSpPr>
            <a:spLocks noChangeArrowheads="1"/>
          </p:cNvSpPr>
          <p:nvPr/>
        </p:nvSpPr>
        <p:spPr bwMode="auto">
          <a:xfrm>
            <a:off x="0" y="1524000"/>
            <a:ext cx="89154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The business-to-consumer aspect of electronic commerce (e-commerce) is the most visible business use of the World Wide Web. The primary goal of an e-commerce site is to sell goods and services online.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This project deals with developing an e-commerce website for Online </a:t>
            </a:r>
            <a:r>
              <a:rPr kumimoji="0" lang="en-US" b="0" i="0" u="none" strike="noStrike" cap="none" normalizeH="0" baseline="0" dirty="0" err="1" smtClean="0">
                <a:ln>
                  <a:noFill/>
                </a:ln>
                <a:solidFill>
                  <a:schemeClr val="tx1"/>
                </a:solidFill>
                <a:effectLst/>
                <a:latin typeface="Cambria" pitchFamily="18" charset="0"/>
                <a:ea typeface="Calibri" pitchFamily="34" charset="0"/>
                <a:cs typeface="Times New Roman" pitchFamily="18" charset="0"/>
              </a:rPr>
              <a:t>Shooping</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It provides the user with a catalog of different products available for purchase in the store. In order to facilitate online purchase a shopping cart is provided to the user. The system is implemented using a 3-tier approach, with a backend database, a middle tier DJANGO and SQLITE, and a web browser as the front end client.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In order to develop an e-commerce website, a number of Technologies must be studied and understood. These include multi-tiered architecture, server and client side scripting techniques, implementation technologies such as Python, programming language (such as JavaScript, django), relational databases (such as SQLITE,).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This is a project with the objective to develop a basic website where a consumer is provided with a shopping cart application and also to know about the technologies used to develop such an application.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85800"/>
            <a:ext cx="5791200" cy="769441"/>
          </a:xfrm>
          <a:prstGeom prst="rect">
            <a:avLst/>
          </a:prstGeom>
        </p:spPr>
        <p:txBody>
          <a:bodyPr wrap="square">
            <a:spAutoFit/>
          </a:bodyPr>
          <a:lstStyle/>
          <a:p>
            <a:pPr algn="ctr"/>
            <a:r>
              <a:rPr lang="en-IN" sz="4400" b="1" cap="all" dirty="0" smtClean="0">
                <a:latin typeface="Century" pitchFamily="18" charset="0"/>
              </a:rPr>
              <a:t>Objective  </a:t>
            </a:r>
            <a:endParaRPr lang="en-US" sz="4400" cap="all" dirty="0">
              <a:latin typeface="Century" pitchFamily="18" charset="0"/>
            </a:endParaRPr>
          </a:p>
        </p:txBody>
      </p:sp>
      <p:sp>
        <p:nvSpPr>
          <p:cNvPr id="44033" name="Rectangle 1"/>
          <p:cNvSpPr>
            <a:spLocks noChangeArrowheads="1"/>
          </p:cNvSpPr>
          <p:nvPr/>
        </p:nvSpPr>
        <p:spPr bwMode="auto">
          <a:xfrm>
            <a:off x="0" y="1600200"/>
            <a:ext cx="91440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Today the internet and its sound have created a new</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economic scenario that not only</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stresses on the classical concept of the</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product</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but also on the modern concept of </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service</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It is this level of service that dictates whether a commercial venture will succeed or not in the market. To provide a high</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accessibility of service we will design the online shopping website, so that potential customers need not go to a</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physical shop to buy products or services. There are several objective of this websites are following given bellows.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This site gives all the information about the e-shopping to</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provide better service for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the customer.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It provides the facility to the customers who want to shop</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on-line due to lots of time.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It provides facility to the customer to payment by the</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cash and online and UPI also.</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It</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s providing the full details about the product and</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related information about the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Product like cost, size etc.</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With the help of it</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we can save the time and money</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also.</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04800"/>
            <a:ext cx="9144000" cy="769441"/>
          </a:xfrm>
          <a:prstGeom prst="rect">
            <a:avLst/>
          </a:prstGeom>
        </p:spPr>
        <p:txBody>
          <a:bodyPr wrap="square">
            <a:spAutoFit/>
          </a:bodyPr>
          <a:lstStyle/>
          <a:p>
            <a:pPr algn="ctr"/>
            <a:r>
              <a:rPr lang="en-IN" sz="4400" b="1" cap="all" dirty="0">
                <a:latin typeface="Century" pitchFamily="18" charset="0"/>
              </a:rPr>
              <a:t>Scope</a:t>
            </a:r>
            <a:endParaRPr lang="en-US" sz="4400" cap="all" dirty="0">
              <a:latin typeface="Century" pitchFamily="18" charset="0"/>
            </a:endParaRPr>
          </a:p>
        </p:txBody>
      </p:sp>
      <p:sp>
        <p:nvSpPr>
          <p:cNvPr id="25602" name="Rectangle 2"/>
          <p:cNvSpPr>
            <a:spLocks noChangeArrowheads="1"/>
          </p:cNvSpPr>
          <p:nvPr/>
        </p:nvSpPr>
        <p:spPr bwMode="auto">
          <a:xfrm>
            <a:off x="0" y="1219200"/>
            <a:ext cx="91440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The current system can be extended to allow the users to create accounts and save products in to wish list.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The current system is confined only to the shopping cart process. It can be extended to have a easy to use check out process.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It satisfy the user requirement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Be easy to understand by the user.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Be easy to operate.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Have a good user interface.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Be expandable.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Delivered the information in a short time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81000"/>
            <a:ext cx="5559535" cy="769441"/>
          </a:xfrm>
          <a:prstGeom prst="rect">
            <a:avLst/>
          </a:prstGeom>
        </p:spPr>
        <p:txBody>
          <a:bodyPr wrap="none">
            <a:spAutoFit/>
          </a:bodyPr>
          <a:lstStyle/>
          <a:p>
            <a:pPr algn="ctr"/>
            <a:r>
              <a:rPr lang="en-IN" sz="4400" b="1" cap="all" dirty="0">
                <a:latin typeface="Century" pitchFamily="18" charset="0"/>
              </a:rPr>
              <a:t>Project Design </a:t>
            </a:r>
            <a:endParaRPr lang="en-US" sz="4400" cap="all" dirty="0">
              <a:latin typeface="Century" pitchFamily="18" charset="0"/>
            </a:endParaRPr>
          </a:p>
        </p:txBody>
      </p:sp>
      <p:sp>
        <p:nvSpPr>
          <p:cNvPr id="19457" name="Rectangle 1"/>
          <p:cNvSpPr>
            <a:spLocks noChangeArrowheads="1"/>
          </p:cNvSpPr>
          <p:nvPr/>
        </p:nvSpPr>
        <p:spPr bwMode="auto">
          <a:xfrm>
            <a:off x="381000" y="1661993"/>
            <a:ext cx="83058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In order to design a web site, the relational database must be designed first. Conceptual design can be divided into two parts: The data model and the process model. The data model focuses on what data should be stored in the database while the process model deals with how the data is processed. To put this in the context of the relational database, the data model is used to design the relational tables. The process model is used to design the queries that will access and perform operations on those tables.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533400"/>
            <a:ext cx="9144000"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pPr>
            <a:r>
              <a:rPr kumimoji="0" lang="en-US" sz="44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Data Model</a:t>
            </a:r>
          </a:p>
          <a:p>
            <a:pPr marL="0" marR="0" lvl="0" indent="0" algn="ctr" defTabSz="914400" rtl="0" eaLnBrk="1" fontAlgn="base" latinLnBrk="0" hangingPunct="1">
              <a:lnSpc>
                <a:spcPct val="100000"/>
              </a:lnSpc>
              <a:spcBef>
                <a:spcPct val="0"/>
              </a:spcBef>
              <a:spcAft>
                <a:spcPct val="0"/>
              </a:spcAft>
              <a:buClrTx/>
              <a:buSzTx/>
              <a:tabLst/>
            </a:pP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entury" pitchFamily="18" charset="0"/>
                <a:ea typeface="Calibri" pitchFamily="34" charset="0"/>
                <a:cs typeface="Times New Roman" pitchFamily="18" charset="0"/>
              </a:rPr>
              <a:t>A data model is a conceptual representation of the data structures that are required by a database. The first step in designing a database is to develop an Entity-Relation Diagram (ERD). The ERD serves as a blue print from which a relational database maybe deduced. Figure 1 shows the ERD for the project and later we will show the transformation from ERD to the Relational model.</a:t>
            </a:r>
            <a:endParaRPr kumimoji="0" lang="en-US" b="0" i="0" u="none" strike="noStrike" cap="none" normalizeH="0" baseline="0" dirty="0" smtClean="0">
              <a:ln>
                <a:noFill/>
              </a:ln>
              <a:solidFill>
                <a:schemeClr val="tx1"/>
              </a:solidFill>
              <a:effectLst/>
              <a:latin typeface="Century"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81" name="Picture 1" descr="Screenshot (91)"/>
          <p:cNvPicPr>
            <a:picLocks noChangeAspect="1" noChangeArrowheads="1"/>
          </p:cNvPicPr>
          <p:nvPr/>
        </p:nvPicPr>
        <p:blipFill>
          <a:blip r:embed="rId2"/>
          <a:srcRect/>
          <a:stretch>
            <a:fillRect/>
          </a:stretch>
        </p:blipFill>
        <p:spPr bwMode="auto">
          <a:xfrm>
            <a:off x="685800" y="3429000"/>
            <a:ext cx="8229600" cy="2438400"/>
          </a:xfrm>
          <a:prstGeom prst="rect">
            <a:avLst/>
          </a:prstGeom>
          <a:noFill/>
        </p:spPr>
      </p:pic>
    </p:spTree>
  </p:cSld>
  <p:clrMapOvr>
    <a:masterClrMapping/>
  </p:clrMapOvr>
  <p:transition>
    <p:cover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584775"/>
          </a:xfrm>
          <a:prstGeom prst="rect">
            <a:avLst/>
          </a:prstGeom>
        </p:spPr>
        <p:txBody>
          <a:bodyPr wrap="square">
            <a:spAutoFit/>
          </a:bodyPr>
          <a:lstStyle/>
          <a:p>
            <a:r>
              <a:rPr lang="en-IN" sz="3200" b="1" cap="all" dirty="0">
                <a:latin typeface="Century" pitchFamily="18" charset="0"/>
              </a:rPr>
              <a:t>Functional Decomposition Diagram</a:t>
            </a:r>
            <a:endParaRPr lang="en-US" sz="3200" cap="all" dirty="0">
              <a:latin typeface="Century" pitchFamily="18" charset="0"/>
            </a:endParaRPr>
          </a:p>
        </p:txBody>
      </p:sp>
      <p:sp>
        <p:nvSpPr>
          <p:cNvPr id="3" name="Rectangle 2"/>
          <p:cNvSpPr/>
          <p:nvPr/>
        </p:nvSpPr>
        <p:spPr>
          <a:xfrm>
            <a:off x="0" y="1305342"/>
            <a:ext cx="8382000" cy="2308324"/>
          </a:xfrm>
          <a:prstGeom prst="rect">
            <a:avLst/>
          </a:prstGeom>
        </p:spPr>
        <p:txBody>
          <a:bodyPr wrap="square">
            <a:spAutoFit/>
          </a:bodyPr>
          <a:lstStyle/>
          <a:p>
            <a:r>
              <a:rPr lang="en-IN" dirty="0"/>
              <a:t>A decomposition diagram shows a top-down functional decomposition of a system and exposes the system's structure. The objective of the Functional Decomposition is to break down a system step by step, beginning with the main </a:t>
            </a:r>
            <a:r>
              <a:rPr lang="en-IN" dirty="0">
                <a:latin typeface="Century" pitchFamily="18" charset="0"/>
              </a:rPr>
              <a:t>function</a:t>
            </a:r>
            <a:r>
              <a:rPr lang="en-IN" dirty="0"/>
              <a:t> of a system and continuing with the interim levels down to the level of elementary functions. The diagram is the starting point for more detailed process diagrams, such as data flow diagrams (DFD). Figure 2 shows the Functional Decomposition Diagram for this project.</a:t>
            </a:r>
            <a:endParaRPr lang="en-US" dirty="0"/>
          </a:p>
        </p:txBody>
      </p:sp>
    </p:spTree>
  </p:cSld>
  <p:clrMapOvr>
    <a:masterClrMapping/>
  </p:clrMapOvr>
  <p:transition>
    <p:cover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81</TotalTime>
  <Words>2150</Words>
  <Application>Microsoft Office PowerPoint</Application>
  <PresentationFormat>On-screen Show (4:3)</PresentationFormat>
  <Paragraphs>162</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Concourse</vt:lpstr>
      <vt:lpstr>WELCOME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52</cp:revision>
  <dcterms:created xsi:type="dcterms:W3CDTF">2023-05-28T17:31:44Z</dcterms:created>
  <dcterms:modified xsi:type="dcterms:W3CDTF">2023-05-28T18:53:24Z</dcterms:modified>
</cp:coreProperties>
</file>