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68190" y="0"/>
            <a:ext cx="457581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5299710" cy="5143500"/>
          </a:xfrm>
          <a:custGeom>
            <a:avLst/>
            <a:gdLst/>
            <a:ahLst/>
            <a:cxnLst/>
            <a:rect l="l" t="t" r="r" b="b"/>
            <a:pathLst>
              <a:path w="5299710" h="5143500">
                <a:moveTo>
                  <a:pt x="5299710" y="0"/>
                </a:moveTo>
                <a:lnTo>
                  <a:pt x="0" y="0"/>
                </a:lnTo>
                <a:lnTo>
                  <a:pt x="0" y="5143500"/>
                </a:lnTo>
                <a:lnTo>
                  <a:pt x="5299710" y="5143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0" y="753109"/>
            <a:ext cx="526859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01100" y="4767912"/>
            <a:ext cx="17525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79" y="205740"/>
            <a:ext cx="8276590" cy="1976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400" spc="20">
                <a:latin typeface="Impact"/>
                <a:cs typeface="Impact"/>
              </a:rPr>
              <a:t>Heart </a:t>
            </a:r>
            <a:r>
              <a:rPr dirty="0" sz="6400" spc="-5">
                <a:latin typeface="Impact"/>
                <a:cs typeface="Impact"/>
              </a:rPr>
              <a:t>Disease</a:t>
            </a:r>
            <a:r>
              <a:rPr dirty="0" sz="6400" spc="-135">
                <a:latin typeface="Impact"/>
                <a:cs typeface="Impact"/>
              </a:rPr>
              <a:t> </a:t>
            </a:r>
            <a:r>
              <a:rPr dirty="0" sz="6400" spc="-10">
                <a:latin typeface="Impact"/>
                <a:cs typeface="Impact"/>
              </a:rPr>
              <a:t>Prediction  Using Machine</a:t>
            </a:r>
            <a:r>
              <a:rPr dirty="0" sz="6400" spc="-45">
                <a:latin typeface="Impact"/>
                <a:cs typeface="Impact"/>
              </a:rPr>
              <a:t> </a:t>
            </a:r>
            <a:r>
              <a:rPr dirty="0" sz="6400" spc="-5">
                <a:latin typeface="Impact"/>
                <a:cs typeface="Impact"/>
              </a:rPr>
              <a:t>Learning</a:t>
            </a:r>
            <a:endParaRPr sz="6400">
              <a:latin typeface="Impact"/>
              <a:cs typeface="Impac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4659" y="3569970"/>
            <a:ext cx="23698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40">
                <a:latin typeface="Arial"/>
                <a:cs typeface="Arial"/>
              </a:rPr>
              <a:t>SHIVAM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JOHARI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169" y="1346200"/>
            <a:ext cx="7311390" cy="1837689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ct val="93400"/>
              </a:lnSpc>
              <a:spcBef>
                <a:spcPts val="240"/>
              </a:spcBef>
            </a:pPr>
            <a:r>
              <a:rPr dirty="0" sz="1800" spc="-5">
                <a:latin typeface="Arial"/>
                <a:cs typeface="Arial"/>
              </a:rPr>
              <a:t>With the </a:t>
            </a:r>
            <a:r>
              <a:rPr dirty="0" sz="1800" spc="-10">
                <a:latin typeface="Arial"/>
                <a:cs typeface="Arial"/>
              </a:rPr>
              <a:t>increasing number of deaths </a:t>
            </a:r>
            <a:r>
              <a:rPr dirty="0" sz="1800" spc="-5">
                <a:latin typeface="Arial"/>
                <a:cs typeface="Arial"/>
              </a:rPr>
              <a:t>due to </a:t>
            </a:r>
            <a:r>
              <a:rPr dirty="0" sz="1800" spc="-10">
                <a:latin typeface="Arial"/>
                <a:cs typeface="Arial"/>
              </a:rPr>
              <a:t>heart </a:t>
            </a:r>
            <a:r>
              <a:rPr dirty="0" sz="1800" spc="-5">
                <a:latin typeface="Arial"/>
                <a:cs typeface="Arial"/>
              </a:rPr>
              <a:t>diseases, it </a:t>
            </a:r>
            <a:r>
              <a:rPr dirty="0" sz="1800" spc="-10">
                <a:latin typeface="Arial"/>
                <a:cs typeface="Arial"/>
              </a:rPr>
              <a:t>has  </a:t>
            </a:r>
            <a:r>
              <a:rPr dirty="0" sz="1800" spc="-5">
                <a:latin typeface="Arial"/>
                <a:cs typeface="Arial"/>
              </a:rPr>
              <a:t>become </a:t>
            </a:r>
            <a:r>
              <a:rPr dirty="0" sz="1800" spc="-10">
                <a:latin typeface="Arial"/>
                <a:cs typeface="Arial"/>
              </a:rPr>
              <a:t>mandatory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develop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system </a:t>
            </a:r>
            <a:r>
              <a:rPr dirty="0" sz="1800" spc="-5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predict </a:t>
            </a:r>
            <a:r>
              <a:rPr dirty="0" sz="1800" spc="-5">
                <a:latin typeface="Arial"/>
                <a:cs typeface="Arial"/>
              </a:rPr>
              <a:t>heart diseases  </a:t>
            </a:r>
            <a:r>
              <a:rPr dirty="0" sz="1800" spc="-10">
                <a:latin typeface="Arial"/>
                <a:cs typeface="Arial"/>
              </a:rPr>
              <a:t>effectively and </a:t>
            </a:r>
            <a:r>
              <a:rPr dirty="0" sz="1800" spc="-20">
                <a:latin typeface="Arial"/>
                <a:cs typeface="Arial"/>
              </a:rPr>
              <a:t>accurately.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motivation for the study </a:t>
            </a:r>
            <a:r>
              <a:rPr dirty="0" sz="1800" spc="-15">
                <a:latin typeface="Arial"/>
                <a:cs typeface="Arial"/>
              </a:rPr>
              <a:t>was </a:t>
            </a:r>
            <a:r>
              <a:rPr dirty="0" sz="1800" spc="-5">
                <a:latin typeface="Arial"/>
                <a:cs typeface="Arial"/>
              </a:rPr>
              <a:t>to find the  </a:t>
            </a:r>
            <a:r>
              <a:rPr dirty="0" sz="1800">
                <a:latin typeface="Arial"/>
                <a:cs typeface="Arial"/>
              </a:rPr>
              <a:t>most </a:t>
            </a:r>
            <a:r>
              <a:rPr dirty="0" sz="1800" spc="-10">
                <a:latin typeface="Arial"/>
                <a:cs typeface="Arial"/>
              </a:rPr>
              <a:t>efficient </a:t>
            </a:r>
            <a:r>
              <a:rPr dirty="0" sz="1800">
                <a:latin typeface="Arial"/>
                <a:cs typeface="Arial"/>
              </a:rPr>
              <a:t>ML </a:t>
            </a:r>
            <a:r>
              <a:rPr dirty="0" sz="1800" spc="-10">
                <a:latin typeface="Arial"/>
                <a:cs typeface="Arial"/>
              </a:rPr>
              <a:t>algorithm </a:t>
            </a:r>
            <a:r>
              <a:rPr dirty="0" sz="1800" spc="-5">
                <a:latin typeface="Arial"/>
                <a:cs typeface="Arial"/>
              </a:rPr>
              <a:t>for detection of </a:t>
            </a:r>
            <a:r>
              <a:rPr dirty="0" sz="1800" spc="-10">
                <a:latin typeface="Arial"/>
                <a:cs typeface="Arial"/>
              </a:rPr>
              <a:t>heart </a:t>
            </a:r>
            <a:r>
              <a:rPr dirty="0" sz="1800" spc="-5">
                <a:latin typeface="Arial"/>
                <a:cs typeface="Arial"/>
              </a:rPr>
              <a:t>diseases. This study  compares the accuracy score of Decision </a:t>
            </a:r>
            <a:r>
              <a:rPr dirty="0" sz="1800" spc="-15">
                <a:latin typeface="Arial"/>
                <a:cs typeface="Arial"/>
              </a:rPr>
              <a:t>Tree, </a:t>
            </a:r>
            <a:r>
              <a:rPr dirty="0" sz="1800" spc="-10">
                <a:latin typeface="Arial"/>
                <a:cs typeface="Arial"/>
              </a:rPr>
              <a:t>Logistic Regression,  Random </a:t>
            </a:r>
            <a:r>
              <a:rPr dirty="0" sz="1800" spc="-5">
                <a:latin typeface="Arial"/>
                <a:cs typeface="Arial"/>
              </a:rPr>
              <a:t>Forest </a:t>
            </a:r>
            <a:r>
              <a:rPr dirty="0" sz="1800" spc="-10">
                <a:latin typeface="Arial"/>
                <a:cs typeface="Arial"/>
              </a:rPr>
              <a:t>and Naive Bayes </a:t>
            </a:r>
            <a:r>
              <a:rPr dirty="0" sz="1800" spc="-5">
                <a:latin typeface="Arial"/>
                <a:cs typeface="Arial"/>
              </a:rPr>
              <a:t>algorithms for predicting </a:t>
            </a:r>
            <a:r>
              <a:rPr dirty="0" sz="1800" spc="-10">
                <a:latin typeface="Arial"/>
                <a:cs typeface="Arial"/>
              </a:rPr>
              <a:t>heart disease  </a:t>
            </a:r>
            <a:r>
              <a:rPr dirty="0" sz="1800" spc="-5">
                <a:latin typeface="Arial"/>
                <a:cs typeface="Arial"/>
              </a:rPr>
              <a:t>using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6590" y="4751070"/>
            <a:ext cx="2108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0">
                <a:latin typeface="Arial"/>
                <a:cs typeface="Arial"/>
              </a:rPr>
              <a:t>1</a:t>
            </a: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90" y="1101090"/>
            <a:ext cx="7731759" cy="3221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32434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ABSTRACT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Nowadays, </a:t>
            </a:r>
            <a:r>
              <a:rPr dirty="0" sz="1400" spc="-5">
                <a:latin typeface="Arial"/>
                <a:cs typeface="Arial"/>
              </a:rPr>
              <a:t>health disease are increasing day by day due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lifestyle, </a:t>
            </a:r>
            <a:r>
              <a:rPr dirty="0" sz="1400" spc="-15">
                <a:latin typeface="Arial"/>
                <a:cs typeface="Arial"/>
              </a:rPr>
              <a:t>hereditary. Especially, </a:t>
            </a:r>
            <a:r>
              <a:rPr dirty="0" sz="1400" spc="-5">
                <a:latin typeface="Arial"/>
                <a:cs typeface="Arial"/>
              </a:rPr>
              <a:t>heart  disease has become more common </a:t>
            </a:r>
            <a:r>
              <a:rPr dirty="0" sz="1400">
                <a:latin typeface="Arial"/>
                <a:cs typeface="Arial"/>
              </a:rPr>
              <a:t>these </a:t>
            </a:r>
            <a:r>
              <a:rPr dirty="0" sz="1400" spc="-5">
                <a:latin typeface="Arial"/>
                <a:cs typeface="Arial"/>
              </a:rPr>
              <a:t>days, </a:t>
            </a:r>
            <a:r>
              <a:rPr dirty="0" sz="1400">
                <a:latin typeface="Arial"/>
                <a:cs typeface="Arial"/>
              </a:rPr>
              <a:t>i.e. life </a:t>
            </a:r>
            <a:r>
              <a:rPr dirty="0" sz="1400" spc="-5">
                <a:latin typeface="Arial"/>
                <a:cs typeface="Arial"/>
              </a:rPr>
              <a:t>of people is at </a:t>
            </a:r>
            <a:r>
              <a:rPr dirty="0" sz="1400">
                <a:latin typeface="Arial"/>
                <a:cs typeface="Arial"/>
              </a:rPr>
              <a:t>risk. </a:t>
            </a:r>
            <a:r>
              <a:rPr dirty="0" sz="1400" spc="-5">
                <a:latin typeface="Arial"/>
                <a:cs typeface="Arial"/>
              </a:rPr>
              <a:t>Each individual has  different </a:t>
            </a:r>
            <a:r>
              <a:rPr dirty="0" sz="1400" spc="-10">
                <a:latin typeface="Arial"/>
                <a:cs typeface="Arial"/>
              </a:rPr>
              <a:t>values </a:t>
            </a:r>
            <a:r>
              <a:rPr dirty="0" sz="1400" spc="-5">
                <a:latin typeface="Arial"/>
                <a:cs typeface="Arial"/>
              </a:rPr>
              <a:t>for Blood pressure, cholesterol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pulse rate. But according </a:t>
            </a:r>
            <a:r>
              <a:rPr dirty="0" sz="1400" spc="5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medically proven  results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normal </a:t>
            </a:r>
            <a:r>
              <a:rPr dirty="0" sz="1400" spc="-10">
                <a:latin typeface="Arial"/>
                <a:cs typeface="Arial"/>
              </a:rPr>
              <a:t>values </a:t>
            </a:r>
            <a:r>
              <a:rPr dirty="0" sz="1400" spc="-5">
                <a:latin typeface="Arial"/>
                <a:cs typeface="Arial"/>
              </a:rPr>
              <a:t>of Blood pressure is 120/90, Cholesterol is 100-129 </a:t>
            </a:r>
            <a:r>
              <a:rPr dirty="0" sz="1400">
                <a:latin typeface="Arial"/>
                <a:cs typeface="Arial"/>
              </a:rPr>
              <a:t>mg/dL ,Pulse rate </a:t>
            </a:r>
            <a:r>
              <a:rPr dirty="0" sz="1400" spc="-5">
                <a:latin typeface="Arial"/>
                <a:cs typeface="Arial"/>
              </a:rPr>
              <a:t>is  72, Fasting Blood Sugar </a:t>
            </a:r>
            <a:r>
              <a:rPr dirty="0" sz="1400" spc="-10">
                <a:latin typeface="Arial"/>
                <a:cs typeface="Arial"/>
              </a:rPr>
              <a:t>level </a:t>
            </a:r>
            <a:r>
              <a:rPr dirty="0" sz="1400" spc="-5">
                <a:latin typeface="Arial"/>
                <a:cs typeface="Arial"/>
              </a:rPr>
              <a:t>is 100 mg/dL ,Heart rate is 60-100 bpm, ECG is normal, </a:t>
            </a:r>
            <a:r>
              <a:rPr dirty="0" sz="1400" spc="5">
                <a:latin typeface="Arial"/>
                <a:cs typeface="Arial"/>
              </a:rPr>
              <a:t>Width </a:t>
            </a:r>
            <a:r>
              <a:rPr dirty="0" sz="1400" spc="-5">
                <a:latin typeface="Arial"/>
                <a:cs typeface="Arial"/>
              </a:rPr>
              <a:t>of  major vessels </a:t>
            </a:r>
            <a:r>
              <a:rPr dirty="0" sz="1400">
                <a:latin typeface="Arial"/>
                <a:cs typeface="Arial"/>
              </a:rPr>
              <a:t>is </a:t>
            </a:r>
            <a:r>
              <a:rPr dirty="0" sz="1400" spc="-5">
                <a:latin typeface="Arial"/>
                <a:cs typeface="Arial"/>
              </a:rPr>
              <a:t>25 </a:t>
            </a:r>
            <a:r>
              <a:rPr dirty="0" sz="1400">
                <a:latin typeface="Arial"/>
                <a:cs typeface="Arial"/>
              </a:rPr>
              <a:t>mm (1 </a:t>
            </a:r>
            <a:r>
              <a:rPr dirty="0" sz="1400" spc="-5">
                <a:latin typeface="Arial"/>
                <a:cs typeface="Arial"/>
              </a:rPr>
              <a:t>inch) in the aorta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only </a:t>
            </a:r>
            <a:r>
              <a:rPr dirty="0" sz="1400">
                <a:latin typeface="Arial"/>
                <a:cs typeface="Arial"/>
              </a:rPr>
              <a:t>8 </a:t>
            </a:r>
            <a:r>
              <a:rPr dirty="0" sz="1400" spc="-5">
                <a:latin typeface="Arial"/>
                <a:cs typeface="Arial"/>
              </a:rPr>
              <a:t>μm in the capillaries. This paper gives </a:t>
            </a:r>
            <a:r>
              <a:rPr dirty="0" sz="1400">
                <a:latin typeface="Arial"/>
                <a:cs typeface="Arial"/>
              </a:rPr>
              <a:t>the  </a:t>
            </a:r>
            <a:r>
              <a:rPr dirty="0" sz="1400" spc="-5">
                <a:latin typeface="Arial"/>
                <a:cs typeface="Arial"/>
              </a:rPr>
              <a:t>survey about different </a:t>
            </a:r>
            <a:r>
              <a:rPr dirty="0" sz="1400">
                <a:latin typeface="Arial"/>
                <a:cs typeface="Arial"/>
              </a:rPr>
              <a:t>classification </a:t>
            </a:r>
            <a:r>
              <a:rPr dirty="0" sz="1400" spc="-5">
                <a:latin typeface="Arial"/>
                <a:cs typeface="Arial"/>
              </a:rPr>
              <a:t>techniques used </a:t>
            </a:r>
            <a:r>
              <a:rPr dirty="0" sz="1400">
                <a:latin typeface="Arial"/>
                <a:cs typeface="Arial"/>
              </a:rPr>
              <a:t>for </a:t>
            </a:r>
            <a:r>
              <a:rPr dirty="0" sz="1400" spc="-5">
                <a:latin typeface="Arial"/>
                <a:cs typeface="Arial"/>
              </a:rPr>
              <a:t>predicting </a:t>
            </a:r>
            <a:r>
              <a:rPr dirty="0" sz="1400">
                <a:latin typeface="Arial"/>
                <a:cs typeface="Arial"/>
              </a:rPr>
              <a:t>the risk </a:t>
            </a:r>
            <a:r>
              <a:rPr dirty="0" sz="1400" spc="-10">
                <a:latin typeface="Arial"/>
                <a:cs typeface="Arial"/>
              </a:rPr>
              <a:t>level </a:t>
            </a:r>
            <a:r>
              <a:rPr dirty="0" sz="1400" spc="-5">
                <a:latin typeface="Arial"/>
                <a:cs typeface="Arial"/>
              </a:rPr>
              <a:t>of each person  based on age, </a:t>
            </a:r>
            <a:r>
              <a:rPr dirty="0" sz="1400" spc="-15">
                <a:latin typeface="Arial"/>
                <a:cs typeface="Arial"/>
              </a:rPr>
              <a:t>gender, </a:t>
            </a:r>
            <a:r>
              <a:rPr dirty="0" sz="1400" spc="-5">
                <a:latin typeface="Arial"/>
                <a:cs typeface="Arial"/>
              </a:rPr>
              <a:t>Blood pressure, cholesterol, pulse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rate.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0"/>
              </a:lnSpc>
            </a:pPr>
            <a:r>
              <a:rPr dirty="0" sz="1400" spc="-5">
                <a:latin typeface="Arial"/>
                <a:cs typeface="Arial"/>
              </a:rPr>
              <a:t>“Disease Prediction” </a:t>
            </a:r>
            <a:r>
              <a:rPr dirty="0" sz="1400">
                <a:latin typeface="Arial"/>
                <a:cs typeface="Arial"/>
              </a:rPr>
              <a:t>system </a:t>
            </a:r>
            <a:r>
              <a:rPr dirty="0" sz="1400" spc="-5">
                <a:latin typeface="Arial"/>
                <a:cs typeface="Arial"/>
              </a:rPr>
              <a:t>based on predictive modeling predicts the disease of the</a:t>
            </a:r>
            <a:r>
              <a:rPr dirty="0" sz="1400" spc="1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  <a:p>
            <a:pPr marL="12700" marR="10477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on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basis of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symptoms </a:t>
            </a:r>
            <a:r>
              <a:rPr dirty="0" sz="1400">
                <a:latin typeface="Arial"/>
                <a:cs typeface="Arial"/>
              </a:rPr>
              <a:t>that </a:t>
            </a:r>
            <a:r>
              <a:rPr dirty="0" sz="1400" spc="-5">
                <a:latin typeface="Arial"/>
                <a:cs typeface="Arial"/>
              </a:rPr>
              <a:t>user provides as an input </a:t>
            </a:r>
            <a:r>
              <a:rPr dirty="0" sz="1400" spc="5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the system. The </a:t>
            </a:r>
            <a:r>
              <a:rPr dirty="0" sz="1400">
                <a:latin typeface="Arial"/>
                <a:cs typeface="Arial"/>
              </a:rPr>
              <a:t>system </a:t>
            </a:r>
            <a:r>
              <a:rPr dirty="0" sz="1400" spc="-5">
                <a:latin typeface="Arial"/>
                <a:cs typeface="Arial"/>
              </a:rPr>
              <a:t>analyzes  thesymptoms provided by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user as input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gives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probability of the disease as an output.  Disease Prediction is done by implementing </a:t>
            </a:r>
            <a:r>
              <a:rPr dirty="0" sz="1400">
                <a:latin typeface="Arial"/>
                <a:cs typeface="Arial"/>
              </a:rPr>
              <a:t>5 </a:t>
            </a:r>
            <a:r>
              <a:rPr dirty="0" sz="1400" spc="-5">
                <a:latin typeface="Arial"/>
                <a:cs typeface="Arial"/>
              </a:rPr>
              <a:t>techniques </a:t>
            </a:r>
            <a:r>
              <a:rPr dirty="0" sz="1400">
                <a:latin typeface="Arial"/>
                <a:cs typeface="Arial"/>
              </a:rPr>
              <a:t>such </a:t>
            </a:r>
            <a:r>
              <a:rPr dirty="0" sz="1400" spc="-5">
                <a:latin typeface="Arial"/>
                <a:cs typeface="Arial"/>
              </a:rPr>
              <a:t>as </a:t>
            </a:r>
            <a:r>
              <a:rPr dirty="0" sz="1400" spc="-10">
                <a:latin typeface="Arial"/>
                <a:cs typeface="Arial"/>
              </a:rPr>
              <a:t>Naïve </a:t>
            </a:r>
            <a:r>
              <a:rPr dirty="0" sz="1400" spc="-5">
                <a:latin typeface="Arial"/>
                <a:cs typeface="Arial"/>
              </a:rPr>
              <a:t>Bayes, KNN, Decision  </a:t>
            </a:r>
            <a:r>
              <a:rPr dirty="0" sz="1400" spc="-15">
                <a:latin typeface="Arial"/>
                <a:cs typeface="Arial"/>
              </a:rPr>
              <a:t>Tree, </a:t>
            </a:r>
            <a:r>
              <a:rPr dirty="0" sz="1400" spc="-5">
                <a:latin typeface="Arial"/>
                <a:cs typeface="Arial"/>
              </a:rPr>
              <a:t>Linear Regression and Random Forest Algorithms. These techniques calculate </a:t>
            </a:r>
            <a:r>
              <a:rPr dirty="0" sz="1400">
                <a:latin typeface="Arial"/>
                <a:cs typeface="Arial"/>
              </a:rPr>
              <a:t>the  </a:t>
            </a:r>
            <a:r>
              <a:rPr dirty="0" sz="1400" spc="-5">
                <a:latin typeface="Arial"/>
                <a:cs typeface="Arial"/>
              </a:rPr>
              <a:t>probability of the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disease.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115570"/>
            <a:ext cx="5867400" cy="494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TECHN</a:t>
            </a:r>
            <a:r>
              <a:rPr dirty="0" spc="-45"/>
              <a:t>O</a:t>
            </a:r>
            <a:r>
              <a:rPr dirty="0" spc="-100"/>
              <a:t>L</a:t>
            </a:r>
            <a:r>
              <a:rPr dirty="0" spc="-130"/>
              <a:t>O</a:t>
            </a:r>
            <a:r>
              <a:rPr dirty="0" spc="-40"/>
              <a:t>GY  </a:t>
            </a:r>
            <a:r>
              <a:rPr dirty="0" spc="-120"/>
              <a:t>STACK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350" y="2581910"/>
            <a:ext cx="202438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390">
                <a:latin typeface="Verdana"/>
                <a:cs typeface="Verdana"/>
              </a:rPr>
              <a:t>US</a:t>
            </a:r>
            <a:r>
              <a:rPr dirty="0" sz="6000" spc="-345">
                <a:latin typeface="Verdana"/>
                <a:cs typeface="Verdana"/>
              </a:rPr>
              <a:t>E</a:t>
            </a:r>
            <a:r>
              <a:rPr dirty="0" sz="6000" spc="-75">
                <a:latin typeface="Verdana"/>
                <a:cs typeface="Verdana"/>
              </a:rPr>
              <a:t>D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830" y="615950"/>
            <a:ext cx="332105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13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Heart Disease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prediction  using 5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algorithms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67005" indent="-154940">
              <a:lnSpc>
                <a:spcPct val="100000"/>
              </a:lnSpc>
              <a:buChar char="-"/>
              <a:tabLst>
                <a:tab pos="167640" algn="l"/>
              </a:tabLst>
            </a:pPr>
            <a:r>
              <a:rPr dirty="0" sz="2000">
                <a:latin typeface="Arial"/>
                <a:cs typeface="Arial"/>
              </a:rPr>
              <a:t>Logistic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regression,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-"/>
            </a:pPr>
            <a:endParaRPr sz="2050">
              <a:latin typeface="Arial"/>
              <a:cs typeface="Arial"/>
            </a:endParaRPr>
          </a:p>
          <a:p>
            <a:pPr marL="167005" indent="-154940">
              <a:lnSpc>
                <a:spcPct val="100000"/>
              </a:lnSpc>
              <a:buChar char="-"/>
              <a:tabLst>
                <a:tab pos="167640" algn="l"/>
              </a:tabLst>
            </a:pPr>
            <a:r>
              <a:rPr dirty="0" sz="2000">
                <a:latin typeface="Arial"/>
                <a:cs typeface="Arial"/>
              </a:rPr>
              <a:t>Random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forest,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-"/>
            </a:pPr>
            <a:endParaRPr sz="2050">
              <a:latin typeface="Arial"/>
              <a:cs typeface="Arial"/>
            </a:endParaRPr>
          </a:p>
          <a:p>
            <a:pPr marL="167005" indent="-154940">
              <a:lnSpc>
                <a:spcPct val="100000"/>
              </a:lnSpc>
              <a:buChar char="-"/>
              <a:tabLst>
                <a:tab pos="167640" algn="l"/>
              </a:tabLst>
            </a:pPr>
            <a:r>
              <a:rPr dirty="0" sz="2000">
                <a:latin typeface="Arial"/>
                <a:cs typeface="Arial"/>
              </a:rPr>
              <a:t>Naive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Bayes,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-"/>
            </a:pPr>
            <a:endParaRPr sz="2050">
              <a:latin typeface="Arial"/>
              <a:cs typeface="Arial"/>
            </a:endParaRPr>
          </a:p>
          <a:p>
            <a:pPr marL="167005" indent="-154940">
              <a:lnSpc>
                <a:spcPct val="100000"/>
              </a:lnSpc>
              <a:buChar char="-"/>
              <a:tabLst>
                <a:tab pos="167640" algn="l"/>
              </a:tabLst>
            </a:pPr>
            <a:r>
              <a:rPr dirty="0" sz="2000">
                <a:latin typeface="Arial"/>
                <a:cs typeface="Arial"/>
              </a:rPr>
              <a:t>KNN(K Nearest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Neighbors),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-"/>
            </a:pPr>
            <a:endParaRPr sz="2050">
              <a:latin typeface="Arial"/>
              <a:cs typeface="Arial"/>
            </a:endParaRPr>
          </a:p>
          <a:p>
            <a:pPr marL="167005" indent="-154940">
              <a:lnSpc>
                <a:spcPct val="100000"/>
              </a:lnSpc>
              <a:buChar char="-"/>
              <a:tabLst>
                <a:tab pos="167640" algn="l"/>
              </a:tabLst>
            </a:pPr>
            <a:r>
              <a:rPr dirty="0" sz="2000">
                <a:latin typeface="Arial"/>
                <a:cs typeface="Arial"/>
              </a:rPr>
              <a:t>Decision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469" y="726440"/>
            <a:ext cx="2378075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35">
                <a:latin typeface="Trebuchet MS"/>
                <a:cs typeface="Trebuchet MS"/>
              </a:rPr>
              <a:t>L</a:t>
            </a:r>
            <a:r>
              <a:rPr dirty="0" sz="4000" spc="-60">
                <a:latin typeface="Trebuchet MS"/>
                <a:cs typeface="Trebuchet MS"/>
              </a:rPr>
              <a:t>I</a:t>
            </a:r>
            <a:r>
              <a:rPr dirty="0" sz="4000" spc="145">
                <a:latin typeface="Trebuchet MS"/>
                <a:cs typeface="Trebuchet MS"/>
              </a:rPr>
              <a:t>BR</a:t>
            </a:r>
            <a:r>
              <a:rPr dirty="0" sz="4000" spc="145">
                <a:latin typeface="Trebuchet MS"/>
                <a:cs typeface="Trebuchet MS"/>
              </a:rPr>
              <a:t>A</a:t>
            </a:r>
            <a:r>
              <a:rPr dirty="0" sz="4000" spc="225">
                <a:latin typeface="Trebuchet MS"/>
                <a:cs typeface="Trebuchet MS"/>
              </a:rPr>
              <a:t>R</a:t>
            </a:r>
            <a:r>
              <a:rPr dirty="0" sz="4000" spc="-50">
                <a:latin typeface="Trebuchet MS"/>
                <a:cs typeface="Trebuchet MS"/>
              </a:rPr>
              <a:t>I</a:t>
            </a:r>
            <a:r>
              <a:rPr dirty="0" sz="4000">
                <a:latin typeface="Trebuchet MS"/>
                <a:cs typeface="Trebuchet MS"/>
              </a:rPr>
              <a:t>E</a:t>
            </a:r>
            <a:r>
              <a:rPr dirty="0" sz="4000" spc="270">
                <a:latin typeface="Trebuchet MS"/>
                <a:cs typeface="Trebuchet MS"/>
              </a:rPr>
              <a:t>S  </a:t>
            </a:r>
            <a:r>
              <a:rPr dirty="0" sz="4000" spc="70">
                <a:latin typeface="Trebuchet MS"/>
                <a:cs typeface="Trebuchet MS"/>
              </a:rPr>
              <a:t>USED </a:t>
            </a:r>
            <a:r>
              <a:rPr dirty="0" sz="4000" spc="-5">
                <a:latin typeface="Trebuchet MS"/>
                <a:cs typeface="Trebuchet MS"/>
              </a:rPr>
              <a:t>IN  </a:t>
            </a:r>
            <a:r>
              <a:rPr dirty="0" sz="4000" spc="-40">
                <a:latin typeface="Trebuchet MS"/>
                <a:cs typeface="Trebuchet MS"/>
              </a:rPr>
              <a:t>THIS </a:t>
            </a:r>
            <a:r>
              <a:rPr dirty="0" sz="4000" spc="160">
                <a:latin typeface="Trebuchet MS"/>
                <a:cs typeface="Trebuchet MS"/>
              </a:rPr>
              <a:t>ML  </a:t>
            </a:r>
            <a:r>
              <a:rPr dirty="0" sz="4000" spc="70">
                <a:latin typeface="Trebuchet MS"/>
                <a:cs typeface="Trebuchet MS"/>
              </a:rPr>
              <a:t>MODEL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379" y="1327150"/>
            <a:ext cx="4175760" cy="1654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87570" y="2021839"/>
            <a:ext cx="4077970" cy="849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52780" y="3208020"/>
            <a:ext cx="8428990" cy="1784350"/>
            <a:chOff x="652780" y="3208020"/>
            <a:chExt cx="8428990" cy="1784350"/>
          </a:xfrm>
        </p:grpSpPr>
        <p:sp>
          <p:nvSpPr>
            <p:cNvPr id="5" name="object 5"/>
            <p:cNvSpPr/>
            <p:nvPr/>
          </p:nvSpPr>
          <p:spPr>
            <a:xfrm>
              <a:off x="4122420" y="3528060"/>
              <a:ext cx="4959350" cy="12547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2780" y="3208020"/>
              <a:ext cx="3469640" cy="17843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2546350" y="0"/>
            <a:ext cx="3216910" cy="17310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159" y="730250"/>
            <a:ext cx="8828405" cy="358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Arial"/>
                <a:cs typeface="Arial"/>
              </a:rPr>
              <a:t>EXPLAINATION </a:t>
            </a:r>
            <a:r>
              <a:rPr dirty="0" sz="1800">
                <a:latin typeface="Arial"/>
                <a:cs typeface="Arial"/>
              </a:rPr>
              <a:t>OF 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 marL="12700" marR="373380" indent="763270">
              <a:lnSpc>
                <a:spcPct val="93400"/>
              </a:lnSpc>
              <a:spcBef>
                <a:spcPts val="1639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main </a:t>
            </a:r>
            <a:r>
              <a:rPr dirty="0" sz="1800" spc="-10">
                <a:latin typeface="Arial"/>
                <a:cs typeface="Arial"/>
              </a:rPr>
              <a:t>goal </a:t>
            </a:r>
            <a:r>
              <a:rPr dirty="0" sz="1800" spc="-5">
                <a:latin typeface="Arial"/>
                <a:cs typeface="Arial"/>
              </a:rPr>
              <a:t>of the project is to </a:t>
            </a:r>
            <a:r>
              <a:rPr dirty="0" sz="1800" spc="-10">
                <a:latin typeface="Arial"/>
                <a:cs typeface="Arial"/>
              </a:rPr>
              <a:t>predict and determine </a:t>
            </a:r>
            <a:r>
              <a:rPr dirty="0" sz="1800" spc="-15">
                <a:latin typeface="Arial"/>
                <a:cs typeface="Arial"/>
              </a:rPr>
              <a:t>whether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patient  has </a:t>
            </a:r>
            <a:r>
              <a:rPr dirty="0" sz="1800" spc="-5">
                <a:latin typeface="Arial"/>
                <a:cs typeface="Arial"/>
              </a:rPr>
              <a:t>an chance </a:t>
            </a:r>
            <a:r>
              <a:rPr dirty="0" sz="1800" spc="-10">
                <a:latin typeface="Arial"/>
                <a:cs typeface="Arial"/>
              </a:rPr>
              <a:t>of having </a:t>
            </a:r>
            <a:r>
              <a:rPr dirty="0" sz="1800" spc="-5">
                <a:latin typeface="Arial"/>
                <a:cs typeface="Arial"/>
              </a:rPr>
              <a:t>heart disease in future or </a:t>
            </a:r>
            <a:r>
              <a:rPr dirty="0" sz="1800" spc="-10">
                <a:latin typeface="Arial"/>
                <a:cs typeface="Arial"/>
              </a:rPr>
              <a:t>not </a:t>
            </a:r>
            <a:r>
              <a:rPr dirty="0" sz="1800" spc="-5">
                <a:latin typeface="Arial"/>
                <a:cs typeface="Arial"/>
              </a:rPr>
              <a:t>on the </a:t>
            </a:r>
            <a:r>
              <a:rPr dirty="0" sz="1800" spc="-10">
                <a:latin typeface="Arial"/>
                <a:cs typeface="Arial"/>
              </a:rPr>
              <a:t>basis of dataset </a:t>
            </a:r>
            <a:r>
              <a:rPr dirty="0" sz="1800" spc="-15">
                <a:latin typeface="Arial"/>
                <a:cs typeface="Arial"/>
              </a:rPr>
              <a:t>with  </a:t>
            </a:r>
            <a:r>
              <a:rPr dirty="0" sz="1800" spc="-5">
                <a:latin typeface="Arial"/>
                <a:cs typeface="Arial"/>
              </a:rPr>
              <a:t>Recorded </a:t>
            </a:r>
            <a:r>
              <a:rPr dirty="0" sz="1800" spc="-10">
                <a:latin typeface="Arial"/>
                <a:cs typeface="Arial"/>
              </a:rPr>
              <a:t>details. </a:t>
            </a:r>
            <a:r>
              <a:rPr dirty="0" sz="1800" spc="-5">
                <a:latin typeface="Arial"/>
                <a:cs typeface="Arial"/>
              </a:rPr>
              <a:t>For this, </a:t>
            </a:r>
            <a:r>
              <a:rPr dirty="0" sz="1800">
                <a:latin typeface="Arial"/>
                <a:cs typeface="Arial"/>
              </a:rPr>
              <a:t>I </a:t>
            </a:r>
            <a:r>
              <a:rPr dirty="0" sz="1800" spc="-10">
                <a:latin typeface="Arial"/>
                <a:cs typeface="Arial"/>
              </a:rPr>
              <a:t>extracted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dataset </a:t>
            </a:r>
            <a:r>
              <a:rPr dirty="0" sz="1800" spc="-5">
                <a:latin typeface="Arial"/>
                <a:cs typeface="Arial"/>
              </a:rPr>
              <a:t>from kaggle </a:t>
            </a:r>
            <a:r>
              <a:rPr dirty="0" sz="1800" spc="-10">
                <a:latin typeface="Arial"/>
                <a:cs typeface="Arial"/>
              </a:rPr>
              <a:t>website. </a:t>
            </a:r>
            <a:r>
              <a:rPr dirty="0" sz="1800" spc="-5">
                <a:latin typeface="Arial"/>
                <a:cs typeface="Arial"/>
              </a:rPr>
              <a:t>This </a:t>
            </a:r>
            <a:r>
              <a:rPr dirty="0" sz="1800" spc="-10">
                <a:latin typeface="Arial"/>
                <a:cs typeface="Arial"/>
              </a:rPr>
              <a:t>dataset  consisted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various columns </a:t>
            </a:r>
            <a:r>
              <a:rPr dirty="0" sz="1800" spc="-5">
                <a:latin typeface="Arial"/>
                <a:cs typeface="Arial"/>
              </a:rPr>
              <a:t>such as age,sex,cp,trestbps,chol,fbs,restecg,thalach,  </a:t>
            </a:r>
            <a:r>
              <a:rPr dirty="0" sz="1800" spc="-10">
                <a:latin typeface="Arial"/>
                <a:cs typeface="Arial"/>
              </a:rPr>
              <a:t>Exang,oldpeak,slope,ca,thal,target. </a:t>
            </a:r>
            <a:r>
              <a:rPr dirty="0" sz="1800">
                <a:latin typeface="Arial"/>
                <a:cs typeface="Arial"/>
              </a:rPr>
              <a:t>In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5">
                <a:latin typeface="Arial"/>
                <a:cs typeface="Arial"/>
              </a:rPr>
              <a:t>column </a:t>
            </a:r>
            <a:r>
              <a:rPr dirty="0" sz="1800" spc="-10">
                <a:latin typeface="Arial"/>
                <a:cs typeface="Arial"/>
              </a:rPr>
              <a:t>of </a:t>
            </a:r>
            <a:r>
              <a:rPr dirty="0" sz="1800" spc="-5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dataset </a:t>
            </a:r>
            <a:r>
              <a:rPr dirty="0" sz="1800" spc="-20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have 304  entries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means that </a:t>
            </a:r>
            <a:r>
              <a:rPr dirty="0" sz="1800" spc="-20">
                <a:latin typeface="Arial"/>
                <a:cs typeface="Arial"/>
              </a:rPr>
              <a:t>we </a:t>
            </a:r>
            <a:r>
              <a:rPr dirty="0" sz="1800" spc="-10">
                <a:latin typeface="Arial"/>
                <a:cs typeface="Arial"/>
              </a:rPr>
              <a:t>have </a:t>
            </a:r>
            <a:r>
              <a:rPr dirty="0" sz="1800" spc="-5">
                <a:latin typeface="Arial"/>
                <a:cs typeface="Arial"/>
              </a:rPr>
              <a:t>entries of 304 </a:t>
            </a:r>
            <a:r>
              <a:rPr dirty="0" sz="1800" spc="-10">
                <a:latin typeface="Arial"/>
                <a:cs typeface="Arial"/>
              </a:rPr>
              <a:t>patients </a:t>
            </a:r>
            <a:r>
              <a:rPr dirty="0" sz="1800" spc="-15">
                <a:latin typeface="Arial"/>
                <a:cs typeface="Arial"/>
              </a:rPr>
              <a:t>with </a:t>
            </a:r>
            <a:r>
              <a:rPr dirty="0" sz="1800" spc="-5">
                <a:latin typeface="Arial"/>
                <a:cs typeface="Arial"/>
              </a:rPr>
              <a:t>the record of there  various Body tests listed in 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12700" marR="5080" indent="763270">
              <a:lnSpc>
                <a:spcPct val="934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proposed </a:t>
            </a:r>
            <a:r>
              <a:rPr dirty="0" sz="1800" spc="-15">
                <a:latin typeface="Arial"/>
                <a:cs typeface="Arial"/>
              </a:rPr>
              <a:t>work </a:t>
            </a:r>
            <a:r>
              <a:rPr dirty="0" sz="1800" spc="-10">
                <a:latin typeface="Arial"/>
                <a:cs typeface="Arial"/>
              </a:rPr>
              <a:t>predicts </a:t>
            </a:r>
            <a:r>
              <a:rPr dirty="0" sz="1800" spc="-5">
                <a:latin typeface="Arial"/>
                <a:cs typeface="Arial"/>
              </a:rPr>
              <a:t>heart disease by </a:t>
            </a:r>
            <a:r>
              <a:rPr dirty="0" sz="1800" spc="-10">
                <a:latin typeface="Arial"/>
                <a:cs typeface="Arial"/>
              </a:rPr>
              <a:t>exploring </a:t>
            </a:r>
            <a:r>
              <a:rPr dirty="0" sz="1800" spc="-5">
                <a:latin typeface="Arial"/>
                <a:cs typeface="Arial"/>
              </a:rPr>
              <a:t>the above mentioned  </a:t>
            </a:r>
            <a:r>
              <a:rPr dirty="0" sz="1800" spc="-10">
                <a:latin typeface="Arial"/>
                <a:cs typeface="Arial"/>
              </a:rPr>
              <a:t>four </a:t>
            </a:r>
            <a:r>
              <a:rPr dirty="0" sz="1800" spc="-5">
                <a:latin typeface="Arial"/>
                <a:cs typeface="Arial"/>
              </a:rPr>
              <a:t>classification </a:t>
            </a:r>
            <a:r>
              <a:rPr dirty="0" sz="1800" spc="-10">
                <a:latin typeface="Arial"/>
                <a:cs typeface="Arial"/>
              </a:rPr>
              <a:t>algorithms and does performance analysis.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5">
                <a:latin typeface="Arial"/>
                <a:cs typeface="Arial"/>
              </a:rPr>
              <a:t>objective of </a:t>
            </a:r>
            <a:r>
              <a:rPr dirty="0" sz="1800" spc="-10">
                <a:latin typeface="Arial"/>
                <a:cs typeface="Arial"/>
              </a:rPr>
              <a:t>this  </a:t>
            </a:r>
            <a:r>
              <a:rPr dirty="0" sz="1800" spc="-5">
                <a:latin typeface="Arial"/>
                <a:cs typeface="Arial"/>
              </a:rPr>
              <a:t>study is </a:t>
            </a:r>
            <a:r>
              <a:rPr dirty="0" sz="1800">
                <a:latin typeface="Arial"/>
                <a:cs typeface="Arial"/>
              </a:rPr>
              <a:t>to </a:t>
            </a:r>
            <a:r>
              <a:rPr dirty="0" sz="1800" spc="-10">
                <a:latin typeface="Arial"/>
                <a:cs typeface="Arial"/>
              </a:rPr>
              <a:t>effectively predict </a:t>
            </a:r>
            <a:r>
              <a:rPr dirty="0" sz="1800" spc="-5">
                <a:latin typeface="Arial"/>
                <a:cs typeface="Arial"/>
              </a:rPr>
              <a:t>if the </a:t>
            </a:r>
            <a:r>
              <a:rPr dirty="0" sz="1800" spc="-10">
                <a:latin typeface="Arial"/>
                <a:cs typeface="Arial"/>
              </a:rPr>
              <a:t>patient suffers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 spc="-10">
                <a:latin typeface="Arial"/>
                <a:cs typeface="Arial"/>
              </a:rPr>
              <a:t>heart disease.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health  </a:t>
            </a:r>
            <a:r>
              <a:rPr dirty="0" sz="1800" spc="-5">
                <a:latin typeface="Arial"/>
                <a:cs typeface="Arial"/>
              </a:rPr>
              <a:t>professional enters the </a:t>
            </a:r>
            <a:r>
              <a:rPr dirty="0" sz="1800" spc="-10">
                <a:latin typeface="Arial"/>
                <a:cs typeface="Arial"/>
              </a:rPr>
              <a:t>input </a:t>
            </a:r>
            <a:r>
              <a:rPr dirty="0" sz="1800" spc="-5">
                <a:latin typeface="Arial"/>
                <a:cs typeface="Arial"/>
              </a:rPr>
              <a:t>values from the patient's </a:t>
            </a:r>
            <a:r>
              <a:rPr dirty="0" sz="1800" spc="-10">
                <a:latin typeface="Arial"/>
                <a:cs typeface="Arial"/>
              </a:rPr>
              <a:t>health </a:t>
            </a:r>
            <a:r>
              <a:rPr dirty="0" sz="1800" spc="-5">
                <a:latin typeface="Arial"/>
                <a:cs typeface="Arial"/>
              </a:rPr>
              <a:t>report. </a:t>
            </a:r>
            <a:r>
              <a:rPr dirty="0" sz="1800">
                <a:latin typeface="Arial"/>
                <a:cs typeface="Arial"/>
              </a:rPr>
              <a:t>The </a:t>
            </a:r>
            <a:r>
              <a:rPr dirty="0" sz="1800" spc="-10">
                <a:latin typeface="Arial"/>
                <a:cs typeface="Arial"/>
              </a:rPr>
              <a:t>data </a:t>
            </a:r>
            <a:r>
              <a:rPr dirty="0" sz="1800" spc="-5">
                <a:latin typeface="Arial"/>
                <a:cs typeface="Arial"/>
              </a:rPr>
              <a:t>is fed into  </a:t>
            </a:r>
            <a:r>
              <a:rPr dirty="0" sz="1800" spc="-10">
                <a:latin typeface="Arial"/>
                <a:cs typeface="Arial"/>
              </a:rPr>
              <a:t>model </a:t>
            </a:r>
            <a:r>
              <a:rPr dirty="0" sz="1800" spc="-15">
                <a:latin typeface="Arial"/>
                <a:cs typeface="Arial"/>
              </a:rPr>
              <a:t>which </a:t>
            </a:r>
            <a:r>
              <a:rPr dirty="0" sz="1800" spc="-5">
                <a:latin typeface="Arial"/>
                <a:cs typeface="Arial"/>
              </a:rPr>
              <a:t>predicts the </a:t>
            </a:r>
            <a:r>
              <a:rPr dirty="0" sz="1800" spc="-10">
                <a:latin typeface="Arial"/>
                <a:cs typeface="Arial"/>
              </a:rPr>
              <a:t>probability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having heart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disease.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9770" y="4525009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5200" y="1657350"/>
            <a:ext cx="636587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9794" indent="-887730">
              <a:lnSpc>
                <a:spcPct val="100000"/>
              </a:lnSpc>
              <a:spcBef>
                <a:spcPts val="100"/>
              </a:spcBef>
              <a:buSzPct val="98750"/>
              <a:buFont typeface="DejaVu Sans"/>
              <a:buChar char="●"/>
              <a:tabLst>
                <a:tab pos="900430" algn="l"/>
              </a:tabLst>
            </a:pPr>
            <a:r>
              <a:rPr dirty="0" sz="8000" spc="-145">
                <a:latin typeface="Verdana"/>
                <a:cs typeface="Verdana"/>
              </a:rPr>
              <a:t>Co</a:t>
            </a:r>
            <a:r>
              <a:rPr dirty="0" sz="8000" spc="-125">
                <a:latin typeface="Verdana"/>
                <a:cs typeface="Verdana"/>
              </a:rPr>
              <a:t>n</a:t>
            </a:r>
            <a:r>
              <a:rPr dirty="0" sz="8000" spc="-5">
                <a:latin typeface="Verdana"/>
                <a:cs typeface="Verdana"/>
              </a:rPr>
              <a:t>cl</a:t>
            </a:r>
            <a:r>
              <a:rPr dirty="0" sz="8000" spc="15">
                <a:latin typeface="Verdana"/>
                <a:cs typeface="Verdana"/>
              </a:rPr>
              <a:t>u</a:t>
            </a:r>
            <a:r>
              <a:rPr dirty="0" sz="8000" spc="40">
                <a:latin typeface="Verdana"/>
                <a:cs typeface="Verdana"/>
              </a:rPr>
              <a:t>si</a:t>
            </a:r>
            <a:r>
              <a:rPr dirty="0" sz="8000" spc="75">
                <a:latin typeface="Verdana"/>
                <a:cs typeface="Verdana"/>
              </a:rPr>
              <a:t>o</a:t>
            </a:r>
            <a:r>
              <a:rPr dirty="0" sz="8000" spc="-55">
                <a:latin typeface="Verdana"/>
                <a:cs typeface="Verdana"/>
              </a:rPr>
              <a:t>n</a:t>
            </a:r>
            <a:endParaRPr sz="8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2020-12-14T07:21:03Z</dcterms:created>
  <dcterms:modified xsi:type="dcterms:W3CDTF">2020-12-14T07:21:03Z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2020-12-14T00:00:00Z</vt:filetime>
  </property>
  <property fmtid="{D5CDD505-2E9C-101B-9397-08002B2CF9AE}" pid="3" name="Creator">
    <vt:lpwstr>Impress</vt:lpwstr>
  </property>
  <property fmtid="{D5CDD505-2E9C-101B-9397-08002B2CF9AE}" pid="4" name="LastSaved">
    <vt:filetime>2020-12-14T00:00:00Z</vt:filetime>
  </property>
</Properties>
</file>