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58" r:id="rId3"/>
    <p:sldId id="259" r:id="rId4"/>
    <p:sldId id="260" r:id="rId5"/>
    <p:sldId id="261" r:id="rId6"/>
    <p:sldId id="278" r:id="rId7"/>
    <p:sldId id="279" r:id="rId8"/>
    <p:sldId id="276" r:id="rId9"/>
    <p:sldId id="277" r:id="rId10"/>
    <p:sldId id="263" r:id="rId11"/>
    <p:sldId id="264" r:id="rId12"/>
    <p:sldId id="267" r:id="rId13"/>
    <p:sldId id="274" r:id="rId14"/>
    <p:sldId id="275" r:id="rId15"/>
    <p:sldId id="28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B6D4149-6FAE-488C-8990-ED480C65B6DF}"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644CD-2E1C-4056-AA60-099565870746}" type="slidenum">
              <a:rPr lang="en-IN" smtClean="0"/>
              <a:t>‹#›</a:t>
            </a:fld>
            <a:endParaRPr lang="en-IN"/>
          </a:p>
        </p:txBody>
      </p:sp>
    </p:spTree>
    <p:extLst>
      <p:ext uri="{BB962C8B-B14F-4D97-AF65-F5344CB8AC3E}">
        <p14:creationId xmlns:p14="http://schemas.microsoft.com/office/powerpoint/2010/main" val="226153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6D4149-6FAE-488C-8990-ED480C65B6DF}"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644CD-2E1C-4056-AA60-099565870746}" type="slidenum">
              <a:rPr lang="en-IN" smtClean="0"/>
              <a:t>‹#›</a:t>
            </a:fld>
            <a:endParaRPr lang="en-IN"/>
          </a:p>
        </p:txBody>
      </p:sp>
    </p:spTree>
    <p:extLst>
      <p:ext uri="{BB962C8B-B14F-4D97-AF65-F5344CB8AC3E}">
        <p14:creationId xmlns:p14="http://schemas.microsoft.com/office/powerpoint/2010/main" val="321940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6D4149-6FAE-488C-8990-ED480C65B6DF}"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644CD-2E1C-4056-AA60-099565870746}" type="slidenum">
              <a:rPr lang="en-IN" smtClean="0"/>
              <a:t>‹#›</a:t>
            </a:fld>
            <a:endParaRPr lang="en-IN"/>
          </a:p>
        </p:txBody>
      </p:sp>
    </p:spTree>
    <p:extLst>
      <p:ext uri="{BB962C8B-B14F-4D97-AF65-F5344CB8AC3E}">
        <p14:creationId xmlns:p14="http://schemas.microsoft.com/office/powerpoint/2010/main" val="340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B6D4149-6FAE-488C-8990-ED480C65B6DF}"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644CD-2E1C-4056-AA60-099565870746}" type="slidenum">
              <a:rPr lang="en-IN" smtClean="0"/>
              <a:t>‹#›</a:t>
            </a:fld>
            <a:endParaRPr lang="en-IN"/>
          </a:p>
        </p:txBody>
      </p:sp>
    </p:spTree>
    <p:extLst>
      <p:ext uri="{BB962C8B-B14F-4D97-AF65-F5344CB8AC3E}">
        <p14:creationId xmlns:p14="http://schemas.microsoft.com/office/powerpoint/2010/main" val="2996752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6D4149-6FAE-488C-8990-ED480C65B6DF}"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B644CD-2E1C-4056-AA60-099565870746}" type="slidenum">
              <a:rPr lang="en-IN" smtClean="0"/>
              <a:t>‹#›</a:t>
            </a:fld>
            <a:endParaRPr lang="en-IN"/>
          </a:p>
        </p:txBody>
      </p:sp>
    </p:spTree>
    <p:extLst>
      <p:ext uri="{BB962C8B-B14F-4D97-AF65-F5344CB8AC3E}">
        <p14:creationId xmlns:p14="http://schemas.microsoft.com/office/powerpoint/2010/main" val="100683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B6D4149-6FAE-488C-8990-ED480C65B6DF}"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644CD-2E1C-4056-AA60-099565870746}" type="slidenum">
              <a:rPr lang="en-IN" smtClean="0"/>
              <a:t>‹#›</a:t>
            </a:fld>
            <a:endParaRPr lang="en-IN"/>
          </a:p>
        </p:txBody>
      </p:sp>
    </p:spTree>
    <p:extLst>
      <p:ext uri="{BB962C8B-B14F-4D97-AF65-F5344CB8AC3E}">
        <p14:creationId xmlns:p14="http://schemas.microsoft.com/office/powerpoint/2010/main" val="904049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B6D4149-6FAE-488C-8990-ED480C65B6DF}"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B644CD-2E1C-4056-AA60-099565870746}" type="slidenum">
              <a:rPr lang="en-IN" smtClean="0"/>
              <a:t>‹#›</a:t>
            </a:fld>
            <a:endParaRPr lang="en-IN"/>
          </a:p>
        </p:txBody>
      </p:sp>
    </p:spTree>
    <p:extLst>
      <p:ext uri="{BB962C8B-B14F-4D97-AF65-F5344CB8AC3E}">
        <p14:creationId xmlns:p14="http://schemas.microsoft.com/office/powerpoint/2010/main" val="312169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B6D4149-6FAE-488C-8990-ED480C65B6DF}"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B644CD-2E1C-4056-AA60-099565870746}" type="slidenum">
              <a:rPr lang="en-IN" smtClean="0"/>
              <a:t>‹#›</a:t>
            </a:fld>
            <a:endParaRPr lang="en-IN"/>
          </a:p>
        </p:txBody>
      </p:sp>
    </p:spTree>
    <p:extLst>
      <p:ext uri="{BB962C8B-B14F-4D97-AF65-F5344CB8AC3E}">
        <p14:creationId xmlns:p14="http://schemas.microsoft.com/office/powerpoint/2010/main" val="104884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D4149-6FAE-488C-8990-ED480C65B6DF}" type="datetimeFigureOut">
              <a:rPr lang="en-IN" smtClean="0"/>
              <a:t>02-11-2023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7B644CD-2E1C-4056-AA60-099565870746}" type="slidenum">
              <a:rPr lang="en-IN" smtClean="0"/>
              <a:t>‹#›</a:t>
            </a:fld>
            <a:endParaRPr lang="en-IN"/>
          </a:p>
        </p:txBody>
      </p:sp>
    </p:spTree>
    <p:extLst>
      <p:ext uri="{BB962C8B-B14F-4D97-AF65-F5344CB8AC3E}">
        <p14:creationId xmlns:p14="http://schemas.microsoft.com/office/powerpoint/2010/main" val="2854489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D4149-6FAE-488C-8990-ED480C65B6DF}"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644CD-2E1C-4056-AA60-099565870746}" type="slidenum">
              <a:rPr lang="en-IN" smtClean="0"/>
              <a:t>‹#›</a:t>
            </a:fld>
            <a:endParaRPr lang="en-IN"/>
          </a:p>
        </p:txBody>
      </p:sp>
    </p:spTree>
    <p:extLst>
      <p:ext uri="{BB962C8B-B14F-4D97-AF65-F5344CB8AC3E}">
        <p14:creationId xmlns:p14="http://schemas.microsoft.com/office/powerpoint/2010/main" val="2597933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6D4149-6FAE-488C-8990-ED480C65B6DF}"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B644CD-2E1C-4056-AA60-099565870746}" type="slidenum">
              <a:rPr lang="en-IN" smtClean="0"/>
              <a:t>‹#›</a:t>
            </a:fld>
            <a:endParaRPr lang="en-IN"/>
          </a:p>
        </p:txBody>
      </p:sp>
    </p:spTree>
    <p:extLst>
      <p:ext uri="{BB962C8B-B14F-4D97-AF65-F5344CB8AC3E}">
        <p14:creationId xmlns:p14="http://schemas.microsoft.com/office/powerpoint/2010/main" val="1591761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D4149-6FAE-488C-8990-ED480C65B6DF}" type="datetimeFigureOut">
              <a:rPr lang="en-IN" smtClean="0"/>
              <a:t>02-11-2023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B644CD-2E1C-4056-AA60-099565870746}" type="slidenum">
              <a:rPr lang="en-IN" smtClean="0"/>
              <a:t>‹#›</a:t>
            </a:fld>
            <a:endParaRPr lang="en-IN"/>
          </a:p>
        </p:txBody>
      </p:sp>
    </p:spTree>
    <p:extLst>
      <p:ext uri="{BB962C8B-B14F-4D97-AF65-F5344CB8AC3E}">
        <p14:creationId xmlns:p14="http://schemas.microsoft.com/office/powerpoint/2010/main" val="701866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86210"/>
          </a:xfrm>
        </p:spPr>
        <p:txBody>
          <a:bodyPr/>
          <a:lstStyle/>
          <a:p>
            <a:r>
              <a:rPr lang="en-IN" dirty="0" smtClean="0"/>
              <a:t>Blood bank application</a:t>
            </a:r>
            <a:endParaRPr lang="en-IN" dirty="0"/>
          </a:p>
        </p:txBody>
      </p:sp>
    </p:spTree>
    <p:extLst>
      <p:ext uri="{BB962C8B-B14F-4D97-AF65-F5344CB8AC3E}">
        <p14:creationId xmlns:p14="http://schemas.microsoft.com/office/powerpoint/2010/main" val="150359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Hardware Requirements Specification</a:t>
            </a:r>
            <a:endParaRPr lang="en-IN"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 Hardware : </a:t>
            </a:r>
            <a:r>
              <a:rPr lang="en-US" dirty="0" err="1" smtClean="0">
                <a:latin typeface="Times New Roman" pitchFamily="18" charset="0"/>
                <a:cs typeface="Times New Roman" pitchFamily="18" charset="0"/>
              </a:rPr>
              <a:t>intel</a:t>
            </a:r>
            <a:r>
              <a:rPr lang="en-US" dirty="0" smtClean="0">
                <a:latin typeface="Times New Roman" pitchFamily="18" charset="0"/>
                <a:cs typeface="Times New Roman" pitchFamily="18" charset="0"/>
              </a:rPr>
              <a:t> core</a:t>
            </a:r>
          </a:p>
          <a:p>
            <a:pPr algn="just"/>
            <a:r>
              <a:rPr lang="en-US" dirty="0" smtClean="0">
                <a:latin typeface="Times New Roman" pitchFamily="18" charset="0"/>
                <a:cs typeface="Times New Roman" pitchFamily="18" charset="0"/>
              </a:rPr>
              <a:t> Speed : 2.80 GHz</a:t>
            </a:r>
          </a:p>
          <a:p>
            <a:pPr algn="just"/>
            <a:r>
              <a:rPr lang="en-US" dirty="0" smtClean="0">
                <a:latin typeface="Times New Roman" pitchFamily="18" charset="0"/>
                <a:cs typeface="Times New Roman" pitchFamily="18" charset="0"/>
              </a:rPr>
              <a:t> RAM : 8GB </a:t>
            </a:r>
          </a:p>
          <a:p>
            <a:pPr algn="just"/>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HardDisk</a:t>
            </a:r>
            <a:r>
              <a:rPr lang="en-US" dirty="0" smtClean="0">
                <a:latin typeface="Times New Roman" pitchFamily="18" charset="0"/>
                <a:cs typeface="Times New Roman" pitchFamily="18" charset="0"/>
              </a:rPr>
              <a:t> : 40 GB </a:t>
            </a:r>
          </a:p>
          <a:p>
            <a:pPr algn="just"/>
            <a:r>
              <a:rPr lang="en-US" dirty="0" smtClean="0">
                <a:latin typeface="Times New Roman" pitchFamily="18" charset="0"/>
                <a:cs typeface="Times New Roman" pitchFamily="18" charset="0"/>
              </a:rPr>
              <a:t> Key Board: Standard Windows Keyboard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07914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Project Scope 	</a:t>
            </a:r>
            <a:br>
              <a:rPr lang="en-IN" dirty="0" smtClean="0"/>
            </a:br>
            <a:endParaRPr lang="en-IN"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Scope is an individual that involve in some module in this </a:t>
            </a:r>
            <a:r>
              <a:rPr lang="en-US" dirty="0" err="1" smtClean="0">
                <a:latin typeface="Times New Roman" pitchFamily="18" charset="0"/>
                <a:cs typeface="Times New Roman" pitchFamily="18" charset="0"/>
              </a:rPr>
              <a:t>project.The</a:t>
            </a:r>
            <a:r>
              <a:rPr lang="en-US" dirty="0" smtClean="0">
                <a:latin typeface="Times New Roman" pitchFamily="18" charset="0"/>
                <a:cs typeface="Times New Roman" pitchFamily="18" charset="0"/>
              </a:rPr>
              <a:t> quality and accuracy will be maintained in a proper way</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49663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Architecture</a:t>
            </a:r>
            <a:endParaRPr lang="en-IN" dirty="0"/>
          </a:p>
        </p:txBody>
      </p:sp>
      <p:sp>
        <p:nvSpPr>
          <p:cNvPr id="3" name="Content Placeholder 2"/>
          <p:cNvSpPr>
            <a:spLocks noGrp="1"/>
          </p:cNvSpPr>
          <p:nvPr>
            <p:ph idx="1"/>
          </p:nvPr>
        </p:nvSpPr>
        <p:spPr/>
        <p:txBody>
          <a:bodyPr/>
          <a:lstStyle/>
          <a:p>
            <a:endParaRPr lang="en-US" dirty="0"/>
          </a:p>
        </p:txBody>
      </p:sp>
      <p:pic>
        <p:nvPicPr>
          <p:cNvPr id="1026" name="Picture 2" descr="D:\Radhika Bitmap 2023-24\23C9614 - Blood bank management android\dig\bloodsy.drawi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1556792"/>
            <a:ext cx="3438525" cy="4752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3754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Conclusion	</a:t>
            </a:r>
            <a:br>
              <a:rPr lang="en-IN" dirty="0" smtClean="0"/>
            </a:b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he reliable blood bank system. Latest technology and information system plays a vital role in blood bank system and its services, as its quality improves. The system is beneficial for both requester and donor too. Due to this System, the bridge between donor and the requester is reduced and their Communication improves. Thus, providing the requested blood on time to the requester, when needed. The health sector will be definitely benefited by the services provided by the system as patients safety and life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303056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Survey Paper</a:t>
            </a:r>
            <a:endParaRPr lang="en-IN" dirty="0"/>
          </a:p>
        </p:txBody>
      </p:sp>
      <p:sp>
        <p:nvSpPr>
          <p:cNvPr id="3" name="Content Placeholder 2"/>
          <p:cNvSpPr>
            <a:spLocks noGrp="1"/>
          </p:cNvSpPr>
          <p:nvPr>
            <p:ph idx="1"/>
          </p:nvPr>
        </p:nvSpPr>
        <p:spPr/>
        <p:txBody>
          <a:bodyPr>
            <a:normAutofit fontScale="55000" lnSpcReduction="20000"/>
          </a:bodyPr>
          <a:lstStyle/>
          <a:p>
            <a:pPr algn="just"/>
            <a:r>
              <a:rPr lang="en-IN" dirty="0" smtClean="0">
                <a:latin typeface="Times New Roman" pitchFamily="18" charset="0"/>
                <a:cs typeface="Times New Roman" pitchFamily="18" charset="0"/>
              </a:rPr>
              <a:t>1. </a:t>
            </a:r>
            <a:r>
              <a:rPr lang="en-IN" dirty="0" err="1" smtClean="0">
                <a:latin typeface="Times New Roman" pitchFamily="18" charset="0"/>
                <a:cs typeface="Times New Roman" pitchFamily="18" charset="0"/>
              </a:rPr>
              <a:t>Javed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Akhtar</a:t>
            </a:r>
            <a:r>
              <a:rPr lang="en-IN" dirty="0" smtClean="0">
                <a:latin typeface="Times New Roman" pitchFamily="18" charset="0"/>
                <a:cs typeface="Times New Roman" pitchFamily="18" charset="0"/>
              </a:rPr>
              <a:t> Khan and M.R. </a:t>
            </a:r>
            <a:r>
              <a:rPr lang="en-IN" dirty="0" err="1" smtClean="0">
                <a:latin typeface="Times New Roman" pitchFamily="18" charset="0"/>
                <a:cs typeface="Times New Roman" pitchFamily="18" charset="0"/>
              </a:rPr>
              <a:t>Alony</a:t>
            </a:r>
            <a:r>
              <a:rPr lang="en-IN" dirty="0" smtClean="0">
                <a:latin typeface="Times New Roman" pitchFamily="18" charset="0"/>
                <a:cs typeface="Times New Roman" pitchFamily="18" charset="0"/>
              </a:rPr>
              <a:t>, ”A New Concept of Blood Bank Management System using Cloud Computing for Rural Area,” International Journal of Electrical, Electronics ISSN No. (Online): 2277-2626 and Computer Engineering 4(1): 20- 26(2015).</a:t>
            </a:r>
          </a:p>
          <a:p>
            <a:pPr algn="just"/>
            <a:r>
              <a:rPr lang="en-IN" dirty="0" smtClean="0">
                <a:latin typeface="Times New Roman" pitchFamily="18" charset="0"/>
                <a:cs typeface="Times New Roman" pitchFamily="18" charset="0"/>
              </a:rPr>
              <a:t> 2. </a:t>
            </a:r>
            <a:r>
              <a:rPr lang="en-IN" dirty="0" err="1" smtClean="0">
                <a:latin typeface="Times New Roman" pitchFamily="18" charset="0"/>
                <a:cs typeface="Times New Roman" pitchFamily="18" charset="0"/>
              </a:rPr>
              <a:t>T.Hilda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Jenipha</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R.Backiyalakshmi</a:t>
            </a:r>
            <a:r>
              <a:rPr lang="en-IN" dirty="0" smtClean="0">
                <a:latin typeface="Times New Roman" pitchFamily="18" charset="0"/>
                <a:cs typeface="Times New Roman" pitchFamily="18" charset="0"/>
              </a:rPr>
              <a:t>, ”Android Blood Donor Life Saving Application in Cloud Computing,” American Journal of Engineering Research (AJER) 2014. </a:t>
            </a:r>
          </a:p>
          <a:p>
            <a:pPr algn="just"/>
            <a:r>
              <a:rPr lang="en-IN" dirty="0" smtClean="0">
                <a:latin typeface="Times New Roman" pitchFamily="18" charset="0"/>
                <a:cs typeface="Times New Roman" pitchFamily="18" charset="0"/>
              </a:rPr>
              <a:t>3. </a:t>
            </a:r>
            <a:r>
              <a:rPr lang="en-IN" dirty="0" err="1" smtClean="0">
                <a:latin typeface="Times New Roman" pitchFamily="18" charset="0"/>
                <a:cs typeface="Times New Roman" pitchFamily="18" charset="0"/>
              </a:rPr>
              <a:t>Sagar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Shrinivas</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Vasaikar</a:t>
            </a:r>
            <a:r>
              <a:rPr lang="en-IN" dirty="0" smtClean="0">
                <a:latin typeface="Times New Roman" pitchFamily="18" charset="0"/>
                <a:cs typeface="Times New Roman" pitchFamily="18" charset="0"/>
              </a:rPr>
              <a:t> Vijay and Suresh </a:t>
            </a:r>
            <a:r>
              <a:rPr lang="en-IN" dirty="0" err="1" smtClean="0">
                <a:latin typeface="Times New Roman" pitchFamily="18" charset="0"/>
                <a:cs typeface="Times New Roman" pitchFamily="18" charset="0"/>
              </a:rPr>
              <a:t>Yennam</a:t>
            </a:r>
            <a:r>
              <a:rPr lang="en-IN" dirty="0" smtClean="0">
                <a:latin typeface="Times New Roman" pitchFamily="18" charset="0"/>
                <a:cs typeface="Times New Roman" pitchFamily="18" charset="0"/>
              </a:rPr>
              <a:t>, ”Online Blood Bank Using Cloud Computing,” International Journal of Advanced Research, Ideas and Innovation In Technology,(volume 3, Issue 1)</a:t>
            </a:r>
          </a:p>
          <a:p>
            <a:pPr algn="just"/>
            <a:r>
              <a:rPr lang="en-IN" dirty="0" smtClean="0">
                <a:latin typeface="Times New Roman" pitchFamily="18" charset="0"/>
                <a:cs typeface="Times New Roman" pitchFamily="18" charset="0"/>
              </a:rPr>
              <a:t> 4. P. </a:t>
            </a:r>
            <a:r>
              <a:rPr lang="en-IN" dirty="0" err="1" smtClean="0">
                <a:latin typeface="Times New Roman" pitchFamily="18" charset="0"/>
                <a:cs typeface="Times New Roman" pitchFamily="18" charset="0"/>
              </a:rPr>
              <a:t>Priya</a:t>
            </a:r>
            <a:r>
              <a:rPr lang="en-IN" dirty="0" smtClean="0">
                <a:latin typeface="Times New Roman" pitchFamily="18" charset="0"/>
                <a:cs typeface="Times New Roman" pitchFamily="18" charset="0"/>
              </a:rPr>
              <a:t>, V. </a:t>
            </a:r>
            <a:r>
              <a:rPr lang="en-IN" dirty="0" err="1" smtClean="0">
                <a:latin typeface="Times New Roman" pitchFamily="18" charset="0"/>
                <a:cs typeface="Times New Roman" pitchFamily="18" charset="0"/>
              </a:rPr>
              <a:t>Saranya</a:t>
            </a:r>
            <a:r>
              <a:rPr lang="en-IN" dirty="0" smtClean="0">
                <a:latin typeface="Times New Roman" pitchFamily="18" charset="0"/>
                <a:cs typeface="Times New Roman" pitchFamily="18" charset="0"/>
              </a:rPr>
              <a:t>, S. </a:t>
            </a:r>
            <a:r>
              <a:rPr lang="en-IN" dirty="0" err="1" smtClean="0">
                <a:latin typeface="Times New Roman" pitchFamily="18" charset="0"/>
                <a:cs typeface="Times New Roman" pitchFamily="18" charset="0"/>
              </a:rPr>
              <a:t>Shabana</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Kavitha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Subramani</a:t>
            </a:r>
            <a:r>
              <a:rPr lang="en-IN" dirty="0" smtClean="0">
                <a:latin typeface="Times New Roman" pitchFamily="18" charset="0"/>
                <a:cs typeface="Times New Roman" pitchFamily="18" charset="0"/>
              </a:rPr>
              <a:t>, ”The Optimization of Blood Donor Information and Management System by </a:t>
            </a:r>
            <a:r>
              <a:rPr lang="en-IN" dirty="0" err="1" smtClean="0">
                <a:latin typeface="Times New Roman" pitchFamily="18" charset="0"/>
                <a:cs typeface="Times New Roman" pitchFamily="18" charset="0"/>
              </a:rPr>
              <a:t>Technopedia</a:t>
            </a:r>
            <a:r>
              <a:rPr lang="en-IN" dirty="0" smtClean="0">
                <a:latin typeface="Times New Roman" pitchFamily="18" charset="0"/>
                <a:cs typeface="Times New Roman" pitchFamily="18" charset="0"/>
              </a:rPr>
              <a:t>,” International Journal of Innovative Research in Science, Engineering and Technology An ISO 3297: 2007 Certified Organization, Volume 3, Special Issue 1,2014. </a:t>
            </a:r>
          </a:p>
          <a:p>
            <a:pPr algn="just"/>
            <a:r>
              <a:rPr lang="en-IN" dirty="0" smtClean="0">
                <a:latin typeface="Times New Roman" pitchFamily="18" charset="0"/>
                <a:cs typeface="Times New Roman" pitchFamily="18" charset="0"/>
              </a:rPr>
              <a:t>5. Siva </a:t>
            </a:r>
            <a:r>
              <a:rPr lang="en-IN" dirty="0" err="1" smtClean="0">
                <a:latin typeface="Times New Roman" pitchFamily="18" charset="0"/>
                <a:cs typeface="Times New Roman" pitchFamily="18" charset="0"/>
              </a:rPr>
              <a:t>Shanmuga</a:t>
            </a:r>
            <a:r>
              <a:rPr lang="en-IN" dirty="0" smtClean="0">
                <a:latin typeface="Times New Roman" pitchFamily="18" charset="0"/>
                <a:cs typeface="Times New Roman" pitchFamily="18" charset="0"/>
              </a:rPr>
              <a:t> and N. Ch. S. N. </a:t>
            </a:r>
            <a:r>
              <a:rPr lang="en-IN" dirty="0" err="1" smtClean="0">
                <a:latin typeface="Times New Roman" pitchFamily="18" charset="0"/>
                <a:cs typeface="Times New Roman" pitchFamily="18" charset="0"/>
              </a:rPr>
              <a:t>Iyengar</a:t>
            </a:r>
            <a:r>
              <a:rPr lang="en-IN" dirty="0" smtClean="0">
                <a:latin typeface="Times New Roman" pitchFamily="18" charset="0"/>
                <a:cs typeface="Times New Roman" pitchFamily="18" charset="0"/>
              </a:rPr>
              <a:t>, ”A Smart Application on </a:t>
            </a:r>
            <a:r>
              <a:rPr lang="en-IN" dirty="0" err="1" smtClean="0">
                <a:latin typeface="Times New Roman" pitchFamily="18" charset="0"/>
                <a:cs typeface="Times New Roman" pitchFamily="18" charset="0"/>
              </a:rPr>
              <a:t>CloudBased</a:t>
            </a:r>
            <a:r>
              <a:rPr lang="en-IN" dirty="0" smtClean="0">
                <a:latin typeface="Times New Roman" pitchFamily="18" charset="0"/>
                <a:cs typeface="Times New Roman" pitchFamily="18" charset="0"/>
              </a:rPr>
              <a:t> Blood Bank,” Journal of Computer and Mathematical Sciences, Vol.7 (11), 576-583, November 2016.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35065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62500" lnSpcReduction="20000"/>
          </a:bodyPr>
          <a:lstStyle/>
          <a:p>
            <a:pPr algn="just"/>
            <a:r>
              <a:rPr lang="en-IN" dirty="0" smtClean="0">
                <a:latin typeface="Times New Roman" pitchFamily="18" charset="0"/>
                <a:cs typeface="Times New Roman" pitchFamily="18" charset="0"/>
              </a:rPr>
              <a:t>6. </a:t>
            </a:r>
            <a:r>
              <a:rPr lang="en-IN" dirty="0" err="1" smtClean="0">
                <a:latin typeface="Times New Roman" pitchFamily="18" charset="0"/>
                <a:cs typeface="Times New Roman" pitchFamily="18" charset="0"/>
              </a:rPr>
              <a:t>Almetwally</a:t>
            </a:r>
            <a:r>
              <a:rPr lang="en-IN" dirty="0" smtClean="0">
                <a:latin typeface="Times New Roman" pitchFamily="18" charset="0"/>
                <a:cs typeface="Times New Roman" pitchFamily="18" charset="0"/>
              </a:rPr>
              <a:t> M. </a:t>
            </a:r>
            <a:r>
              <a:rPr lang="en-IN" dirty="0" err="1" smtClean="0">
                <a:latin typeface="Times New Roman" pitchFamily="18" charset="0"/>
                <a:cs typeface="Times New Roman" pitchFamily="18" charset="0"/>
              </a:rPr>
              <a:t>Mostafa</a:t>
            </a:r>
            <a:r>
              <a:rPr lang="en-IN" dirty="0" smtClean="0">
                <a:latin typeface="Times New Roman" pitchFamily="18" charset="0"/>
                <a:cs typeface="Times New Roman" pitchFamily="18" charset="0"/>
              </a:rPr>
              <a:t>, Ahmed E. Youssef, “.A Framework for a Smart Social Blood Donation System based on Mobile Cloud Computing,” </a:t>
            </a:r>
          </a:p>
          <a:p>
            <a:pPr algn="just"/>
            <a:r>
              <a:rPr lang="en-IN" dirty="0" smtClean="0">
                <a:latin typeface="Times New Roman" pitchFamily="18" charset="0"/>
                <a:cs typeface="Times New Roman" pitchFamily="18" charset="0"/>
              </a:rPr>
              <a:t>7. Deepak </a:t>
            </a:r>
            <a:r>
              <a:rPr lang="en-IN" dirty="0" err="1" smtClean="0">
                <a:latin typeface="Times New Roman" pitchFamily="18" charset="0"/>
                <a:cs typeface="Times New Roman" pitchFamily="18" charset="0"/>
              </a:rPr>
              <a:t>Pandey</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Achal</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Umare</a:t>
            </a:r>
            <a:r>
              <a:rPr lang="en-IN" dirty="0" smtClean="0">
                <a:latin typeface="Times New Roman" pitchFamily="18" charset="0"/>
                <a:cs typeface="Times New Roman" pitchFamily="18" charset="0"/>
              </a:rPr>
              <a:t> and </a:t>
            </a:r>
            <a:r>
              <a:rPr lang="en-IN" dirty="0" err="1" smtClean="0">
                <a:latin typeface="Times New Roman" pitchFamily="18" charset="0"/>
                <a:cs typeface="Times New Roman" pitchFamily="18" charset="0"/>
              </a:rPr>
              <a:t>Dr.R.S.Mangrulkar</a:t>
            </a:r>
            <a:r>
              <a:rPr lang="en-IN" dirty="0" smtClean="0">
                <a:latin typeface="Times New Roman" pitchFamily="18" charset="0"/>
                <a:cs typeface="Times New Roman" pitchFamily="18" charset="0"/>
              </a:rPr>
              <a:t>, “Requirement Based Blood Storage and Distribution System,” International Journal of Research In Science Engineering Volume: 3 Issue: 2 </a:t>
            </a:r>
            <a:r>
              <a:rPr lang="en-IN" dirty="0" err="1" smtClean="0">
                <a:latin typeface="Times New Roman" pitchFamily="18" charset="0"/>
                <a:cs typeface="Times New Roman" pitchFamily="18" charset="0"/>
              </a:rPr>
              <a:t>MarchApril</a:t>
            </a:r>
            <a:r>
              <a:rPr lang="en-IN" dirty="0" smtClean="0">
                <a:latin typeface="Times New Roman" pitchFamily="18" charset="0"/>
                <a:cs typeface="Times New Roman" pitchFamily="18" charset="0"/>
              </a:rPr>
              <a:t> 2017 </a:t>
            </a:r>
          </a:p>
          <a:p>
            <a:pPr algn="just"/>
            <a:r>
              <a:rPr lang="en-IN" dirty="0" smtClean="0">
                <a:latin typeface="Times New Roman" pitchFamily="18" charset="0"/>
                <a:cs typeface="Times New Roman" pitchFamily="18" charset="0"/>
              </a:rPr>
              <a:t>8. </a:t>
            </a:r>
            <a:r>
              <a:rPr lang="en-IN" dirty="0" err="1" smtClean="0">
                <a:latin typeface="Times New Roman" pitchFamily="18" charset="0"/>
                <a:cs typeface="Times New Roman" pitchFamily="18" charset="0"/>
              </a:rPr>
              <a:t>Arif</a:t>
            </a:r>
            <a:r>
              <a:rPr lang="en-IN" dirty="0" smtClean="0">
                <a:latin typeface="Times New Roman" pitchFamily="18" charset="0"/>
                <a:cs typeface="Times New Roman" pitchFamily="18" charset="0"/>
              </a:rPr>
              <a:t>. M. </a:t>
            </a:r>
            <a:r>
              <a:rPr lang="en-IN" dirty="0" err="1" smtClean="0">
                <a:latin typeface="Times New Roman" pitchFamily="18" charset="0"/>
                <a:cs typeface="Times New Roman" pitchFamily="18" charset="0"/>
              </a:rPr>
              <a:t>Sreevas</a:t>
            </a:r>
            <a:r>
              <a:rPr lang="en-IN" dirty="0" smtClean="0">
                <a:latin typeface="Times New Roman" pitchFamily="18" charset="0"/>
                <a:cs typeface="Times New Roman" pitchFamily="18" charset="0"/>
              </a:rPr>
              <a:t>. S. </a:t>
            </a:r>
            <a:r>
              <a:rPr lang="en-IN" dirty="0" err="1" smtClean="0">
                <a:latin typeface="Times New Roman" pitchFamily="18" charset="0"/>
                <a:cs typeface="Times New Roman" pitchFamily="18" charset="0"/>
              </a:rPr>
              <a:t>Nafseer</a:t>
            </a:r>
            <a:r>
              <a:rPr lang="en-IN" dirty="0" smtClean="0">
                <a:latin typeface="Times New Roman" pitchFamily="18" charset="0"/>
                <a:cs typeface="Times New Roman" pitchFamily="18" charset="0"/>
              </a:rPr>
              <a:t>. K. And Rahul . R. (2012), ‘Automated online Blood bank Database’, India Conference (INDICON), Annual IEEE, Print ISBN:978-1-4673-2270-6, PP.012-017 </a:t>
            </a:r>
          </a:p>
          <a:p>
            <a:pPr algn="just"/>
            <a:r>
              <a:rPr lang="en-IN" dirty="0" smtClean="0">
                <a:latin typeface="Times New Roman" pitchFamily="18" charset="0"/>
                <a:cs typeface="Times New Roman" pitchFamily="18" charset="0"/>
              </a:rPr>
              <a:t>9. The Optimization of Blood Donor Information and Management System by </a:t>
            </a:r>
            <a:r>
              <a:rPr lang="en-IN" dirty="0" err="1" smtClean="0">
                <a:latin typeface="Times New Roman" pitchFamily="18" charset="0"/>
                <a:cs typeface="Times New Roman" pitchFamily="18" charset="0"/>
              </a:rPr>
              <a:t>Technopedia</a:t>
            </a:r>
            <a:r>
              <a:rPr lang="en-IN" dirty="0" smtClean="0">
                <a:latin typeface="Times New Roman" pitchFamily="18" charset="0"/>
                <a:cs typeface="Times New Roman" pitchFamily="18" charset="0"/>
              </a:rPr>
              <a:t>, IJIRSET, An ISO 3297: 2007 Certified Organization, Volume 3, Special Issue 1, ISSN (Online) : 2319 –8753 February 2014 </a:t>
            </a:r>
          </a:p>
          <a:p>
            <a:pPr algn="just"/>
            <a:r>
              <a:rPr lang="en-IN" dirty="0" smtClean="0">
                <a:latin typeface="Times New Roman" pitchFamily="18" charset="0"/>
                <a:cs typeface="Times New Roman" pitchFamily="18" charset="0"/>
              </a:rPr>
              <a:t>10. </a:t>
            </a:r>
            <a:r>
              <a:rPr lang="en-IN" dirty="0" err="1" smtClean="0">
                <a:latin typeface="Times New Roman" pitchFamily="18" charset="0"/>
                <a:cs typeface="Times New Roman" pitchFamily="18" charset="0"/>
              </a:rPr>
              <a:t>Abhijeet</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Gaikwad</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Nilofar</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Mulla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Tejashri</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Wagaj</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Raviraj</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Ingale</a:t>
            </a:r>
            <a:r>
              <a:rPr lang="en-IN" dirty="0" smtClean="0">
                <a:latin typeface="Times New Roman" pitchFamily="18" charset="0"/>
                <a:cs typeface="Times New Roman" pitchFamily="18" charset="0"/>
              </a:rPr>
              <a:t>, Prof. </a:t>
            </a:r>
            <a:r>
              <a:rPr lang="en-IN" dirty="0" err="1" smtClean="0">
                <a:latin typeface="Times New Roman" pitchFamily="18" charset="0"/>
                <a:cs typeface="Times New Roman" pitchFamily="18" charset="0"/>
              </a:rPr>
              <a:t>Bijendra</a:t>
            </a:r>
            <a:r>
              <a:rPr lang="en-IN" dirty="0" smtClean="0">
                <a:latin typeface="Times New Roman" pitchFamily="18" charset="0"/>
                <a:cs typeface="Times New Roman" pitchFamily="18" charset="0"/>
              </a:rPr>
              <a:t> Gupta and Prof. Kamal Reddy “Smart Blood Finder”, International Journal of Trend in Scientific Research and Development (IJTSRD), Nov-Dec 2018.</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520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Introduction</a:t>
            </a:r>
            <a:br>
              <a:rPr lang="en-IN" dirty="0" smtClean="0"/>
            </a:br>
            <a:endParaRPr lang="en-IN" dirty="0"/>
          </a:p>
        </p:txBody>
      </p:sp>
      <p:sp>
        <p:nvSpPr>
          <p:cNvPr id="3" name="Content Placeholder 2"/>
          <p:cNvSpPr>
            <a:spLocks noGrp="1"/>
          </p:cNvSpPr>
          <p:nvPr>
            <p:ph idx="1"/>
          </p:nvPr>
        </p:nvSpPr>
        <p:spPr/>
        <p:txBody>
          <a:bodyPr>
            <a:normAutofit fontScale="77500" lnSpcReduction="20000"/>
          </a:bodyPr>
          <a:lstStyle/>
          <a:p>
            <a:pPr algn="just"/>
            <a:r>
              <a:rPr lang="en-US" dirty="0" smtClean="0">
                <a:latin typeface="Times New Roman" pitchFamily="18" charset="0"/>
                <a:cs typeface="Times New Roman" pitchFamily="18" charset="0"/>
              </a:rPr>
              <a:t>All living organisms must always have blood on hand in case of need. There are many electronic blood donation </a:t>
            </a:r>
            <a:r>
              <a:rPr lang="en-US" dirty="0" err="1" smtClean="0">
                <a:latin typeface="Times New Roman" pitchFamily="18" charset="0"/>
                <a:cs typeface="Times New Roman" pitchFamily="18" charset="0"/>
              </a:rPr>
              <a:t>centres</a:t>
            </a:r>
            <a:r>
              <a:rPr lang="en-US" dirty="0" smtClean="0">
                <a:latin typeface="Times New Roman" pitchFamily="18" charset="0"/>
                <a:cs typeface="Times New Roman" pitchFamily="18" charset="0"/>
              </a:rPr>
              <a:t> to help in communication between blood donors and medical establishments. There are no online blood donation services that allow for direct communication with the recipient. This is the system’s true flaw at the moment. The current frameworks need a lot of time, money, and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The innovative concepts could improve blood banks that already exist and facilitate the shift from traditional desktop to portable architecture. The remainder of the proposed study addresses various aspects of the elements of the improved framework, such as the data being kept, data for future applications, and the various blood group kinds being given and received.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2895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Motivation</a:t>
            </a:r>
            <a:br>
              <a:rPr lang="en-IN" dirty="0" smtClean="0"/>
            </a:br>
            <a:endParaRPr lang="en-IN"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Our blood bank application makes the process of reaching out to potential blood donors easy and encourages people to become voluntary donors. Blood Donors can see their influence and create blood donation awareness to save multiple lives.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94028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Problem Definition         </a:t>
            </a:r>
            <a:br>
              <a:rPr lang="en-IN" dirty="0" smtClean="0"/>
            </a:br>
            <a:endParaRPr lang="en-IN" dirty="0"/>
          </a:p>
        </p:txBody>
      </p:sp>
      <p:sp>
        <p:nvSpPr>
          <p:cNvPr id="3" name="Content Placeholder 2"/>
          <p:cNvSpPr>
            <a:spLocks noGrp="1"/>
          </p:cNvSpPr>
          <p:nvPr>
            <p:ph idx="1"/>
          </p:nvPr>
        </p:nvSpPr>
        <p:spPr/>
        <p:txBody>
          <a:bodyPr/>
          <a:lstStyle/>
          <a:p>
            <a:pPr algn="just"/>
            <a:r>
              <a:rPr lang="en-US" dirty="0" smtClean="0">
                <a:latin typeface="Times New Roman" pitchFamily="18" charset="0"/>
                <a:cs typeface="Times New Roman" pitchFamily="18" charset="0"/>
              </a:rPr>
              <a:t>The problem definition of the system is to launch an online interaction medium for the blood donation management. 2The main aim of this project is to help the people who needs blood in emergency and to associate some donors who are willing to donate their blood to needy people and save their lives.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66457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Literature Survey</a:t>
            </a:r>
            <a:br>
              <a:rPr lang="en-IN" dirty="0" smtClean="0"/>
            </a:br>
            <a:endParaRPr lang="en-IN" dirty="0"/>
          </a:p>
        </p:txBody>
      </p:sp>
      <p:sp>
        <p:nvSpPr>
          <p:cNvPr id="3" name="Content Placeholder 2"/>
          <p:cNvSpPr>
            <a:spLocks noGrp="1"/>
          </p:cNvSpPr>
          <p:nvPr>
            <p:ph idx="1"/>
          </p:nvPr>
        </p:nvSpPr>
        <p:spPr>
          <a:xfrm>
            <a:off x="457200" y="1052736"/>
            <a:ext cx="8229600" cy="5073427"/>
          </a:xfrm>
        </p:spPr>
        <p:txBody>
          <a:bodyPr>
            <a:normAutofit fontScale="77500" lnSpcReduction="20000"/>
          </a:bodyPr>
          <a:lstStyle/>
          <a:p>
            <a:pPr algn="just"/>
            <a:r>
              <a:rPr lang="en-US" dirty="0" smtClean="0">
                <a:latin typeface="Times New Roman" pitchFamily="18" charset="0"/>
                <a:cs typeface="Times New Roman" pitchFamily="18" charset="0"/>
              </a:rPr>
              <a:t>• 1.Paper Name: blood bank information system using android application Author: </a:t>
            </a:r>
            <a:r>
              <a:rPr lang="en-US" dirty="0" err="1" smtClean="0">
                <a:latin typeface="Times New Roman" pitchFamily="18" charset="0"/>
                <a:cs typeface="Times New Roman" pitchFamily="18" charset="0"/>
              </a:rPr>
              <a:t>Neetu</a:t>
            </a:r>
            <a:r>
              <a:rPr lang="en-US" dirty="0" smtClean="0">
                <a:latin typeface="Times New Roman" pitchFamily="18" charset="0"/>
                <a:cs typeface="Times New Roman" pitchFamily="18" charset="0"/>
              </a:rPr>
              <a:t> Mittal, Karan </a:t>
            </a:r>
            <a:r>
              <a:rPr lang="en-US" dirty="0" err="1" smtClean="0">
                <a:latin typeface="Times New Roman" pitchFamily="18" charset="0"/>
                <a:cs typeface="Times New Roman" pitchFamily="18" charset="0"/>
              </a:rPr>
              <a:t>Snotra</a:t>
            </a:r>
            <a:r>
              <a:rPr lang="en-US" dirty="0" smtClean="0">
                <a:latin typeface="Times New Roman" pitchFamily="18" charset="0"/>
                <a:cs typeface="Times New Roman" pitchFamily="18" charset="0"/>
              </a:rPr>
              <a:t> Amity University Uttar Pradesh, Noida College Of Engineering For INFORMATION TECHNOLOGY 2022-23 2 nmittal1 </a:t>
            </a:r>
          </a:p>
          <a:p>
            <a:pPr algn="just"/>
            <a:r>
              <a:rPr lang="en-US" dirty="0" smtClean="0">
                <a:latin typeface="Times New Roman" pitchFamily="18" charset="0"/>
                <a:cs typeface="Times New Roman" pitchFamily="18" charset="0"/>
              </a:rPr>
              <a:t>Abstract :- Availability of blood during emergencies is highly critical for every single living thing. There are number of electronic blood donation centers for effective communication between them and medical facilities. None of the online blood donation center offers the immediate contact amongst beneficiary and them. This is the real downside of the current framework. The existing frameworks are tedious; require more labor and expensive. This paper presents a correlation between existing blood bank framework and enhanced framework to improve the effectiveness. </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7434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77500" lnSpcReduction="20000"/>
          </a:bodyPr>
          <a:lstStyle/>
          <a:p>
            <a:pPr algn="just"/>
            <a:r>
              <a:rPr lang="en-US" dirty="0" smtClean="0">
                <a:latin typeface="Times New Roman" pitchFamily="18" charset="0"/>
                <a:cs typeface="Times New Roman" pitchFamily="18" charset="0"/>
              </a:rPr>
              <a:t>2.Paper </a:t>
            </a:r>
            <a:r>
              <a:rPr lang="en-US" dirty="0" err="1" smtClean="0">
                <a:latin typeface="Times New Roman" pitchFamily="18" charset="0"/>
                <a:cs typeface="Times New Roman" pitchFamily="18" charset="0"/>
              </a:rPr>
              <a:t>Name:Blood</a:t>
            </a:r>
            <a:r>
              <a:rPr lang="en-US" dirty="0" smtClean="0">
                <a:latin typeface="Times New Roman" pitchFamily="18" charset="0"/>
                <a:cs typeface="Times New Roman" pitchFamily="18" charset="0"/>
              </a:rPr>
              <a:t> Bank App using Raspberry PI </a:t>
            </a:r>
            <a:r>
              <a:rPr lang="en-US" dirty="0" err="1" smtClean="0">
                <a:latin typeface="Times New Roman" pitchFamily="18" charset="0"/>
                <a:cs typeface="Times New Roman" pitchFamily="18" charset="0"/>
              </a:rPr>
              <a:t>Author:Surabhi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Pohandulkar</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Chhaya</a:t>
            </a:r>
            <a:r>
              <a:rPr lang="en-US" dirty="0" smtClean="0">
                <a:latin typeface="Times New Roman" pitchFamily="18" charset="0"/>
                <a:cs typeface="Times New Roman" pitchFamily="18" charset="0"/>
              </a:rPr>
              <a:t> 6Khandelwal </a:t>
            </a:r>
          </a:p>
          <a:p>
            <a:pPr marL="0" indent="0" algn="just">
              <a:buNone/>
            </a:pPr>
            <a:r>
              <a:rPr lang="en-US" dirty="0" smtClean="0">
                <a:latin typeface="Times New Roman" pitchFamily="18" charset="0"/>
                <a:cs typeface="Times New Roman" pitchFamily="18" charset="0"/>
              </a:rPr>
              <a:t>    Abstract :- The paper “Blood bank application using raspberi   pi” proposed to bring near blood bank and the person who need the blood due to accident or any emergency. Our aim to propose this paper is to reduce the time span between the donor and recipient. By using Raspberry pi 2 and GSM modem SIM900A, we collect all the data base from blood bank and fetch the given data as per request from recipient. The fetched blood donor data is sent to the recipient and also with addition an IP Address is attached to the message which allows the recipient to download an app and get all the information. The vision of this paper is “To provide a better service of every person who is in search of blood College Of Engineering For INFORMATION TECHNOLOGY 2022-23 4</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97975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Autofit/>
          </a:bodyPr>
          <a:lstStyle/>
          <a:p>
            <a:pPr marL="0" indent="0" algn="just">
              <a:buNone/>
            </a:pPr>
            <a:r>
              <a:rPr lang="en-US" sz="2400" dirty="0" smtClean="0">
                <a:latin typeface="Times New Roman" pitchFamily="18" charset="0"/>
                <a:cs typeface="Times New Roman" pitchFamily="18" charset="0"/>
              </a:rPr>
              <a:t> 3.Paper </a:t>
            </a:r>
            <a:r>
              <a:rPr lang="en-US" sz="2400" dirty="0" err="1" smtClean="0">
                <a:latin typeface="Times New Roman" pitchFamily="18" charset="0"/>
                <a:cs typeface="Times New Roman" pitchFamily="18" charset="0"/>
              </a:rPr>
              <a:t>Name:Intelligent</a:t>
            </a:r>
            <a:r>
              <a:rPr lang="en-US" sz="2400" dirty="0" smtClean="0">
                <a:latin typeface="Times New Roman" pitchFamily="18" charset="0"/>
                <a:cs typeface="Times New Roman" pitchFamily="18" charset="0"/>
              </a:rPr>
              <a:t> Blood Management System </a:t>
            </a:r>
          </a:p>
          <a:p>
            <a:pPr marL="0" indent="0" algn="just">
              <a:buNone/>
            </a:pPr>
            <a:r>
              <a:rPr lang="en-US" sz="2400" dirty="0" err="1" smtClean="0">
                <a:latin typeface="Times New Roman" pitchFamily="18" charset="0"/>
                <a:cs typeface="Times New Roman" pitchFamily="18" charset="0"/>
              </a:rPr>
              <a:t>Author:Mitesh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Sarode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Ayush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Ghanekar</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Sahil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Krishnadas</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Yash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Patil</a:t>
            </a:r>
            <a:r>
              <a:rPr lang="en-US" sz="2400" dirty="0" smtClean="0">
                <a:latin typeface="Times New Roman" pitchFamily="18" charset="0"/>
                <a:cs typeface="Times New Roman" pitchFamily="18" charset="0"/>
              </a:rPr>
              <a:t>, Manish </a:t>
            </a:r>
            <a:r>
              <a:rPr lang="en-US" sz="2400" dirty="0" err="1" smtClean="0">
                <a:latin typeface="Times New Roman" pitchFamily="18" charset="0"/>
                <a:cs typeface="Times New Roman" pitchFamily="18" charset="0"/>
              </a:rPr>
              <a:t>Parmar</a:t>
            </a:r>
            <a:r>
              <a:rPr lang="en-US" sz="2400" dirty="0" smtClean="0">
                <a:latin typeface="Times New Roman" pitchFamily="18" charset="0"/>
                <a:cs typeface="Times New Roman" pitchFamily="18" charset="0"/>
              </a:rPr>
              <a:t> </a:t>
            </a:r>
          </a:p>
          <a:p>
            <a:pPr marL="0" indent="0" algn="just">
              <a:buNone/>
            </a:pPr>
            <a:r>
              <a:rPr lang="en-US" sz="2400" dirty="0" smtClean="0">
                <a:latin typeface="Times New Roman" pitchFamily="18" charset="0"/>
                <a:cs typeface="Times New Roman" pitchFamily="18" charset="0"/>
              </a:rPr>
              <a:t>Abstract :-This paper presents an efficient method for a smart blood management system, called Intelligent Blood Management System (IBMS) that intends to provide a efficient and a real time coordination of blood management within a blood bank as well as to establish great communication amongst multiple blood banks. This system uses an unique and a economical concept of using the weight detecting sensors along with image processing that can efficiently track the quantity of the different blood groups (using </a:t>
            </a:r>
            <a:r>
              <a:rPr lang="en-US" sz="2400" dirty="0" err="1" smtClean="0">
                <a:latin typeface="Times New Roman" pitchFamily="18" charset="0"/>
                <a:cs typeface="Times New Roman" pitchFamily="18" charset="0"/>
              </a:rPr>
              <a:t>colour</a:t>
            </a:r>
            <a:r>
              <a:rPr lang="en-US" sz="2400" dirty="0" smtClean="0">
                <a:latin typeface="Times New Roman" pitchFamily="18" charset="0"/>
                <a:cs typeface="Times New Roman" pitchFamily="18" charset="0"/>
              </a:rPr>
              <a:t> coding mechanism) in all the associated blood banks, using Cloud connectivity. </a:t>
            </a:r>
            <a:endParaRPr lang="en-IN" sz="2400" dirty="0" smtClean="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4257779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70000" lnSpcReduction="20000"/>
          </a:bodyPr>
          <a:lstStyle/>
          <a:p>
            <a:pPr marL="0" indent="0" algn="just">
              <a:buNone/>
            </a:pPr>
            <a:r>
              <a:rPr lang="en-US" dirty="0" smtClean="0">
                <a:latin typeface="Times New Roman" pitchFamily="18" charset="0"/>
                <a:cs typeface="Times New Roman" pitchFamily="18" charset="0"/>
              </a:rPr>
              <a:t>4.Paper Name:-Computerized Central Blood Bank Management System (CCBBMS) </a:t>
            </a:r>
          </a:p>
          <a:p>
            <a:pPr marL="0" indent="0" algn="just">
              <a:buNone/>
            </a:pPr>
            <a:r>
              <a:rPr lang="en-US" dirty="0" smtClean="0">
                <a:latin typeface="Times New Roman" pitchFamily="18" charset="0"/>
                <a:cs typeface="Times New Roman" pitchFamily="18" charset="0"/>
              </a:rPr>
              <a:t>Author : Mohammed Y. </a:t>
            </a:r>
            <a:r>
              <a:rPr lang="en-US" dirty="0" err="1" smtClean="0">
                <a:latin typeface="Times New Roman" pitchFamily="18" charset="0"/>
                <a:cs typeface="Times New Roman" pitchFamily="18" charset="0"/>
              </a:rPr>
              <a:t>Esmail,Yousra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Sayed</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Hammad</a:t>
            </a:r>
            <a:r>
              <a:rPr lang="en-US" dirty="0" smtClean="0">
                <a:latin typeface="Times New Roman" pitchFamily="18" charset="0"/>
                <a:cs typeface="Times New Roman" pitchFamily="18" charset="0"/>
              </a:rPr>
              <a:t> Osman . </a:t>
            </a:r>
          </a:p>
          <a:p>
            <a:pPr marL="0" indent="0" algn="just">
              <a:buNone/>
            </a:pPr>
            <a:r>
              <a:rPr lang="en-US" dirty="0" smtClean="0">
                <a:latin typeface="Times New Roman" pitchFamily="18" charset="0"/>
                <a:cs typeface="Times New Roman" pitchFamily="18" charset="0"/>
              </a:rPr>
              <a:t>Abstract:- Blood is a vital constituent in human body that is indispensable for human life, it supplies nutrient and oxygen to all body cells, because of this essential role, blood bank was introduced in this paper. Manual systems as compared to computerized systems are time consuming, costly, and human errors. A computerized central blood bank management system was developed to assist in managing donor records, monitoring blood screening and storing, moreover provide secure medical reports to improve medical service delivery. The system was designed and implemented as a web-based using My SQL data base, PHP programming language and a bar-code technique. The outcome was obtained as screens that made the recording process of donor’s data and blood easer so as to ensure the efficiency of transfusion process. The system was tested in the National Blood Transfusion Center NBTC of Khartoum-Sudan, it contributed to solve errors of manual system, time consuming and retrieve data, as well as met users’ acceptance. College Of Engineering For INFORMATION TECHNOLOGY 2022-23 6</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555183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Autofit/>
          </a:bodyPr>
          <a:lstStyle/>
          <a:p>
            <a:pPr marL="0" indent="0" algn="just">
              <a:buNone/>
            </a:pPr>
            <a:r>
              <a:rPr lang="en-US" sz="2000" dirty="0" smtClean="0">
                <a:latin typeface="Times New Roman" pitchFamily="18" charset="0"/>
                <a:cs typeface="Times New Roman" pitchFamily="18" charset="0"/>
              </a:rPr>
              <a:t>5.Paper </a:t>
            </a:r>
            <a:r>
              <a:rPr lang="en-US" sz="2000" dirty="0" err="1" smtClean="0">
                <a:latin typeface="Times New Roman" pitchFamily="18" charset="0"/>
                <a:cs typeface="Times New Roman" pitchFamily="18" charset="0"/>
              </a:rPr>
              <a:t>Name:A</a:t>
            </a:r>
            <a:r>
              <a:rPr lang="en-US" sz="2000" dirty="0" smtClean="0">
                <a:latin typeface="Times New Roman" pitchFamily="18" charset="0"/>
                <a:cs typeface="Times New Roman" pitchFamily="18" charset="0"/>
              </a:rPr>
              <a:t> Secure Cloud Computing Based Framework for the Blood bank. </a:t>
            </a:r>
          </a:p>
          <a:p>
            <a:pPr marL="0" indent="0" algn="just">
              <a:buNone/>
            </a:pPr>
            <a:r>
              <a:rPr lang="en-US" sz="2000" dirty="0" err="1" smtClean="0">
                <a:latin typeface="Times New Roman" pitchFamily="18" charset="0"/>
                <a:cs typeface="Times New Roman" pitchFamily="18" charset="0"/>
              </a:rPr>
              <a:t>Author:Mr</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Shreyas</a:t>
            </a:r>
            <a:r>
              <a:rPr lang="en-US" sz="2000" dirty="0" smtClean="0">
                <a:latin typeface="Times New Roman" pitchFamily="18" charset="0"/>
                <a:cs typeface="Times New Roman" pitchFamily="18" charset="0"/>
              </a:rPr>
              <a:t> Anil </a:t>
            </a:r>
            <a:r>
              <a:rPr lang="en-US" sz="2000" dirty="0" err="1" smtClean="0">
                <a:latin typeface="Times New Roman" pitchFamily="18" charset="0"/>
                <a:cs typeface="Times New Roman" pitchFamily="18" charset="0"/>
              </a:rPr>
              <a:t>Chaudhari,Ms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Shrutika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Subhash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WalekarMs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Khushboo</a:t>
            </a:r>
            <a:r>
              <a:rPr lang="en-US" sz="2000" dirty="0" smtClean="0">
                <a:latin typeface="Times New Roman" pitchFamily="18" charset="0"/>
                <a:cs typeface="Times New Roman" pitchFamily="18" charset="0"/>
              </a:rPr>
              <a:t> Ashok </a:t>
            </a:r>
            <a:r>
              <a:rPr lang="en-US" sz="2000" dirty="0" err="1" smtClean="0">
                <a:latin typeface="Times New Roman" pitchFamily="18" charset="0"/>
                <a:cs typeface="Times New Roman" pitchFamily="18" charset="0"/>
              </a:rPr>
              <a:t>Ruparel,Ms</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Vrushali</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Milind</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Pandagale</a:t>
            </a:r>
            <a:r>
              <a:rPr lang="en-US" sz="2000" dirty="0" smtClean="0">
                <a:latin typeface="Times New Roman" pitchFamily="18" charset="0"/>
                <a:cs typeface="Times New Roman" pitchFamily="18" charset="0"/>
              </a:rPr>
              <a:t> </a:t>
            </a:r>
          </a:p>
          <a:p>
            <a:pPr marL="0" indent="0" algn="just">
              <a:buNone/>
            </a:pPr>
            <a:r>
              <a:rPr lang="en-US" sz="2000" dirty="0" err="1" smtClean="0">
                <a:latin typeface="Times New Roman" pitchFamily="18" charset="0"/>
                <a:cs typeface="Times New Roman" pitchFamily="18" charset="0"/>
              </a:rPr>
              <a:t>Abstract:.A</a:t>
            </a:r>
            <a:r>
              <a:rPr lang="en-US" sz="2000" dirty="0" smtClean="0">
                <a:latin typeface="Times New Roman" pitchFamily="18" charset="0"/>
                <a:cs typeface="Times New Roman" pitchFamily="18" charset="0"/>
              </a:rPr>
              <a:t> blood Bank can be defined as a bank or storage place where blood is collected, preserved and used whenever needed or demanded. Everyone is aware that the traditional blood bank management system includes paperwork. Its way of working is not efficient enough at the time of emergency situations. The main aim of creating cloud-based blood bank system is to make the blood available on time to the people, even in emergency situations. With the help of this project, the user can be able to view information about every entity related to blood bank i.e. hospitals, donors, a location of another blood bank etc. The security factor is maintained properly. Every time the new user accesses the system as a donor, he/she has to register himself/herself and provide a proof of their identity like license or government document on which the blood group of the person is mentioned. </a:t>
            </a:r>
            <a:endParaRPr lang="en-IN" sz="2000" dirty="0" smtClean="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80782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TotalTime>
  <Words>1583</Words>
  <Application>Microsoft Office PowerPoint</Application>
  <PresentationFormat>On-screen Show (4:3)</PresentationFormat>
  <Paragraphs>43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Blood bank application</vt:lpstr>
      <vt:lpstr>Introduction </vt:lpstr>
      <vt:lpstr>Motivation </vt:lpstr>
      <vt:lpstr>Problem Definition          </vt:lpstr>
      <vt:lpstr>Literature Survey </vt:lpstr>
      <vt:lpstr>PowerPoint Presentation</vt:lpstr>
      <vt:lpstr>PowerPoint Presentation</vt:lpstr>
      <vt:lpstr>PowerPoint Presentation</vt:lpstr>
      <vt:lpstr>PowerPoint Presentation</vt:lpstr>
      <vt:lpstr>Hardware Requirements Specification</vt:lpstr>
      <vt:lpstr>Project Scope   </vt:lpstr>
      <vt:lpstr>Architecture</vt:lpstr>
      <vt:lpstr>Conclusion  </vt:lpstr>
      <vt:lpstr>Survey Paper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cp:revision>
  <dcterms:created xsi:type="dcterms:W3CDTF">2022-11-03T05:13:17Z</dcterms:created>
  <dcterms:modified xsi:type="dcterms:W3CDTF">2023-11-02T11:50:04Z</dcterms:modified>
</cp:coreProperties>
</file>