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1!PivotTable2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>
                <a:solidFill>
                  <a:schemeClr val="bg1"/>
                </a:solidFill>
              </a:rPr>
              <a:t>SALARY</a:t>
            </a:r>
            <a:r>
              <a:rPr lang="en-IN" sz="2000" baseline="0" dirty="0">
                <a:solidFill>
                  <a:schemeClr val="bg1"/>
                </a:solidFill>
              </a:rPr>
              <a:t> VS DEPARTMENT</a:t>
            </a:r>
            <a:endParaRPr lang="en-IN" sz="20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1'!$A$4:$A$7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1'!$B$4:$B$7</c:f>
              <c:numCache>
                <c:formatCode>"₹"\ #,##0.00</c:formatCode>
                <c:ptCount val="4"/>
                <c:pt idx="0">
                  <c:v>23000</c:v>
                </c:pt>
                <c:pt idx="1">
                  <c:v>15000</c:v>
                </c:pt>
                <c:pt idx="2">
                  <c:v>12000</c:v>
                </c:pt>
                <c:pt idx="3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F2-4C91-8DCB-AD232B1F59F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87729664"/>
        <c:axId val="687720544"/>
      </c:barChart>
      <c:catAx>
        <c:axId val="687729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</a:rPr>
                  <a:t>Department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720544"/>
        <c:crosses val="autoZero"/>
        <c:auto val="1"/>
        <c:lblAlgn val="ctr"/>
        <c:lblOffset val="100"/>
        <c:noMultiLvlLbl val="0"/>
      </c:catAx>
      <c:valAx>
        <c:axId val="68772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</a:rPr>
                  <a:t>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72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10!PivotTable12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Employee</a:t>
            </a:r>
            <a:r>
              <a:rPr lang="en-US" baseline="0">
                <a:solidFill>
                  <a:schemeClr val="bg1"/>
                </a:solidFill>
              </a:rPr>
              <a:t> with Above-Average Bonus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'Question 10'!$B$3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763-4A89-BDE5-97BC84ECA8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763-4A89-BDE5-97BC84ECA8F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763-4A89-BDE5-97BC84ECA8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'Question 10'!$A$4:$A$6</c:f>
              <c:strCache>
                <c:ptCount val="3"/>
                <c:pt idx="0">
                  <c:v>1002</c:v>
                </c:pt>
                <c:pt idx="1">
                  <c:v>1003</c:v>
                </c:pt>
                <c:pt idx="2">
                  <c:v>1004</c:v>
                </c:pt>
              </c:strCache>
            </c:strRef>
          </c:cat>
          <c:val>
            <c:numRef>
              <c:f>'Question 10'!$B$4:$B$6</c:f>
              <c:numCache>
                <c:formatCode>General</c:formatCode>
                <c:ptCount val="3"/>
                <c:pt idx="0">
                  <c:v>658.33333333333337</c:v>
                </c:pt>
                <c:pt idx="1">
                  <c:v>700</c:v>
                </c:pt>
                <c:pt idx="2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763-4A89-BDE5-97BC84ECA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1!PivotTable2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Total Basic Salary by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1'!$A$4:$A$7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1'!$B$4:$B$7</c:f>
              <c:numCache>
                <c:formatCode>"₹"\ #,##0.00</c:formatCode>
                <c:ptCount val="4"/>
                <c:pt idx="0">
                  <c:v>23000</c:v>
                </c:pt>
                <c:pt idx="1">
                  <c:v>15000</c:v>
                </c:pt>
                <c:pt idx="2">
                  <c:v>12000</c:v>
                </c:pt>
                <c:pt idx="3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DA-4CFD-B333-CC8C2809E1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87729664"/>
        <c:axId val="687720544"/>
      </c:barChart>
      <c:catAx>
        <c:axId val="687729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</a:rPr>
                  <a:t>Department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720544"/>
        <c:crosses val="autoZero"/>
        <c:auto val="1"/>
        <c:lblAlgn val="ctr"/>
        <c:lblOffset val="100"/>
        <c:noMultiLvlLbl val="0"/>
      </c:catAx>
      <c:valAx>
        <c:axId val="68772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</a:rPr>
                  <a:t>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72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2!PivotTable3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400" b="0" dirty="0">
                <a:solidFill>
                  <a:schemeClr val="bg1"/>
                </a:solidFill>
              </a:rPr>
              <a:t>Average</a:t>
            </a:r>
            <a:r>
              <a:rPr lang="en-US" sz="1400" b="0" baseline="0" dirty="0">
                <a:solidFill>
                  <a:schemeClr val="bg1"/>
                </a:solidFill>
              </a:rPr>
              <a:t> Bonus By Region</a:t>
            </a:r>
            <a:endParaRPr lang="en-US" sz="1400" b="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'Question 2'!$B$3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DCC-424D-ADA2-426EA7FEDB0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DCC-424D-ADA2-426EA7FEDB0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DCC-424D-ADA2-426EA7FEDB0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DCC-424D-ADA2-426EA7FEDB0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DCC-424D-ADA2-426EA7FEDB0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'Question 2'!$A$4:$A$8</c:f>
              <c:strCache>
                <c:ptCount val="5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South</c:v>
                </c:pt>
                <c:pt idx="4">
                  <c:v>West</c:v>
                </c:pt>
              </c:strCache>
            </c:strRef>
          </c:cat>
          <c:val>
            <c:numRef>
              <c:f>'Question 2'!$B$4:$B$8</c:f>
              <c:numCache>
                <c:formatCode>"₹"\ #,##0.00</c:formatCode>
                <c:ptCount val="5"/>
                <c:pt idx="0">
                  <c:v>528.57142857142856</c:v>
                </c:pt>
                <c:pt idx="1">
                  <c:v>550</c:v>
                </c:pt>
                <c:pt idx="2">
                  <c:v>650</c:v>
                </c:pt>
                <c:pt idx="3">
                  <c:v>725</c:v>
                </c:pt>
                <c:pt idx="4">
                  <c:v>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DCC-424D-ADA2-426EA7FEDB0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3!PivotTable4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400">
                <a:solidFill>
                  <a:schemeClr val="bg1"/>
                </a:solidFill>
              </a:rPr>
              <a:t>Employee Count per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all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'Question 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4472C4">
                  <a:alpha val="30000"/>
                </a:srgbClr>
              </a:solidFill>
              <a:ln>
                <a:solidFill>
                  <a:srgbClr val="FFFFFF">
                    <a:alpha val="50000"/>
                  </a:srgb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3'!$A$4:$A$7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3'!$B$4:$B$7</c:f>
              <c:numCache>
                <c:formatCode>General</c:formatCode>
                <c:ptCount val="4"/>
                <c:pt idx="0">
                  <c:v>4</c:v>
                </c:pt>
                <c:pt idx="1">
                  <c:v>7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E1-4860-BF09-459E818C00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841696272"/>
        <c:axId val="841700592"/>
        <c:axId val="0"/>
      </c:bar3DChart>
      <c:catAx>
        <c:axId val="84169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>
                    <a:solidFill>
                      <a:schemeClr val="bg1"/>
                    </a:solidFill>
                  </a:rPr>
                  <a:t>Department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700592"/>
        <c:crosses val="autoZero"/>
        <c:auto val="1"/>
        <c:lblAlgn val="ctr"/>
        <c:lblOffset val="100"/>
        <c:noMultiLvlLbl val="0"/>
      </c:catAx>
      <c:valAx>
        <c:axId val="84170059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>
                    <a:solidFill>
                      <a:schemeClr val="bg1"/>
                    </a:solidFill>
                  </a:rPr>
                  <a:t>Count of Employee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84169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4!PivotTable6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/>
              <a:t>Total Compensation by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lt1">
                  <a:lumMod val="8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 w="254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 w="254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 w="254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'Question 4'!$B$3</c:f>
              <c:strCache>
                <c:ptCount val="1"/>
                <c:pt idx="0">
                  <c:v>Total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4'!$A$4:$A$7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4'!$B$4:$B$7</c:f>
              <c:numCache>
                <c:formatCode>"₹"\ #,##0.00</c:formatCode>
                <c:ptCount val="4"/>
                <c:pt idx="0">
                  <c:v>102800</c:v>
                </c:pt>
                <c:pt idx="1">
                  <c:v>191300</c:v>
                </c:pt>
                <c:pt idx="2">
                  <c:v>80900</c:v>
                </c:pt>
                <c:pt idx="3">
                  <c:v>45400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7E-48C2-A13F-51661FD61EA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smooth val="0"/>
        <c:axId val="841690992"/>
        <c:axId val="841698192"/>
      </c:lineChart>
      <c:catAx>
        <c:axId val="84169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Departments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698192"/>
        <c:crosses val="autoZero"/>
        <c:auto val="1"/>
        <c:lblAlgn val="ctr"/>
        <c:lblOffset val="100"/>
        <c:noMultiLvlLbl val="0"/>
      </c:catAx>
      <c:valAx>
        <c:axId val="8416981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Compensation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&quot;₹&quot;\ 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69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5!PivotTable7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/>
              <a:t>Average</a:t>
            </a:r>
            <a:r>
              <a:rPr lang="en-US" sz="1400" b="0" baseline="0"/>
              <a:t> Years of Experience by Region</a:t>
            </a:r>
            <a:endParaRPr lang="en-US" sz="1400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'Question 5'!$B$3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05E-4188-AEBD-16A1B06B92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05E-4188-AEBD-16A1B06B92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05E-4188-AEBD-16A1B06B92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05E-4188-AEBD-16A1B06B92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05E-4188-AEBD-16A1B06B92D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'Question 5'!$A$4:$A$8</c:f>
              <c:strCache>
                <c:ptCount val="5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South</c:v>
                </c:pt>
                <c:pt idx="4">
                  <c:v>West</c:v>
                </c:pt>
              </c:strCache>
            </c:strRef>
          </c:cat>
          <c:val>
            <c:numRef>
              <c:f>'Question 5'!$B$4:$B$8</c:f>
              <c:numCache>
                <c:formatCode>General</c:formatCode>
                <c:ptCount val="5"/>
                <c:pt idx="0">
                  <c:v>3</c:v>
                </c:pt>
                <c:pt idx="1">
                  <c:v>3.5</c:v>
                </c:pt>
                <c:pt idx="2">
                  <c:v>4.5</c:v>
                </c:pt>
                <c:pt idx="3">
                  <c:v>5.5</c:v>
                </c:pt>
                <c:pt idx="4">
                  <c:v>3.25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05E-4188-AEBD-16A1B06B92D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[Employee Data Project.xlsx]Question 6!PivotTable8</c:name>
    <c:fmtId val="6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b="0"/>
              <a:t>Employee by Bonus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5">
                  <a:tint val="98000"/>
                  <a:lumMod val="114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5">
                  <a:tint val="98000"/>
                  <a:lumMod val="114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5">
                  <a:tint val="98000"/>
                  <a:lumMod val="114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'Question 6'!$B$3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'Question 6'!$A$4:$A$8</c:f>
              <c:strCache>
                <c:ptCount val="5"/>
                <c:pt idx="0">
                  <c:v>1002</c:v>
                </c:pt>
                <c:pt idx="1">
                  <c:v>1004</c:v>
                </c:pt>
                <c:pt idx="2">
                  <c:v>1003</c:v>
                </c:pt>
                <c:pt idx="3">
                  <c:v>1006</c:v>
                </c:pt>
                <c:pt idx="4">
                  <c:v>1005</c:v>
                </c:pt>
              </c:strCache>
            </c:strRef>
          </c:cat>
          <c:val>
            <c:numRef>
              <c:f>'Question 6'!$B$4:$B$8</c:f>
              <c:numCache>
                <c:formatCode>"₹"\ #,##0.00</c:formatCode>
                <c:ptCount val="5"/>
                <c:pt idx="0">
                  <c:v>1000</c:v>
                </c:pt>
                <c:pt idx="1">
                  <c:v>800</c:v>
                </c:pt>
                <c:pt idx="2">
                  <c:v>700</c:v>
                </c:pt>
                <c:pt idx="3">
                  <c:v>600</c:v>
                </c:pt>
                <c:pt idx="4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A3-4768-801A-629E9649515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81479184"/>
        <c:axId val="981455184"/>
        <c:axId val="0"/>
      </c:bar3DChart>
      <c:catAx>
        <c:axId val="981479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Employees 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455184"/>
        <c:crosses val="autoZero"/>
        <c:auto val="1"/>
        <c:lblAlgn val="ctr"/>
        <c:lblOffset val="100"/>
        <c:noMultiLvlLbl val="0"/>
      </c:catAx>
      <c:valAx>
        <c:axId val="98145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0"/>
                  <a:t>Bonus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47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[Employee Data Project.xlsx]Question 7!PivotTable9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sz="1400">
                <a:solidFill>
                  <a:schemeClr val="bg1"/>
                </a:solidFill>
              </a:rPr>
              <a:t>Average</a:t>
            </a:r>
            <a:r>
              <a:rPr lang="en-IN" sz="1400" baseline="0">
                <a:solidFill>
                  <a:schemeClr val="bg1"/>
                </a:solidFill>
              </a:rPr>
              <a:t> Basic Salary by years of Experience</a:t>
            </a:r>
            <a:endParaRPr lang="en-IN" sz="140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shade val="44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shade val="44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>
              <a:shade val="58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shade val="58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>
              <a:shade val="72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shade val="72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>
              <a:shade val="86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shade val="86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>
              <a:tint val="86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tint val="86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>
              <a:tint val="72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tint val="72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>
              <a:tint val="58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tint val="58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>
              <a:tint val="44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tint val="44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>
              <a:shade val="44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shade val="44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>
              <a:shade val="58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shade val="58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>
              <a:shade val="72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shade val="72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4">
              <a:shade val="86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shade val="86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4">
              <a:tint val="86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tint val="86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4">
              <a:tint val="72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tint val="72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4">
              <a:tint val="58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tint val="58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4">
              <a:tint val="44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tint val="44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4">
              <a:shade val="44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shade val="44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4">
              <a:shade val="58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shade val="58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4">
              <a:shade val="72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shade val="72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4">
              <a:shade val="86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shade val="86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4">
              <a:tint val="86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tint val="86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4">
              <a:tint val="72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tint val="72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4">
              <a:tint val="58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tint val="58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4">
              <a:tint val="44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>
                      <a:tint val="44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'Question 7'!$B$3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4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1BD3-457D-97FC-0BBEC6E4C967}"/>
              </c:ext>
            </c:extLst>
          </c:dPt>
          <c:dPt>
            <c:idx val="1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1BD3-457D-97FC-0BBEC6E4C967}"/>
              </c:ext>
            </c:extLst>
          </c:dPt>
          <c:dPt>
            <c:idx val="2"/>
            <c:bubble3D val="0"/>
            <c:spPr>
              <a:solidFill>
                <a:schemeClr val="accent4">
                  <a:shade val="7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1BD3-457D-97FC-0BBEC6E4C967}"/>
              </c:ext>
            </c:extLst>
          </c:dPt>
          <c:dPt>
            <c:idx val="3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1BD3-457D-97FC-0BBEC6E4C967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1BD3-457D-97FC-0BBEC6E4C967}"/>
              </c:ext>
            </c:extLst>
          </c:dPt>
          <c:dPt>
            <c:idx val="5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1BD3-457D-97FC-0BBEC6E4C967}"/>
              </c:ext>
            </c:extLst>
          </c:dPt>
          <c:dPt>
            <c:idx val="6"/>
            <c:bubble3D val="0"/>
            <c:spPr>
              <a:solidFill>
                <a:schemeClr val="accent4">
                  <a:tint val="7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1BD3-457D-97FC-0BBEC6E4C967}"/>
              </c:ext>
            </c:extLst>
          </c:dPt>
          <c:dPt>
            <c:idx val="7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1BD3-457D-97FC-0BBEC6E4C967}"/>
              </c:ext>
            </c:extLst>
          </c:dPt>
          <c:dPt>
            <c:idx val="8"/>
            <c:bubble3D val="0"/>
            <c:spPr>
              <a:solidFill>
                <a:schemeClr val="accent4">
                  <a:tint val="4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1BD3-457D-97FC-0BBEC6E4C96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BD3-457D-97FC-0BBEC6E4C96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BD3-457D-97FC-0BBEC6E4C96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BD3-457D-97FC-0BBEC6E4C96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BD3-457D-97FC-0BBEC6E4C96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BD3-457D-97FC-0BBEC6E4C967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BD3-457D-97FC-0BBEC6E4C967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BD3-457D-97FC-0BBEC6E4C967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BD3-457D-97FC-0BBEC6E4C967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BD3-457D-97FC-0BBEC6E4C9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'Question 7'!$A$4:$A$12</c:f>
              <c:strCach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9</c:v>
                </c:pt>
              </c:strCache>
            </c:strRef>
          </c:cat>
          <c:val>
            <c:numRef>
              <c:f>'Question 7'!$B$4:$B$12</c:f>
              <c:numCache>
                <c:formatCode>"₹"\ #,##0.00</c:formatCode>
                <c:ptCount val="9"/>
                <c:pt idx="0">
                  <c:v>10000</c:v>
                </c:pt>
                <c:pt idx="1">
                  <c:v>42000</c:v>
                </c:pt>
                <c:pt idx="2">
                  <c:v>10000</c:v>
                </c:pt>
                <c:pt idx="3">
                  <c:v>84000</c:v>
                </c:pt>
                <c:pt idx="4">
                  <c:v>62000</c:v>
                </c:pt>
                <c:pt idx="5">
                  <c:v>10000</c:v>
                </c:pt>
                <c:pt idx="6">
                  <c:v>43000</c:v>
                </c:pt>
                <c:pt idx="7">
                  <c:v>92000</c:v>
                </c:pt>
                <c:pt idx="8">
                  <c:v>55000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BD3-457D-97FC-0BBEC6E4C9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8!PivotTable10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chemeClr val="bg1"/>
                </a:solidFill>
              </a:rPr>
              <a:t>Total Bonus by Region and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'Question 8'!$B$3:$B$4</c:f>
              <c:strCache>
                <c:ptCount val="1"/>
                <c:pt idx="0">
                  <c:v>Central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8'!$A$5:$A$8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8'!$B$5:$B$8</c:f>
              <c:numCache>
                <c:formatCode>"₹"\ #,##0.00</c:formatCode>
                <c:ptCount val="4"/>
                <c:pt idx="0">
                  <c:v>48000</c:v>
                </c:pt>
                <c:pt idx="1">
                  <c:v>50000</c:v>
                </c:pt>
                <c:pt idx="2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AF-4E4D-BAE2-185D32BBAE76}"/>
            </c:ext>
          </c:extLst>
        </c:ser>
        <c:ser>
          <c:idx val="1"/>
          <c:order val="1"/>
          <c:tx>
            <c:strRef>
              <c:f>'Question 8'!$C$3:$C$4</c:f>
              <c:strCache>
                <c:ptCount val="1"/>
                <c:pt idx="0">
                  <c:v>East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8'!$A$5:$A$8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8'!$C$5:$C$8</c:f>
              <c:numCache>
                <c:formatCode>"₹"\ #,##0.00</c:formatCode>
                <c:ptCount val="4"/>
                <c:pt idx="1">
                  <c:v>76000</c:v>
                </c:pt>
                <c:pt idx="2">
                  <c:v>12000</c:v>
                </c:pt>
                <c:pt idx="3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AF-4E4D-BAE2-185D32BBAE76}"/>
            </c:ext>
          </c:extLst>
        </c:ser>
        <c:ser>
          <c:idx val="2"/>
          <c:order val="2"/>
          <c:tx>
            <c:strRef>
              <c:f>'Question 8'!$D$3:$D$4</c:f>
              <c:strCache>
                <c:ptCount val="1"/>
                <c:pt idx="0">
                  <c:v>North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8'!$A$5:$A$8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8'!$D$5:$D$8</c:f>
              <c:numCache>
                <c:formatCode>General</c:formatCode>
                <c:ptCount val="4"/>
                <c:pt idx="0" formatCode="&quot;₹&quot;\ #,##0.00">
                  <c:v>25000</c:v>
                </c:pt>
                <c:pt idx="3" formatCode="&quot;₹&quot;\ #,##0.00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AF-4E4D-BAE2-185D32BBAE76}"/>
            </c:ext>
          </c:extLst>
        </c:ser>
        <c:ser>
          <c:idx val="3"/>
          <c:order val="3"/>
          <c:tx>
            <c:strRef>
              <c:f>'Question 8'!$E$3:$E$4</c:f>
              <c:strCache>
                <c:ptCount val="1"/>
                <c:pt idx="0">
                  <c:v>South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8'!$A$5:$A$8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8'!$E$5:$E$8</c:f>
              <c:numCache>
                <c:formatCode>"₹"\ #,##0.00</c:formatCode>
                <c:ptCount val="4"/>
                <c:pt idx="0">
                  <c:v>27000</c:v>
                </c:pt>
                <c:pt idx="1">
                  <c:v>21000</c:v>
                </c:pt>
                <c:pt idx="2">
                  <c:v>18000</c:v>
                </c:pt>
                <c:pt idx="3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AF-4E4D-BAE2-185D32BBAE76}"/>
            </c:ext>
          </c:extLst>
        </c:ser>
        <c:ser>
          <c:idx val="4"/>
          <c:order val="4"/>
          <c:tx>
            <c:strRef>
              <c:f>'Question 8'!$F$3:$F$4</c:f>
              <c:strCache>
                <c:ptCount val="1"/>
                <c:pt idx="0">
                  <c:v>West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8'!$A$5:$A$8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8'!$F$5:$F$8</c:f>
              <c:numCache>
                <c:formatCode>"₹"\ #,##0.00</c:formatCode>
                <c:ptCount val="4"/>
                <c:pt idx="1">
                  <c:v>40000</c:v>
                </c:pt>
                <c:pt idx="2">
                  <c:v>18000</c:v>
                </c:pt>
                <c:pt idx="3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AF-4E4D-BAE2-185D32BBAE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981479664"/>
        <c:axId val="981470544"/>
      </c:barChart>
      <c:catAx>
        <c:axId val="981479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>
                    <a:solidFill>
                      <a:schemeClr val="bg1"/>
                    </a:solidFill>
                  </a:rPr>
                  <a:t>DEPARTMENT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470544"/>
        <c:crosses val="autoZero"/>
        <c:auto val="1"/>
        <c:lblAlgn val="ctr"/>
        <c:lblOffset val="100"/>
        <c:noMultiLvlLbl val="0"/>
      </c:catAx>
      <c:valAx>
        <c:axId val="981470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>
                    <a:solidFill>
                      <a:schemeClr val="bg1"/>
                    </a:solidFill>
                  </a:rPr>
                  <a:t>BONUS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47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9!PivotTable11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100" baseline="0">
                <a:solidFill>
                  <a:schemeClr val="lt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0">
                <a:effectLst/>
              </a:rPr>
              <a:t>Department</a:t>
            </a:r>
            <a:r>
              <a:rPr lang="en-US" b="0" baseline="0">
                <a:effectLst/>
              </a:rPr>
              <a:t> Wise Bonus Percentage</a:t>
            </a:r>
            <a:endParaRPr lang="en-US" b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100" baseline="0">
              <a:solidFill>
                <a:schemeClr val="lt1">
                  <a:lumMod val="9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'Question 9'!$B$3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'Question 9'!$A$4:$A$7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9'!$B$4:$B$7</c:f>
              <c:numCache>
                <c:formatCode>0.00%</c:formatCode>
                <c:ptCount val="4"/>
                <c:pt idx="0">
                  <c:v>2800</c:v>
                </c:pt>
                <c:pt idx="1">
                  <c:v>4300</c:v>
                </c:pt>
                <c:pt idx="2">
                  <c:v>2900</c:v>
                </c:pt>
                <c:pt idx="3">
                  <c:v>2400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97-4DC5-9BE2-D557CC9CDF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69410240"/>
        <c:axId val="969410720"/>
        <c:axId val="0"/>
      </c:bar3DChart>
      <c:catAx>
        <c:axId val="969410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0"/>
                  <a:t>department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410720"/>
        <c:crosses val="autoZero"/>
        <c:auto val="1"/>
        <c:lblAlgn val="ctr"/>
        <c:lblOffset val="100"/>
        <c:noMultiLvlLbl val="0"/>
      </c:catAx>
      <c:valAx>
        <c:axId val="96941072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crossAx val="96941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2!PivotTable3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</a:t>
            </a:r>
            <a:r>
              <a:rPr lang="en-US" baseline="0" dirty="0">
                <a:solidFill>
                  <a:schemeClr val="bg1"/>
                </a:solidFill>
              </a:rPr>
              <a:t> BONUS VS REGION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'Question 2'!$B$3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1A-48A9-85B9-3644CCE86A4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1A-48A9-85B9-3644CCE86A4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1A-48A9-85B9-3644CCE86A4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B1A-48A9-85B9-3644CCE86A4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B1A-48A9-85B9-3644CCE86A4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'Question 2'!$A$4:$A$8</c:f>
              <c:strCache>
                <c:ptCount val="5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South</c:v>
                </c:pt>
                <c:pt idx="4">
                  <c:v>West</c:v>
                </c:pt>
              </c:strCache>
            </c:strRef>
          </c:cat>
          <c:val>
            <c:numRef>
              <c:f>'Question 2'!$B$4:$B$8</c:f>
              <c:numCache>
                <c:formatCode>"₹"\ #,##0.00</c:formatCode>
                <c:ptCount val="5"/>
                <c:pt idx="0">
                  <c:v>528.57142857142856</c:v>
                </c:pt>
                <c:pt idx="1">
                  <c:v>550</c:v>
                </c:pt>
                <c:pt idx="2">
                  <c:v>650</c:v>
                </c:pt>
                <c:pt idx="3">
                  <c:v>725</c:v>
                </c:pt>
                <c:pt idx="4">
                  <c:v>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B1A-48A9-85B9-3644CCE86A4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10!PivotTable12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Employee</a:t>
            </a:r>
            <a:r>
              <a:rPr lang="en-US" baseline="0">
                <a:solidFill>
                  <a:schemeClr val="bg1"/>
                </a:solidFill>
              </a:rPr>
              <a:t> with Above-Average Bonus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'Question 10'!$B$3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CA2-4CFA-AA43-2355AA09D5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CA2-4CFA-AA43-2355AA09D5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CA2-4CFA-AA43-2355AA09D5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'Question 10'!$A$4:$A$6</c:f>
              <c:strCache>
                <c:ptCount val="3"/>
                <c:pt idx="0">
                  <c:v>1002</c:v>
                </c:pt>
                <c:pt idx="1">
                  <c:v>1003</c:v>
                </c:pt>
                <c:pt idx="2">
                  <c:v>1004</c:v>
                </c:pt>
              </c:strCache>
            </c:strRef>
          </c:cat>
          <c:val>
            <c:numRef>
              <c:f>'Question 10'!$B$4:$B$6</c:f>
              <c:numCache>
                <c:formatCode>General</c:formatCode>
                <c:ptCount val="3"/>
                <c:pt idx="0">
                  <c:v>658.33333333333337</c:v>
                </c:pt>
                <c:pt idx="1">
                  <c:v>700</c:v>
                </c:pt>
                <c:pt idx="2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CA2-4CFA-AA43-2355AA09D5D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3!PivotTable4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EmployeeS VS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'Question 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4472C4">
                  <a:alpha val="30000"/>
                </a:srgbClr>
              </a:solidFill>
              <a:ln>
                <a:solidFill>
                  <a:srgbClr val="FFFFFF">
                    <a:alpha val="50000"/>
                  </a:srgb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3'!$A$4:$A$7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3'!$B$4:$B$7</c:f>
              <c:numCache>
                <c:formatCode>General</c:formatCode>
                <c:ptCount val="4"/>
                <c:pt idx="0">
                  <c:v>4</c:v>
                </c:pt>
                <c:pt idx="1">
                  <c:v>7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D-42B9-B025-415671B49C7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841696272"/>
        <c:axId val="841700592"/>
        <c:axId val="0"/>
      </c:bar3DChart>
      <c:catAx>
        <c:axId val="84169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>
                    <a:solidFill>
                      <a:schemeClr val="bg1"/>
                    </a:solidFill>
                  </a:rPr>
                  <a:t>Department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700592"/>
        <c:crosses val="autoZero"/>
        <c:auto val="1"/>
        <c:lblAlgn val="ctr"/>
        <c:lblOffset val="100"/>
        <c:noMultiLvlLbl val="0"/>
      </c:catAx>
      <c:valAx>
        <c:axId val="84170059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>
                    <a:solidFill>
                      <a:schemeClr val="bg1"/>
                    </a:solidFill>
                  </a:rPr>
                  <a:t>Count of Employee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84169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4!PivotTable6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Total Compensation VS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 w="254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 w="254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 w="254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'Question 4'!$B$3</c:f>
              <c:strCache>
                <c:ptCount val="1"/>
                <c:pt idx="0">
                  <c:v>Total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4'!$A$4:$A$7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4'!$B$4:$B$7</c:f>
              <c:numCache>
                <c:formatCode>"₹"\ #,##0.00</c:formatCode>
                <c:ptCount val="4"/>
                <c:pt idx="0">
                  <c:v>102800</c:v>
                </c:pt>
                <c:pt idx="1">
                  <c:v>191300</c:v>
                </c:pt>
                <c:pt idx="2">
                  <c:v>80900</c:v>
                </c:pt>
                <c:pt idx="3">
                  <c:v>45400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07-4863-8A32-E5880127D6C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smooth val="0"/>
        <c:axId val="841690992"/>
        <c:axId val="841698192"/>
      </c:lineChart>
      <c:catAx>
        <c:axId val="84169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Departments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698192"/>
        <c:crosses val="autoZero"/>
        <c:auto val="1"/>
        <c:lblAlgn val="ctr"/>
        <c:lblOffset val="100"/>
        <c:noMultiLvlLbl val="0"/>
      </c:catAx>
      <c:valAx>
        <c:axId val="8416981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Compensation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69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5!PivotTable7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Years of Experience VS Region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'Question 5'!$B$3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E42-41D0-9CF2-75BB229531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E42-41D0-9CF2-75BB229531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E42-41D0-9CF2-75BB229531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E42-41D0-9CF2-75BB229531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E42-41D0-9CF2-75BB229531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'Question 5'!$A$4:$A$8</c:f>
              <c:strCache>
                <c:ptCount val="5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South</c:v>
                </c:pt>
                <c:pt idx="4">
                  <c:v>West</c:v>
                </c:pt>
              </c:strCache>
            </c:strRef>
          </c:cat>
          <c:val>
            <c:numRef>
              <c:f>'Question 5'!$B$4:$B$8</c:f>
              <c:numCache>
                <c:formatCode>General</c:formatCode>
                <c:ptCount val="5"/>
                <c:pt idx="0">
                  <c:v>3</c:v>
                </c:pt>
                <c:pt idx="1">
                  <c:v>3.5</c:v>
                </c:pt>
                <c:pt idx="2">
                  <c:v>4.5</c:v>
                </c:pt>
                <c:pt idx="3">
                  <c:v>5.5</c:v>
                </c:pt>
                <c:pt idx="4">
                  <c:v>3.25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42-41D0-9CF2-75BB2295316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6!PivotTable8</c:name>
    <c:fmtId val="6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VS Bonus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'Question 6'!$B$3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'Question 6'!$A$4:$A$8</c:f>
              <c:strCache>
                <c:ptCount val="5"/>
                <c:pt idx="0">
                  <c:v>1002</c:v>
                </c:pt>
                <c:pt idx="1">
                  <c:v>1004</c:v>
                </c:pt>
                <c:pt idx="2">
                  <c:v>1003</c:v>
                </c:pt>
                <c:pt idx="3">
                  <c:v>1006</c:v>
                </c:pt>
                <c:pt idx="4">
                  <c:v>1005</c:v>
                </c:pt>
              </c:strCache>
            </c:strRef>
          </c:cat>
          <c:val>
            <c:numRef>
              <c:f>'Question 6'!$B$4:$B$8</c:f>
              <c:numCache>
                <c:formatCode>"₹"\ #,##0.00</c:formatCode>
                <c:ptCount val="5"/>
                <c:pt idx="0">
                  <c:v>1000</c:v>
                </c:pt>
                <c:pt idx="1">
                  <c:v>800</c:v>
                </c:pt>
                <c:pt idx="2">
                  <c:v>700</c:v>
                </c:pt>
                <c:pt idx="3">
                  <c:v>600</c:v>
                </c:pt>
                <c:pt idx="4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6-4CE3-8BB5-891A112829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81479184"/>
        <c:axId val="981455184"/>
        <c:axId val="0"/>
      </c:bar3DChart>
      <c:catAx>
        <c:axId val="981479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Employees 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455184"/>
        <c:crosses val="autoZero"/>
        <c:auto val="1"/>
        <c:lblAlgn val="ctr"/>
        <c:lblOffset val="100"/>
        <c:noMultiLvlLbl val="0"/>
      </c:catAx>
      <c:valAx>
        <c:axId val="98145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Bonus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47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[Employee Data Project.xlsx]Question 7!PivotTable9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</a:t>
            </a:r>
            <a:r>
              <a:rPr lang="en-US" baseline="0" dirty="0">
                <a:solidFill>
                  <a:schemeClr val="bg1"/>
                </a:solidFill>
              </a:rPr>
              <a:t> basic salary by years of experience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'Question 7'!$B$3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4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110E-4940-8730-E222727215BC}"/>
              </c:ext>
            </c:extLst>
          </c:dPt>
          <c:dPt>
            <c:idx val="1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110E-4940-8730-E222727215BC}"/>
              </c:ext>
            </c:extLst>
          </c:dPt>
          <c:dPt>
            <c:idx val="2"/>
            <c:bubble3D val="0"/>
            <c:spPr>
              <a:solidFill>
                <a:schemeClr val="accent4">
                  <a:shade val="7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110E-4940-8730-E222727215BC}"/>
              </c:ext>
            </c:extLst>
          </c:dPt>
          <c:dPt>
            <c:idx val="3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110E-4940-8730-E222727215BC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110E-4940-8730-E222727215BC}"/>
              </c:ext>
            </c:extLst>
          </c:dPt>
          <c:dPt>
            <c:idx val="5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110E-4940-8730-E222727215BC}"/>
              </c:ext>
            </c:extLst>
          </c:dPt>
          <c:dPt>
            <c:idx val="6"/>
            <c:bubble3D val="0"/>
            <c:spPr>
              <a:solidFill>
                <a:schemeClr val="accent4">
                  <a:tint val="7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110E-4940-8730-E222727215BC}"/>
              </c:ext>
            </c:extLst>
          </c:dPt>
          <c:dPt>
            <c:idx val="7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110E-4940-8730-E222727215BC}"/>
              </c:ext>
            </c:extLst>
          </c:dPt>
          <c:dPt>
            <c:idx val="8"/>
            <c:bubble3D val="0"/>
            <c:spPr>
              <a:solidFill>
                <a:schemeClr val="accent4">
                  <a:tint val="4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110E-4940-8730-E222727215B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shade val="4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10E-4940-8730-E222727215B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shade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10E-4940-8730-E222727215B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shade val="72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10E-4940-8730-E222727215B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shade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10E-4940-8730-E222727215B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10E-4940-8730-E222727215B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tint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10E-4940-8730-E222727215BC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tint val="72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10E-4940-8730-E222727215BC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tint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10E-4940-8730-E222727215BC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tint val="4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10E-4940-8730-E222727215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'Question 7'!$A$4:$A$12</c:f>
              <c:strCach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9</c:v>
                </c:pt>
              </c:strCache>
            </c:strRef>
          </c:cat>
          <c:val>
            <c:numRef>
              <c:f>'Question 7'!$B$4:$B$12</c:f>
              <c:numCache>
                <c:formatCode>"₹"\ #,##0.00</c:formatCode>
                <c:ptCount val="9"/>
                <c:pt idx="0">
                  <c:v>10000</c:v>
                </c:pt>
                <c:pt idx="1">
                  <c:v>42000</c:v>
                </c:pt>
                <c:pt idx="2">
                  <c:v>10000</c:v>
                </c:pt>
                <c:pt idx="3">
                  <c:v>84000</c:v>
                </c:pt>
                <c:pt idx="4">
                  <c:v>62000</c:v>
                </c:pt>
                <c:pt idx="5">
                  <c:v>10000</c:v>
                </c:pt>
                <c:pt idx="6">
                  <c:v>43000</c:v>
                </c:pt>
                <c:pt idx="7">
                  <c:v>92000</c:v>
                </c:pt>
                <c:pt idx="8">
                  <c:v>55000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10E-4940-8730-E222727215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8!PivotTable10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Total Bonus by Region VS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'Question 8'!$B$3:$B$4</c:f>
              <c:strCache>
                <c:ptCount val="1"/>
                <c:pt idx="0">
                  <c:v>Central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8'!$A$5:$A$8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8'!$B$5:$B$8</c:f>
              <c:numCache>
                <c:formatCode>"₹"\ #,##0.00</c:formatCode>
                <c:ptCount val="4"/>
                <c:pt idx="0">
                  <c:v>48000</c:v>
                </c:pt>
                <c:pt idx="1">
                  <c:v>50000</c:v>
                </c:pt>
                <c:pt idx="2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0B-4DA4-ADB4-241C44BE8B61}"/>
            </c:ext>
          </c:extLst>
        </c:ser>
        <c:ser>
          <c:idx val="1"/>
          <c:order val="1"/>
          <c:tx>
            <c:strRef>
              <c:f>'Question 8'!$C$3:$C$4</c:f>
              <c:strCache>
                <c:ptCount val="1"/>
                <c:pt idx="0">
                  <c:v>East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8'!$A$5:$A$8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8'!$C$5:$C$8</c:f>
              <c:numCache>
                <c:formatCode>"₹"\ #,##0.00</c:formatCode>
                <c:ptCount val="4"/>
                <c:pt idx="1">
                  <c:v>76000</c:v>
                </c:pt>
                <c:pt idx="2">
                  <c:v>12000</c:v>
                </c:pt>
                <c:pt idx="3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0B-4DA4-ADB4-241C44BE8B61}"/>
            </c:ext>
          </c:extLst>
        </c:ser>
        <c:ser>
          <c:idx val="2"/>
          <c:order val="2"/>
          <c:tx>
            <c:strRef>
              <c:f>'Question 8'!$D$3:$D$4</c:f>
              <c:strCache>
                <c:ptCount val="1"/>
                <c:pt idx="0">
                  <c:v>North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8'!$A$5:$A$8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8'!$D$5:$D$8</c:f>
              <c:numCache>
                <c:formatCode>General</c:formatCode>
                <c:ptCount val="4"/>
                <c:pt idx="0" formatCode="&quot;₹&quot;\ #,##0.00">
                  <c:v>25000</c:v>
                </c:pt>
                <c:pt idx="3" formatCode="&quot;₹&quot;\ #,##0.00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0B-4DA4-ADB4-241C44BE8B61}"/>
            </c:ext>
          </c:extLst>
        </c:ser>
        <c:ser>
          <c:idx val="3"/>
          <c:order val="3"/>
          <c:tx>
            <c:strRef>
              <c:f>'Question 8'!$E$3:$E$4</c:f>
              <c:strCache>
                <c:ptCount val="1"/>
                <c:pt idx="0">
                  <c:v>South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8'!$A$5:$A$8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8'!$E$5:$E$8</c:f>
              <c:numCache>
                <c:formatCode>"₹"\ #,##0.00</c:formatCode>
                <c:ptCount val="4"/>
                <c:pt idx="0">
                  <c:v>27000</c:v>
                </c:pt>
                <c:pt idx="1">
                  <c:v>21000</c:v>
                </c:pt>
                <c:pt idx="2">
                  <c:v>18000</c:v>
                </c:pt>
                <c:pt idx="3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0B-4DA4-ADB4-241C44BE8B61}"/>
            </c:ext>
          </c:extLst>
        </c:ser>
        <c:ser>
          <c:idx val="4"/>
          <c:order val="4"/>
          <c:tx>
            <c:strRef>
              <c:f>'Question 8'!$F$3:$F$4</c:f>
              <c:strCache>
                <c:ptCount val="1"/>
                <c:pt idx="0">
                  <c:v>West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8'!$A$5:$A$8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8'!$F$5:$F$8</c:f>
              <c:numCache>
                <c:formatCode>"₹"\ #,##0.00</c:formatCode>
                <c:ptCount val="4"/>
                <c:pt idx="1">
                  <c:v>40000</c:v>
                </c:pt>
                <c:pt idx="2">
                  <c:v>18000</c:v>
                </c:pt>
                <c:pt idx="3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0B-4DA4-ADB4-241C44BE8B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981479664"/>
        <c:axId val="981470544"/>
      </c:barChart>
      <c:catAx>
        <c:axId val="981479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>
                    <a:solidFill>
                      <a:schemeClr val="bg1"/>
                    </a:solidFill>
                  </a:rPr>
                  <a:t>DEPARTMENT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470544"/>
        <c:crosses val="autoZero"/>
        <c:auto val="1"/>
        <c:lblAlgn val="ctr"/>
        <c:lblOffset val="100"/>
        <c:noMultiLvlLbl val="0"/>
      </c:catAx>
      <c:valAx>
        <c:axId val="981470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>
                    <a:solidFill>
                      <a:schemeClr val="bg1"/>
                    </a:solidFill>
                  </a:rPr>
                  <a:t>BONUS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47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9!PivotTable11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Department</a:t>
            </a:r>
            <a:r>
              <a:rPr lang="en-US" baseline="0"/>
              <a:t> Wise Bonus Percentage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'Question 9'!$B$3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'Question 9'!$A$4:$A$7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9'!$B$4:$B$7</c:f>
              <c:numCache>
                <c:formatCode>0.00%</c:formatCode>
                <c:ptCount val="4"/>
                <c:pt idx="0">
                  <c:v>2800</c:v>
                </c:pt>
                <c:pt idx="1">
                  <c:v>4300</c:v>
                </c:pt>
                <c:pt idx="2">
                  <c:v>2900</c:v>
                </c:pt>
                <c:pt idx="3">
                  <c:v>2400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51-4119-A1BA-9AA994C917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69410240"/>
        <c:axId val="969410720"/>
        <c:axId val="0"/>
      </c:bar3DChart>
      <c:catAx>
        <c:axId val="969410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department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410720"/>
        <c:crosses val="autoZero"/>
        <c:auto val="1"/>
        <c:lblAlgn val="ctr"/>
        <c:lblOffset val="100"/>
        <c:noMultiLvlLbl val="0"/>
      </c:catAx>
      <c:valAx>
        <c:axId val="96941072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crossAx val="96941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0947A-2476-4053-BDF7-67E573E1E97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06F4F-4336-49BF-AE2A-714E8004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06F4F-4336-49BF-AE2A-714E80046F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23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53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64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29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690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656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54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53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026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4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24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76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1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25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7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99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1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4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ellhub.com/en-us/blog/talent-acquisition-and-retention/compensation-analysis/?utm_source=chatgpt.com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FA67-D308-6E35-9F48-041C2EB94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76517"/>
            <a:ext cx="8825658" cy="2052483"/>
          </a:xfrm>
        </p:spPr>
        <p:txBody>
          <a:bodyPr/>
          <a:lstStyle/>
          <a:p>
            <a:r>
              <a:rPr lang="en-US" dirty="0"/>
              <a:t>EMPLOYEE DATA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E65BC-4454-BEEB-CCE6-D682699E6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586317"/>
            <a:ext cx="8825658" cy="2052483"/>
          </a:xfrm>
        </p:spPr>
        <p:txBody>
          <a:bodyPr/>
          <a:lstStyle/>
          <a:p>
            <a:r>
              <a:rPr lang="en-IN" dirty="0"/>
              <a:t>                                                                   </a:t>
            </a:r>
            <a:r>
              <a:rPr lang="en-IN" sz="2000" dirty="0">
                <a:solidFill>
                  <a:schemeClr val="bg1"/>
                </a:solidFill>
              </a:rPr>
              <a:t>BY                                                                  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                                SHIVAM RAMDAS CHAUDHARI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28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2CC3-ACE8-1839-ABDD-9D4650B38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09600"/>
            <a:ext cx="8825658" cy="717755"/>
          </a:xfrm>
        </p:spPr>
        <p:txBody>
          <a:bodyPr/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Basic Salary By Years Of Experience 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515442-84D0-F526-2715-FAF84D0C4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31870"/>
              </p:ext>
            </p:extLst>
          </p:nvPr>
        </p:nvGraphicFramePr>
        <p:xfrm>
          <a:off x="1154955" y="1483932"/>
          <a:ext cx="8789263" cy="4238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543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98EC-916B-784D-5121-D615348B1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29265"/>
            <a:ext cx="8825658" cy="589935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Bonus By Region and Department :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EB561E4-77A6-CB67-E09B-735134F1D0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426439"/>
              </p:ext>
            </p:extLst>
          </p:nvPr>
        </p:nvGraphicFramePr>
        <p:xfrm>
          <a:off x="1154955" y="1494502"/>
          <a:ext cx="8825658" cy="4479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393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1E63-C0B3-966A-B3CA-0580891DE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80103"/>
            <a:ext cx="8825658" cy="52111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Wise Bonus Percentage : 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A9B61AB-E50E-0422-FAE3-F2C4962E86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464616"/>
              </p:ext>
            </p:extLst>
          </p:nvPr>
        </p:nvGraphicFramePr>
        <p:xfrm>
          <a:off x="1154955" y="1219199"/>
          <a:ext cx="8911065" cy="4689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783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A5B5-A534-97DC-A9D3-CD2958B95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09600"/>
            <a:ext cx="8825658" cy="511277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with Above-Average Bonus :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F96E049-65CB-5C99-2E2C-EFB6D0049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838287"/>
              </p:ext>
            </p:extLst>
          </p:nvPr>
        </p:nvGraphicFramePr>
        <p:xfrm>
          <a:off x="1154955" y="1327355"/>
          <a:ext cx="8825658" cy="4311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499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45CF-32ED-0E7B-FA90-508A4D575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50606"/>
            <a:ext cx="8825658" cy="550607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Dashboards :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BD5BDD-F656-D4B7-55D2-88B4B2765E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851389"/>
              </p:ext>
            </p:extLst>
          </p:nvPr>
        </p:nvGraphicFramePr>
        <p:xfrm>
          <a:off x="1285815" y="1119223"/>
          <a:ext cx="4888845" cy="241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A0C1542-4E41-2EC5-EA2A-B93D4CD38F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209358"/>
              </p:ext>
            </p:extLst>
          </p:nvPr>
        </p:nvGraphicFramePr>
        <p:xfrm>
          <a:off x="6243484" y="1142025"/>
          <a:ext cx="4650654" cy="2613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52B8128-2E8C-D1AE-42A0-CE6EAC2770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882932"/>
              </p:ext>
            </p:extLst>
          </p:nvPr>
        </p:nvGraphicFramePr>
        <p:xfrm>
          <a:off x="1454566" y="3598619"/>
          <a:ext cx="4888845" cy="2411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93DDA24-EE93-38CA-6F4B-CDF978AEAA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736404"/>
              </p:ext>
            </p:extLst>
          </p:nvPr>
        </p:nvGraphicFramePr>
        <p:xfrm>
          <a:off x="6341807" y="3608442"/>
          <a:ext cx="5230762" cy="238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3495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A6E7-EC0C-05D6-C4DA-802CB634A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98091"/>
            <a:ext cx="8825658" cy="52111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 Bords: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FBA169-6F68-FBB4-3D4A-22D8280AD1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093277"/>
              </p:ext>
            </p:extLst>
          </p:nvPr>
        </p:nvGraphicFramePr>
        <p:xfrm>
          <a:off x="1136122" y="1330492"/>
          <a:ext cx="3534201" cy="2063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8D9652A-3E43-562E-25DE-0064B147C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024187"/>
              </p:ext>
            </p:extLst>
          </p:nvPr>
        </p:nvGraphicFramePr>
        <p:xfrm>
          <a:off x="4690724" y="1298047"/>
          <a:ext cx="3263573" cy="2130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1515442-84D0-F526-2715-FAF84D0C4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621207"/>
              </p:ext>
            </p:extLst>
          </p:nvPr>
        </p:nvGraphicFramePr>
        <p:xfrm>
          <a:off x="7949016" y="1298047"/>
          <a:ext cx="3535059" cy="2054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EB561E4-77A6-CB67-E09B-735134F1D0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993730"/>
              </p:ext>
            </p:extLst>
          </p:nvPr>
        </p:nvGraphicFramePr>
        <p:xfrm>
          <a:off x="1154955" y="3429000"/>
          <a:ext cx="10329119" cy="2863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8025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D733-9690-2EBA-C875-23811C52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68594"/>
            <a:ext cx="8825658" cy="432619"/>
          </a:xfrm>
        </p:spPr>
        <p:txBody>
          <a:bodyPr/>
          <a:lstStyle/>
          <a:p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Dashbords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A9B61AB-E50E-0422-FAE3-F2C4962E86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758153"/>
              </p:ext>
            </p:extLst>
          </p:nvPr>
        </p:nvGraphicFramePr>
        <p:xfrm>
          <a:off x="1152586" y="1222333"/>
          <a:ext cx="8825658" cy="2206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96E049-65CB-5C99-2E2C-EFB6D0049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288612"/>
              </p:ext>
            </p:extLst>
          </p:nvPr>
        </p:nvGraphicFramePr>
        <p:xfrm>
          <a:off x="1152586" y="3439848"/>
          <a:ext cx="8825658" cy="2711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5450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9B86-C23F-9CDA-7698-EDB91B582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39097"/>
            <a:ext cx="8825658" cy="501445"/>
          </a:xfrm>
        </p:spPr>
        <p:txBody>
          <a:bodyPr/>
          <a:lstStyle/>
          <a:p>
            <a:r>
              <a:rPr lang="en-US" sz="3600" dirty="0"/>
              <a:t>CONCLUSION :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16FFE-1371-3681-DE5A-3BE0AB830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66684"/>
            <a:ext cx="8825658" cy="4272116"/>
          </a:xfrm>
        </p:spPr>
        <p:txBody>
          <a:bodyPr>
            <a:normAutofit fontScale="70000" lnSpcReduction="20000"/>
          </a:bodyPr>
          <a:lstStyle/>
          <a:p>
            <a:r>
              <a:rPr lang="en-US" sz="2300" b="1" dirty="0">
                <a:solidFill>
                  <a:schemeClr val="bg1"/>
                </a:solidFill>
              </a:rPr>
              <a:t>1.Departmental Compensation Trends</a:t>
            </a:r>
            <a:r>
              <a:rPr lang="en-US" sz="23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300" b="1" dirty="0">
                <a:solidFill>
                  <a:schemeClr val="bg1"/>
                </a:solidFill>
              </a:rPr>
              <a:t>IT Department</a:t>
            </a:r>
            <a:r>
              <a:rPr lang="en-US" sz="2300" dirty="0">
                <a:solidFill>
                  <a:schemeClr val="bg1"/>
                </a:solidFill>
              </a:rPr>
              <a:t>: Exhibits the highest compensation figures, with salaries ranging from ₹15,000 to ₹55,000 and bonuses between ₹300 and ₹1,000. This suggests a significant investment in technical roles.</a:t>
            </a:r>
          </a:p>
          <a:p>
            <a:pPr lvl="1"/>
            <a:r>
              <a:rPr lang="en-US" sz="2300" b="1" dirty="0">
                <a:solidFill>
                  <a:schemeClr val="bg1"/>
                </a:solidFill>
              </a:rPr>
              <a:t>Administrative Roles</a:t>
            </a:r>
            <a:r>
              <a:rPr lang="en-US" sz="2300" dirty="0">
                <a:solidFill>
                  <a:schemeClr val="bg1"/>
                </a:solidFill>
              </a:rPr>
              <a:t>: Show consistent compensation, averaging around ₹25,000 with bonuses typically at ₹800, indicating standardized pay structures.</a:t>
            </a:r>
          </a:p>
          <a:p>
            <a:pPr lvl="1"/>
            <a:r>
              <a:rPr lang="en-US" sz="2300" b="1" dirty="0">
                <a:solidFill>
                  <a:schemeClr val="bg1"/>
                </a:solidFill>
              </a:rPr>
              <a:t>Support Staff</a:t>
            </a:r>
            <a:r>
              <a:rPr lang="en-US" sz="2300" dirty="0">
                <a:solidFill>
                  <a:schemeClr val="bg1"/>
                </a:solidFill>
              </a:rPr>
              <a:t>: Receive lower compensation, with salaries between ₹5,000 and ₹13,000 and bonuses from ₹300 to ₹600, highlighting potential areas for review.</a:t>
            </a:r>
          </a:p>
          <a:p>
            <a:r>
              <a:rPr lang="en-US" sz="2300" b="1" dirty="0">
                <a:solidFill>
                  <a:schemeClr val="bg1"/>
                </a:solidFill>
              </a:rPr>
              <a:t>2.Experience vs. Compensation</a:t>
            </a:r>
            <a:r>
              <a:rPr lang="en-US" sz="23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A positive correlation exists between years of experience and total compensation. For instance, an IT employee with 9 years of experience earns ₹56,000, while those with 1–3 years earn between ₹15,000 and ₹21,000.</a:t>
            </a:r>
          </a:p>
          <a:p>
            <a:r>
              <a:rPr lang="en-US" sz="2300" b="1" dirty="0">
                <a:solidFill>
                  <a:schemeClr val="bg1"/>
                </a:solidFill>
              </a:rPr>
              <a:t>3.Regional Disparities</a:t>
            </a:r>
            <a:r>
              <a:rPr lang="en-US" sz="23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Employees in the </a:t>
            </a:r>
            <a:r>
              <a:rPr lang="en-US" sz="2300" b="1" dirty="0">
                <a:solidFill>
                  <a:schemeClr val="bg1"/>
                </a:solidFill>
              </a:rPr>
              <a:t>East</a:t>
            </a:r>
            <a:r>
              <a:rPr lang="en-US" sz="2300" dirty="0">
                <a:solidFill>
                  <a:schemeClr val="bg1"/>
                </a:solidFill>
              </a:rPr>
              <a:t> and </a:t>
            </a:r>
            <a:r>
              <a:rPr lang="en-US" sz="2300" b="1" dirty="0">
                <a:solidFill>
                  <a:schemeClr val="bg1"/>
                </a:solidFill>
              </a:rPr>
              <a:t>West</a:t>
            </a:r>
            <a:r>
              <a:rPr lang="en-US" sz="2300" dirty="0">
                <a:solidFill>
                  <a:schemeClr val="bg1"/>
                </a:solidFill>
              </a:rPr>
              <a:t> regions tend to have higher compensation packages compared to those in the </a:t>
            </a:r>
            <a:r>
              <a:rPr lang="en-US" sz="2300" b="1" dirty="0">
                <a:solidFill>
                  <a:schemeClr val="bg1"/>
                </a:solidFill>
              </a:rPr>
              <a:t>South</a:t>
            </a:r>
            <a:r>
              <a:rPr lang="en-US" sz="2300" dirty="0">
                <a:solidFill>
                  <a:schemeClr val="bg1"/>
                </a:solidFill>
              </a:rPr>
              <a:t> and </a:t>
            </a:r>
            <a:r>
              <a:rPr lang="en-US" sz="2300" b="1" dirty="0">
                <a:solidFill>
                  <a:schemeClr val="bg1"/>
                </a:solidFill>
              </a:rPr>
              <a:t>North</a:t>
            </a:r>
            <a:r>
              <a:rPr lang="en-US" sz="2300" dirty="0">
                <a:solidFill>
                  <a:schemeClr val="bg1"/>
                </a:solidFill>
              </a:rPr>
              <a:t>, suggesting regional pay differences that may need addressing.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58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136C-D6BE-1D02-1002-853EA6870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68595"/>
            <a:ext cx="8825658" cy="550606"/>
          </a:xfrm>
        </p:spPr>
        <p:txBody>
          <a:bodyPr/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Steps: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AFE6C-858A-3F9B-2D7B-CC242E376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56852"/>
            <a:ext cx="8825658" cy="42819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1.Data Validation and Cleaning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Ensure each employee has a unique identifier to maintain data integrity.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Standardize data entries to eliminate inconsistencies and duplicates.</a:t>
            </a:r>
          </a:p>
          <a:p>
            <a:r>
              <a:rPr lang="en-US" b="1" dirty="0">
                <a:solidFill>
                  <a:schemeClr val="bg1"/>
                </a:solidFill>
              </a:rPr>
              <a:t>2.Conduct a Comprehensive Compensation Analysis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Utilize tools like Excel or specialized compensation analysis software to assess pay structures across departments and regions.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Identify and address any pay disparities or inequities.</a:t>
            </a:r>
            <a:r>
              <a:rPr lang="en-US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linkedin.com+8wellhub.com+8aihr.com+8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3.Benchmark Against Industry Standards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Compare your organization's compensation packages with industry and regional benchmarks to ensure competitiveness.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46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A71A-E78C-7FB5-2B4B-2C169EB71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78427"/>
            <a:ext cx="8825658" cy="540774"/>
          </a:xfrm>
        </p:spPr>
        <p:txBody>
          <a:bodyPr/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Steps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676FF3-33BD-705D-BE6C-00EE17A50E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55700" y="2096264"/>
            <a:ext cx="929599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4.Develop a Transparent Compensation Strategy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Establish clear guidelines for salary ranges, bonuses, and incentives based on roles, experience,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Communicate this strategy organization-wide to promote transparency and trust.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5.Implement Regular Reviews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Schedule periodic compensation reviews to adapt to market changes and internal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Engage stakeholders from HR, finance, and department heads in these reviews for comprehensive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1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2F0B-0F87-082B-DD5A-BC83E0609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07923"/>
            <a:ext cx="8825658" cy="747251"/>
          </a:xfrm>
        </p:spPr>
        <p:txBody>
          <a:bodyPr/>
          <a:lstStyle/>
          <a:p>
            <a:r>
              <a:rPr lang="en-IN" sz="3600" dirty="0"/>
              <a:t>ABOUT THE PROJECT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41158-A354-B7C2-13B1-7B157E2C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681317"/>
            <a:ext cx="8825658" cy="3957484"/>
          </a:xfrm>
        </p:spPr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solidFill>
                  <a:schemeClr val="bg1"/>
                </a:solidFill>
              </a:rPr>
              <a:t>THE PROJECT IS ALL ABOUT THE DESCRIPTIVE ANALYSIS OF EMPLOYEES DATA TAKEN FROM Kaggle.com WHICH CONTAINS 21 ROWS AND 5 COLUMNS 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solidFill>
                  <a:schemeClr val="bg1"/>
                </a:solidFill>
              </a:rPr>
              <a:t>THE COLUMNS CONSISTS OF MANY PARAMETERS SUCH AS  EMP ID, FIRST NAME, LAST NAME, REGION, BASIC SALARY, DEPARTMENT, YEARS OF EXPERIENCE, BONUS, COMPANSATION ETC.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solidFill>
                  <a:schemeClr val="bg1"/>
                </a:solidFill>
              </a:rPr>
              <a:t>THIS STUDY HELP YOU TO UNDERSTAND THE PAST AND PRESENT BUSINESS SCENARIO WHICH HELPS TO MAKE THE STRATEGIES FOR THE GROWTH OF THE EMPLOYEES.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71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1069-EC77-E25A-D281-4D05D5472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1948"/>
            <a:ext cx="8825658" cy="658762"/>
          </a:xfrm>
        </p:spPr>
        <p:txBody>
          <a:bodyPr/>
          <a:lstStyle/>
          <a:p>
            <a:r>
              <a:rPr lang="en-US" sz="3200" dirty="0"/>
              <a:t>PROBLEM STATEMENTS :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DB552-65BB-2F77-F35A-DE47D0EC0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30710"/>
            <a:ext cx="8825658" cy="4955458"/>
          </a:xfrm>
        </p:spPr>
        <p:txBody>
          <a:bodyPr>
            <a:normAutofit/>
          </a:bodyPr>
          <a:lstStyle/>
          <a:p>
            <a:r>
              <a:rPr lang="en-US" sz="20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Display the Total Basic Salary by Department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Display the Average Bonus by Region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Display the Employee Count per Department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Display the Total Compensation by Department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Display the Average Years of Experience by Region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Display Top 5 Employees by Bonus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Display the Average Basic Salary by Years of Experience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Display the Total Bonus by Region and Department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Display the Departmental Bonus Percentage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Display the Employees with Above-Average Bonus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20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6648-9DAD-FFE4-B99C-F34EBFB81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78427"/>
            <a:ext cx="8825658" cy="540773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Total Basic Salary by Department :</a:t>
            </a:r>
            <a:endParaRPr lang="en-IN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BD5BDD-F656-D4B7-55D2-88B4B2765E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202749"/>
              </p:ext>
            </p:extLst>
          </p:nvPr>
        </p:nvGraphicFramePr>
        <p:xfrm>
          <a:off x="1154954" y="1288025"/>
          <a:ext cx="8825657" cy="4660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781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3407-331A-03EC-AEB4-7ED181B22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07923"/>
            <a:ext cx="8825658" cy="629264"/>
          </a:xfrm>
        </p:spPr>
        <p:txBody>
          <a:bodyPr/>
          <a:lstStyle/>
          <a:p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Average Bonus By Region :</a:t>
            </a:r>
            <a:endParaRPr lang="en-IN" sz="3600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A0C1542-4E41-2EC5-EA2A-B93D4CD38F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489077"/>
              </p:ext>
            </p:extLst>
          </p:nvPr>
        </p:nvGraphicFramePr>
        <p:xfrm>
          <a:off x="1347019" y="1514168"/>
          <a:ext cx="8633594" cy="398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701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EA35-425E-FD19-E662-806BFC1B3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17755"/>
            <a:ext cx="8825658" cy="668593"/>
          </a:xfrm>
        </p:spPr>
        <p:txBody>
          <a:bodyPr/>
          <a:lstStyle/>
          <a:p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Employee Count per Department :</a:t>
            </a:r>
            <a:r>
              <a:rPr lang="en-US" sz="8800" dirty="0">
                <a:solidFill>
                  <a:schemeClr val="bg1"/>
                </a:solidFill>
              </a:rPr>
              <a:t> </a:t>
            </a:r>
            <a:endParaRPr lang="en-IN" sz="88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52B8128-2E8C-D1AE-42A0-CE6EAC2770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310414"/>
              </p:ext>
            </p:extLst>
          </p:nvPr>
        </p:nvGraphicFramePr>
        <p:xfrm>
          <a:off x="1154955" y="1553498"/>
          <a:ext cx="8825658" cy="4085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12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A6BC-4E88-0B28-D763-CB0E6CEF9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465" y="639098"/>
            <a:ext cx="8825658" cy="757083"/>
          </a:xfrm>
        </p:spPr>
        <p:txBody>
          <a:bodyPr/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Compensation By Department 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93DDA24-EE93-38CA-6F4B-CDF978AEAA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90156"/>
              </p:ext>
            </p:extLst>
          </p:nvPr>
        </p:nvGraphicFramePr>
        <p:xfrm>
          <a:off x="1061886" y="1494503"/>
          <a:ext cx="8908026" cy="4198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347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6AC1-39F2-78B4-EB4C-352B6884C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54425"/>
            <a:ext cx="8825658" cy="595949"/>
          </a:xfrm>
        </p:spPr>
        <p:txBody>
          <a:bodyPr/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Years of Experience by Region 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FBA169-6F68-FBB4-3D4A-22D8280AD1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909048"/>
              </p:ext>
            </p:extLst>
          </p:nvPr>
        </p:nvGraphicFramePr>
        <p:xfrm>
          <a:off x="1154955" y="1337186"/>
          <a:ext cx="8825658" cy="4581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097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5DA5-6327-C78C-560D-D3247854E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86581"/>
            <a:ext cx="8825658" cy="609600"/>
          </a:xfrm>
        </p:spPr>
        <p:txBody>
          <a:bodyPr/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By Bonus 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8D9652A-3E43-562E-25DE-0064B147C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057241"/>
              </p:ext>
            </p:extLst>
          </p:nvPr>
        </p:nvGraphicFramePr>
        <p:xfrm>
          <a:off x="1154955" y="1563330"/>
          <a:ext cx="8825658" cy="424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221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497</TotalTime>
  <Words>765</Words>
  <Application>Microsoft Office PowerPoint</Application>
  <PresentationFormat>Widescreen</PresentationFormat>
  <Paragraphs>119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 Boardroom</vt:lpstr>
      <vt:lpstr>EMPLOYEE DATA PROJECT</vt:lpstr>
      <vt:lpstr>ABOUT THE PROJECT :</vt:lpstr>
      <vt:lpstr>PROBLEM STATEMENTS :</vt:lpstr>
      <vt:lpstr> Total Basic Salary by Department :</vt:lpstr>
      <vt:lpstr> Average Bonus By Region :</vt:lpstr>
      <vt:lpstr> Employee Count per Department : </vt:lpstr>
      <vt:lpstr>Total Compensation By Department :</vt:lpstr>
      <vt:lpstr>Average Years of Experience by Region :</vt:lpstr>
      <vt:lpstr>Employee By Bonus :</vt:lpstr>
      <vt:lpstr>Average Basic Salary By Years Of Experience :</vt:lpstr>
      <vt:lpstr>Total Bonus By Region and Department :</vt:lpstr>
      <vt:lpstr>Department Wise Bonus Percentage : </vt:lpstr>
      <vt:lpstr>Employee with Above-Average Bonus :</vt:lpstr>
      <vt:lpstr>Dashboards :</vt:lpstr>
      <vt:lpstr>Dash Bords:</vt:lpstr>
      <vt:lpstr>Dashbords:</vt:lpstr>
      <vt:lpstr>CONCLUSION :</vt:lpstr>
      <vt:lpstr>Next Steps:</vt:lpstr>
      <vt:lpstr>Next Steps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Chaudhari</dc:creator>
  <cp:lastModifiedBy>Shivam Chaudhari</cp:lastModifiedBy>
  <cp:revision>14</cp:revision>
  <dcterms:created xsi:type="dcterms:W3CDTF">2025-05-30T07:12:29Z</dcterms:created>
  <dcterms:modified xsi:type="dcterms:W3CDTF">2025-06-06T09:22:48Z</dcterms:modified>
</cp:coreProperties>
</file>