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7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hivam\Downloads\Employee%20Data%20Project.xlsx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hivam\Downloads\Employee%20Data%20Projec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1!PivotTable2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2000" dirty="0">
                <a:solidFill>
                  <a:schemeClr val="bg1"/>
                </a:solidFill>
              </a:rPr>
              <a:t>SALARY</a:t>
            </a:r>
            <a:r>
              <a:rPr lang="en-IN" sz="2000" baseline="0" dirty="0">
                <a:solidFill>
                  <a:schemeClr val="bg1"/>
                </a:solidFill>
              </a:rPr>
              <a:t> VS DEPARTMENT</a:t>
            </a:r>
            <a:endParaRPr lang="en-IN" sz="20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ivotFmts>
      <c:pivotFmt>
        <c:idx val="0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6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'Question 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1'!$A$4:$A$7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1'!$B$4:$B$7</c:f>
              <c:numCache>
                <c:formatCode>"₹"\ #,##0.00</c:formatCode>
                <c:ptCount val="4"/>
                <c:pt idx="0">
                  <c:v>23000</c:v>
                </c:pt>
                <c:pt idx="1">
                  <c:v>15000</c:v>
                </c:pt>
                <c:pt idx="2">
                  <c:v>12000</c:v>
                </c:pt>
                <c:pt idx="3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F2-4C91-8DCB-AD232B1F59F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7729664"/>
        <c:axId val="687720544"/>
      </c:barChart>
      <c:catAx>
        <c:axId val="687729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</a:rPr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720544"/>
        <c:crosses val="autoZero"/>
        <c:auto val="1"/>
        <c:lblAlgn val="ctr"/>
        <c:lblOffset val="100"/>
        <c:noMultiLvlLbl val="0"/>
      </c:catAx>
      <c:valAx>
        <c:axId val="68772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>
                    <a:solidFill>
                      <a:schemeClr val="bg1"/>
                    </a:solidFill>
                  </a:rPr>
                  <a:t>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72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10!PivotTable12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Employee</a:t>
            </a:r>
            <a:r>
              <a:rPr lang="en-US" baseline="0">
                <a:solidFill>
                  <a:schemeClr val="bg1"/>
                </a:solidFill>
              </a:rPr>
              <a:t> with Above-Average Bonus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'Question 10'!$B$3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763-4A89-BDE5-97BC84ECA8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763-4A89-BDE5-97BC84ECA8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763-4A89-BDE5-97BC84ECA8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'Question 10'!$A$4:$A$6</c:f>
              <c:strCache>
                <c:ptCount val="3"/>
                <c:pt idx="0">
                  <c:v>1002</c:v>
                </c:pt>
                <c:pt idx="1">
                  <c:v>1003</c:v>
                </c:pt>
                <c:pt idx="2">
                  <c:v>1004</c:v>
                </c:pt>
              </c:strCache>
            </c:strRef>
          </c:cat>
          <c:val>
            <c:numRef>
              <c:f>'Question 10'!$B$4:$B$6</c:f>
              <c:numCache>
                <c:formatCode>General</c:formatCode>
                <c:ptCount val="3"/>
                <c:pt idx="0">
                  <c:v>658.33333333333337</c:v>
                </c:pt>
                <c:pt idx="1">
                  <c:v>700</c:v>
                </c:pt>
                <c:pt idx="2">
                  <c:v>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763-4A89-BDE5-97BC84ECA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2!PivotTable3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dirty="0">
                <a:solidFill>
                  <a:schemeClr val="bg1"/>
                </a:solidFill>
              </a:rPr>
              <a:t>Average</a:t>
            </a:r>
            <a:r>
              <a:rPr lang="en-US" sz="1400" b="0" baseline="0" dirty="0">
                <a:solidFill>
                  <a:schemeClr val="bg1"/>
                </a:solidFill>
              </a:rPr>
              <a:t> Bonus By Region</a:t>
            </a:r>
            <a:endParaRPr lang="en-US" sz="1400" b="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pieChart>
        <c:varyColors val="1"/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1!PivotTable2</c:name>
    <c:fmtId val="1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Basic Salary by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1727915502003445"/>
          <c:y val="0.35116673541217325"/>
          <c:w val="0.66293538765816584"/>
          <c:h val="0.301628178268303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'Question 1'!$B$3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1'!$A$4:$A$7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1'!$B$4:$B$7</c:f>
              <c:numCache>
                <c:formatCode>"₹"\ #,##0.00</c:formatCode>
                <c:ptCount val="4"/>
                <c:pt idx="0">
                  <c:v>23000</c:v>
                </c:pt>
                <c:pt idx="1">
                  <c:v>15000</c:v>
                </c:pt>
                <c:pt idx="2">
                  <c:v>12000</c:v>
                </c:pt>
                <c:pt idx="3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EA-4D41-A7DF-A171A48E78C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7729664"/>
        <c:axId val="687720544"/>
      </c:barChart>
      <c:catAx>
        <c:axId val="687729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720544"/>
        <c:crosses val="autoZero"/>
        <c:auto val="1"/>
        <c:lblAlgn val="ctr"/>
        <c:lblOffset val="100"/>
        <c:noMultiLvlLbl val="0"/>
      </c:catAx>
      <c:valAx>
        <c:axId val="6877205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Salary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772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40000"/>
        <a:lumOff val="6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9!PivotTable11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Department</a:t>
            </a:r>
            <a:r>
              <a:rPr lang="en-US" baseline="0"/>
              <a:t> Wise Bonus Percentage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'Question 9'!$B$3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'Question 9'!$A$4:$A$7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9'!$B$4:$B$7</c:f>
              <c:numCache>
                <c:formatCode>0.00%</c:formatCode>
                <c:ptCount val="4"/>
                <c:pt idx="0">
                  <c:v>2800</c:v>
                </c:pt>
                <c:pt idx="1">
                  <c:v>4300</c:v>
                </c:pt>
                <c:pt idx="2">
                  <c:v>2900</c:v>
                </c:pt>
                <c:pt idx="3">
                  <c:v>2400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7B-448E-ADE4-436F09C51C2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69410240"/>
        <c:axId val="969410720"/>
        <c:axId val="0"/>
      </c:bar3DChart>
      <c:catAx>
        <c:axId val="969410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410720"/>
        <c:crosses val="autoZero"/>
        <c:auto val="1"/>
        <c:lblAlgn val="ctr"/>
        <c:lblOffset val="100"/>
        <c:noMultiLvlLbl val="0"/>
      </c:catAx>
      <c:valAx>
        <c:axId val="96941072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crossAx val="96941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10!PivotTable12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with Above-Average Bonus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7516304618561386E-2"/>
          <c:y val="0.30738811237148661"/>
          <c:w val="0.72732850994174847"/>
          <c:h val="0.58791409882346091"/>
        </c:manualLayout>
      </c:layout>
      <c:pie3DChart>
        <c:varyColors val="1"/>
        <c:ser>
          <c:idx val="0"/>
          <c:order val="0"/>
          <c:tx>
            <c:strRef>
              <c:f>'Question 10'!$B$3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2F84-469A-BBD0-05DD66BA55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2F84-469A-BBD0-05DD66BA55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2F84-469A-BBD0-05DD66BA55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2F84-469A-BBD0-05DD66BA550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2F84-469A-BBD0-05DD66BA550E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2F84-469A-BBD0-05DD66BA550E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2F84-469A-BBD0-05DD66BA550E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2F84-469A-BBD0-05DD66BA550E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2F84-469A-BBD0-05DD66BA550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'Question 10'!$A$4:$A$12</c:f>
              <c:strCache>
                <c:ptCount val="9"/>
                <c:pt idx="0">
                  <c:v>1002</c:v>
                </c:pt>
                <c:pt idx="1">
                  <c:v>1003</c:v>
                </c:pt>
                <c:pt idx="2">
                  <c:v>1004</c:v>
                </c:pt>
                <c:pt idx="3">
                  <c:v>1005</c:v>
                </c:pt>
                <c:pt idx="4">
                  <c:v>1006</c:v>
                </c:pt>
                <c:pt idx="5">
                  <c:v>1007</c:v>
                </c:pt>
                <c:pt idx="6">
                  <c:v>1008</c:v>
                </c:pt>
                <c:pt idx="7">
                  <c:v>1009</c:v>
                </c:pt>
                <c:pt idx="8">
                  <c:v>1010</c:v>
                </c:pt>
              </c:strCache>
            </c:strRef>
          </c:cat>
          <c:val>
            <c:numRef>
              <c:f>'Question 10'!$B$4:$B$12</c:f>
              <c:numCache>
                <c:formatCode>General</c:formatCode>
                <c:ptCount val="9"/>
                <c:pt idx="0">
                  <c:v>658.33333333333337</c:v>
                </c:pt>
                <c:pt idx="1">
                  <c:v>700</c:v>
                </c:pt>
                <c:pt idx="2">
                  <c:v>800</c:v>
                </c:pt>
                <c:pt idx="3">
                  <c:v>600</c:v>
                </c:pt>
                <c:pt idx="4">
                  <c:v>600</c:v>
                </c:pt>
                <c:pt idx="5">
                  <c:v>500</c:v>
                </c:pt>
                <c:pt idx="6">
                  <c:v>300</c:v>
                </c:pt>
                <c:pt idx="7">
                  <c:v>350</c:v>
                </c:pt>
                <c:pt idx="8">
                  <c:v>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2F84-469A-BBD0-05DD66BA550E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6">
        <a:lumMod val="40000"/>
        <a:lumOff val="60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1!PivotTable2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Display</a:t>
            </a:r>
            <a:r>
              <a:rPr lang="en-IN" baseline="0"/>
              <a:t> The Average Bonus By Region</a:t>
            </a:r>
            <a:endParaRPr lang="en-IN"/>
          </a:p>
        </c:rich>
      </c:tx>
      <c:overlay val="0"/>
      <c:spPr>
        <a:noFill/>
        <a:ln>
          <a:noFill/>
        </a:ln>
        <a:effectLst/>
      </c:sp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6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7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1"/>
        <c:spPr>
          <a:gradFill rotWithShape="1"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2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'Question 1'!$B$3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4F-4A72-B15B-ABF07E247A8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84F-4A72-B15B-ABF07E247A8D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84F-4A72-B15B-ABF07E247A8D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84F-4A72-B15B-ABF07E247A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'Question 1'!$A$4:$A$7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1'!$B$4:$B$7</c:f>
              <c:numCache>
                <c:formatCode>"₹"\ #,##0.00</c:formatCode>
                <c:ptCount val="4"/>
                <c:pt idx="0">
                  <c:v>23000</c:v>
                </c:pt>
                <c:pt idx="1">
                  <c:v>15000</c:v>
                </c:pt>
                <c:pt idx="2">
                  <c:v>12000</c:v>
                </c:pt>
                <c:pt idx="3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84F-4A72-B15B-ABF07E247A8D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accent6">
        <a:lumMod val="40000"/>
        <a:lumOff val="60000"/>
      </a:schemeClr>
    </a:solidFill>
  </c:spPr>
  <c:txPr>
    <a:bodyPr/>
    <a:lstStyle/>
    <a:p>
      <a:pPr>
        <a:defRPr/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5!PivotTable7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</a:t>
            </a:r>
            <a:r>
              <a:rPr lang="en-US" baseline="0"/>
              <a:t> Years of Experience by Region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'Question 5'!$B$3</c:f>
              <c:strCache>
                <c:ptCount val="1"/>
                <c:pt idx="0">
                  <c:v>Total</c:v>
                </c:pt>
              </c:strCache>
            </c:strRef>
          </c:tx>
          <c:explosion val="25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60-4B5C-ABBD-7F1BBF509C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B60-4B5C-ABBD-7F1BBF509CD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B60-4B5C-ABBD-7F1BBF509CD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B60-4B5C-ABBD-7F1BBF509CDE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B60-4B5C-ABBD-7F1BBF509CD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'Question 5'!$A$4:$A$8</c:f>
              <c:strCache>
                <c:ptCount val="5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South</c:v>
                </c:pt>
                <c:pt idx="4">
                  <c:v>West</c:v>
                </c:pt>
              </c:strCache>
            </c:strRef>
          </c:cat>
          <c:val>
            <c:numRef>
              <c:f>'Question 5'!$B$4:$B$8</c:f>
              <c:numCache>
                <c:formatCode>General</c:formatCode>
                <c:ptCount val="5"/>
                <c:pt idx="0">
                  <c:v>3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  <c:pt idx="4">
                  <c:v>3.25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B60-4B5C-ABBD-7F1BBF509CD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1">
        <a:lumMod val="40000"/>
        <a:lumOff val="60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3!PivotTable4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 Count per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'Question 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472C4">
                  <a:alpha val="30000"/>
                </a:srgbClr>
              </a:solidFill>
              <a:ln>
                <a:solidFill>
                  <a:srgbClr val="FFFFFF">
                    <a:alpha val="50000"/>
                  </a:srgb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3'!$A$4:$A$7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3'!$B$4:$B$7</c:f>
              <c:numCache>
                <c:formatCode>General</c:formatCode>
                <c:ptCount val="4"/>
                <c:pt idx="0">
                  <c:v>4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4D-4E9D-A90A-BE3050D00F5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841696272"/>
        <c:axId val="841700592"/>
        <c:axId val="0"/>
      </c:bar3DChart>
      <c:catAx>
        <c:axId val="84169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Department</a:t>
                </a:r>
              </a:p>
            </c:rich>
          </c:tx>
          <c:layout>
            <c:manualLayout>
              <c:xMode val="edge"/>
              <c:yMode val="edge"/>
              <c:x val="0.59759387291843979"/>
              <c:y val="0.7970068418001092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700592"/>
        <c:crosses val="autoZero"/>
        <c:auto val="1"/>
        <c:lblAlgn val="ctr"/>
        <c:lblOffset val="100"/>
        <c:noMultiLvlLbl val="0"/>
      </c:catAx>
      <c:valAx>
        <c:axId val="84170059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Count of Employee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84169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7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2!PivotTable3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</a:t>
            </a:r>
            <a:r>
              <a:rPr lang="en-US" baseline="0" dirty="0">
                <a:solidFill>
                  <a:schemeClr val="bg1"/>
                </a:solidFill>
              </a:rPr>
              <a:t> BONUS VS REGION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'Question 2'!$B$3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B1A-48A9-85B9-3644CCE86A4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B1A-48A9-85B9-3644CCE86A4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B1A-48A9-85B9-3644CCE86A47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B1A-48A9-85B9-3644CCE86A4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B1A-48A9-85B9-3644CCE86A4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'Question 2'!$A$4:$A$8</c:f>
              <c:strCache>
                <c:ptCount val="5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South</c:v>
                </c:pt>
                <c:pt idx="4">
                  <c:v>West</c:v>
                </c:pt>
              </c:strCache>
            </c:strRef>
          </c:cat>
          <c:val>
            <c:numRef>
              <c:f>'Question 2'!$B$4:$B$8</c:f>
              <c:numCache>
                <c:formatCode>"₹"\ #,##0.00</c:formatCode>
                <c:ptCount val="5"/>
                <c:pt idx="0">
                  <c:v>528.57142857142856</c:v>
                </c:pt>
                <c:pt idx="1">
                  <c:v>550</c:v>
                </c:pt>
                <c:pt idx="2">
                  <c:v>650</c:v>
                </c:pt>
                <c:pt idx="3">
                  <c:v>725</c:v>
                </c:pt>
                <c:pt idx="4">
                  <c:v>575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AB1A-48A9-85B9-3644CCE86A4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3!PivotTable4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EmployeeS VS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cap="all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8000"/>
            </a:schemeClr>
          </a:solidFill>
          <a:ln>
            <a:solidFill>
              <a:schemeClr val="accent1">
                <a:lumMod val="50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flat">
            <a:contourClr>
              <a:schemeClr val="accent1">
                <a:lumMod val="50000"/>
              </a:schemeClr>
            </a:contourClr>
          </a:sp3d>
        </c:spPr>
        <c:marker>
          <c:symbol val="none"/>
        </c:marker>
        <c:dLbl>
          <c:idx val="0"/>
          <c:spPr>
            <a:solidFill>
              <a:srgbClr val="4472C4">
                <a:alpha val="30000"/>
              </a:srgbClr>
            </a:solidFill>
            <a:ln>
              <a:solidFill>
                <a:srgbClr val="FFFFFF">
                  <a:alpha val="50000"/>
                </a:srgbClr>
              </a:solidFill>
              <a:round/>
            </a:ln>
            <a:effectLst>
              <a:outerShdw blurRad="63500" dist="889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solidFill>
          <a:schemeClr val="bg2">
            <a:lumMod val="75000"/>
            <a:alpha val="27000"/>
          </a:schemeClr>
        </a:solidFill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'Question 3'!$B$3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8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  <a:effectLst/>
            <a:scene3d>
              <a:camera prst="orthographicFront"/>
              <a:lightRig rig="threePt" dir="t"/>
            </a:scene3d>
            <a:sp3d prstMaterial="flat">
              <a:contourClr>
                <a:schemeClr val="accent1">
                  <a:lumMod val="50000"/>
                </a:schemeClr>
              </a:contourClr>
            </a:sp3d>
          </c:spPr>
          <c:invertIfNegative val="0"/>
          <c:dLbls>
            <c:spPr>
              <a:solidFill>
                <a:srgbClr val="4472C4">
                  <a:alpha val="30000"/>
                </a:srgbClr>
              </a:solidFill>
              <a:ln>
                <a:solidFill>
                  <a:srgbClr val="FFFFFF">
                    <a:alpha val="50000"/>
                  </a:srgbClr>
                </a:solidFill>
                <a:round/>
              </a:ln>
              <a:effectLst>
                <a:outerShdw blurRad="63500" dist="889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3'!$A$4:$A$7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3'!$B$4:$B$7</c:f>
              <c:numCache>
                <c:formatCode>General</c:formatCode>
                <c:ptCount val="4"/>
                <c:pt idx="0">
                  <c:v>4</c:v>
                </c:pt>
                <c:pt idx="1">
                  <c:v>7</c:v>
                </c:pt>
                <c:pt idx="2">
                  <c:v>5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6D-42B9-B025-415671B49C7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84"/>
        <c:gapDepth val="53"/>
        <c:shape val="box"/>
        <c:axId val="841696272"/>
        <c:axId val="841700592"/>
        <c:axId val="0"/>
      </c:bar3DChart>
      <c:catAx>
        <c:axId val="84169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>
                    <a:solidFill>
                      <a:schemeClr val="bg1"/>
                    </a:solidFill>
                  </a:rPr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700592"/>
        <c:crosses val="autoZero"/>
        <c:auto val="1"/>
        <c:lblAlgn val="ctr"/>
        <c:lblOffset val="100"/>
        <c:noMultiLvlLbl val="0"/>
      </c:catAx>
      <c:valAx>
        <c:axId val="841700592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400">
                    <a:solidFill>
                      <a:schemeClr val="bg1"/>
                    </a:solidFill>
                  </a:rPr>
                  <a:t>Count of Employee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crossAx val="84169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6350" cap="flat" cmpd="sng" algn="ctr">
      <a:solidFill>
        <a:schemeClr val="dk1">
          <a:tint val="75000"/>
        </a:schemeClr>
      </a:solidFill>
      <a:round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4!PivotTable6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dirty="0"/>
              <a:t>Total Compensation VS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 w="254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 w="254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 w="25400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'Question 4'!$B$3</c:f>
              <c:strCache>
                <c:ptCount val="1"/>
                <c:pt idx="0">
                  <c:v>Total</c:v>
                </c:pt>
              </c:strCache>
            </c:strRef>
          </c:tx>
          <c:spPr>
            <a:ln w="254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4'!$A$4:$A$7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4'!$B$4:$B$7</c:f>
              <c:numCache>
                <c:formatCode>"₹"\ #,##0.00</c:formatCode>
                <c:ptCount val="4"/>
                <c:pt idx="0">
                  <c:v>102800</c:v>
                </c:pt>
                <c:pt idx="1">
                  <c:v>191300</c:v>
                </c:pt>
                <c:pt idx="2">
                  <c:v>80900</c:v>
                </c:pt>
                <c:pt idx="3">
                  <c:v>45400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07-4863-8A32-E5880127D6C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smooth val="0"/>
        <c:axId val="841690992"/>
        <c:axId val="841698192"/>
      </c:lineChart>
      <c:catAx>
        <c:axId val="841690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Departments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698192"/>
        <c:crosses val="autoZero"/>
        <c:auto val="1"/>
        <c:lblAlgn val="ctr"/>
        <c:lblOffset val="100"/>
        <c:noMultiLvlLbl val="0"/>
      </c:catAx>
      <c:valAx>
        <c:axId val="841698192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prstDash val="sysDot"/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Compensation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169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5!PivotTable7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Average</a:t>
            </a:r>
            <a:r>
              <a:rPr lang="en-US" baseline="0" dirty="0"/>
              <a:t> Years of Experience VS Region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9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1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'Question 5'!$B$3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E42-41D0-9CF2-75BB2295316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E42-41D0-9CF2-75BB2295316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E42-41D0-9CF2-75BB2295316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E42-41D0-9CF2-75BB2295316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E42-41D0-9CF2-75BB2295316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'Question 5'!$A$4:$A$8</c:f>
              <c:strCache>
                <c:ptCount val="5"/>
                <c:pt idx="0">
                  <c:v>Central</c:v>
                </c:pt>
                <c:pt idx="1">
                  <c:v>East</c:v>
                </c:pt>
                <c:pt idx="2">
                  <c:v>North</c:v>
                </c:pt>
                <c:pt idx="3">
                  <c:v>South</c:v>
                </c:pt>
                <c:pt idx="4">
                  <c:v>West</c:v>
                </c:pt>
              </c:strCache>
            </c:strRef>
          </c:cat>
          <c:val>
            <c:numRef>
              <c:f>'Question 5'!$B$4:$B$8</c:f>
              <c:numCache>
                <c:formatCode>General</c:formatCode>
                <c:ptCount val="5"/>
                <c:pt idx="0">
                  <c:v>3</c:v>
                </c:pt>
                <c:pt idx="1">
                  <c:v>3.5</c:v>
                </c:pt>
                <c:pt idx="2">
                  <c:v>4.5</c:v>
                </c:pt>
                <c:pt idx="3">
                  <c:v>5.5</c:v>
                </c:pt>
                <c:pt idx="4">
                  <c:v>3.25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42-41D0-9CF2-75BB2295316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6!PivotTable8</c:name>
    <c:fmtId val="6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VS Bonus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'Question 6'!$B$3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'Question 6'!$A$4:$A$8</c:f>
              <c:strCache>
                <c:ptCount val="5"/>
                <c:pt idx="0">
                  <c:v>1002</c:v>
                </c:pt>
                <c:pt idx="1">
                  <c:v>1004</c:v>
                </c:pt>
                <c:pt idx="2">
                  <c:v>1003</c:v>
                </c:pt>
                <c:pt idx="3">
                  <c:v>1006</c:v>
                </c:pt>
                <c:pt idx="4">
                  <c:v>1005</c:v>
                </c:pt>
              </c:strCache>
            </c:strRef>
          </c:cat>
          <c:val>
            <c:numRef>
              <c:f>'Question 6'!$B$4:$B$8</c:f>
              <c:numCache>
                <c:formatCode>"₹"\ #,##0.00</c:formatCode>
                <c:ptCount val="5"/>
                <c:pt idx="0">
                  <c:v>1000</c:v>
                </c:pt>
                <c:pt idx="1">
                  <c:v>800</c:v>
                </c:pt>
                <c:pt idx="2">
                  <c:v>700</c:v>
                </c:pt>
                <c:pt idx="3">
                  <c:v>600</c:v>
                </c:pt>
                <c:pt idx="4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A6-4CE3-8BB5-891A1128298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81479184"/>
        <c:axId val="981455184"/>
        <c:axId val="0"/>
      </c:bar3DChart>
      <c:catAx>
        <c:axId val="9814791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Employees id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455184"/>
        <c:crosses val="autoZero"/>
        <c:auto val="1"/>
        <c:lblAlgn val="ctr"/>
        <c:lblOffset val="100"/>
        <c:noMultiLvlLbl val="0"/>
      </c:catAx>
      <c:valAx>
        <c:axId val="981455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Bonus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4791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[Employee Data Project.xlsx]Question 7!PivotTable9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Average</a:t>
            </a:r>
            <a:r>
              <a:rPr lang="en-US" baseline="0" dirty="0">
                <a:solidFill>
                  <a:schemeClr val="bg1"/>
                </a:solidFill>
              </a:rPr>
              <a:t> basic salary by years of experience</a:t>
            </a:r>
            <a:endParaRPr lang="en-US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4"/>
          </a:solidFill>
          <a:ln>
            <a:noFill/>
          </a:ln>
          <a:effectLst>
            <a:outerShdw blurRad="88900" sx="102000" sy="102000" algn="ctr" rotWithShape="0">
              <a:prstClr val="black">
                <a:alpha val="10000"/>
              </a:prstClr>
            </a:outerShdw>
          </a:effectLst>
          <a:scene3d>
            <a:camera prst="orthographicFront"/>
            <a:lightRig rig="threePt" dir="t"/>
          </a:scene3d>
          <a:sp3d>
            <a:bevelT w="127000" h="127000"/>
            <a:bevelB w="127000" h="12700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00" b="1" i="0" u="none" strike="noStrike" kern="1200" spc="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'Question 7'!$B$3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110E-4940-8730-E222727215BC}"/>
              </c:ext>
            </c:extLst>
          </c:dPt>
          <c:dPt>
            <c:idx val="1"/>
            <c:bubble3D val="0"/>
            <c:spPr>
              <a:solidFill>
                <a:schemeClr val="accent4">
                  <a:shade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110E-4940-8730-E222727215BC}"/>
              </c:ext>
            </c:extLst>
          </c:dPt>
          <c:dPt>
            <c:idx val="2"/>
            <c:bubble3D val="0"/>
            <c:spPr>
              <a:solidFill>
                <a:schemeClr val="accent4">
                  <a:shade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5-110E-4940-8730-E222727215BC}"/>
              </c:ext>
            </c:extLst>
          </c:dPt>
          <c:dPt>
            <c:idx val="3"/>
            <c:bubble3D val="0"/>
            <c:spPr>
              <a:solidFill>
                <a:schemeClr val="accent4">
                  <a:shade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7-110E-4940-8730-E222727215BC}"/>
              </c:ext>
            </c:extLst>
          </c:dPt>
          <c:dPt>
            <c:idx val="4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9-110E-4940-8730-E222727215BC}"/>
              </c:ext>
            </c:extLst>
          </c:dPt>
          <c:dPt>
            <c:idx val="5"/>
            <c:bubble3D val="0"/>
            <c:spPr>
              <a:solidFill>
                <a:schemeClr val="accent4">
                  <a:tint val="86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B-110E-4940-8730-E222727215BC}"/>
              </c:ext>
            </c:extLst>
          </c:dPt>
          <c:dPt>
            <c:idx val="6"/>
            <c:bubble3D val="0"/>
            <c:spPr>
              <a:solidFill>
                <a:schemeClr val="accent4">
                  <a:tint val="72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D-110E-4940-8730-E222727215BC}"/>
              </c:ext>
            </c:extLst>
          </c:dPt>
          <c:dPt>
            <c:idx val="7"/>
            <c:bubble3D val="0"/>
            <c:spPr>
              <a:solidFill>
                <a:schemeClr val="accent4">
                  <a:tint val="58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F-110E-4940-8730-E222727215BC}"/>
              </c:ext>
            </c:extLst>
          </c:dPt>
          <c:dPt>
            <c:idx val="8"/>
            <c:bubble3D val="0"/>
            <c:spPr>
              <a:solidFill>
                <a:schemeClr val="accent4">
                  <a:tint val="44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11-110E-4940-8730-E222727215BC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shade val="4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0E-4940-8730-E222727215BC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shade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0E-4940-8730-E222727215BC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shade val="72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0E-4940-8730-E222727215BC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shade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0E-4940-8730-E222727215BC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0E-4940-8730-E222727215BC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tint val="86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0E-4940-8730-E222727215BC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tint val="72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0E-4940-8730-E222727215BC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tint val="58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0E-4940-8730-E222727215BC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accent4">
                          <a:tint val="44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0E-4940-8730-E222727215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spc="0" baseline="0">
                    <a:solidFill>
                      <a:schemeClr val="accen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'Question 7'!$A$4:$A$12</c:f>
              <c:strCach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9</c:v>
                </c:pt>
              </c:strCache>
            </c:strRef>
          </c:cat>
          <c:val>
            <c:numRef>
              <c:f>'Question 7'!$B$4:$B$12</c:f>
              <c:numCache>
                <c:formatCode>"₹"\ #,##0.00</c:formatCode>
                <c:ptCount val="9"/>
                <c:pt idx="0">
                  <c:v>10000</c:v>
                </c:pt>
                <c:pt idx="1">
                  <c:v>42000</c:v>
                </c:pt>
                <c:pt idx="2">
                  <c:v>10000</c:v>
                </c:pt>
                <c:pt idx="3">
                  <c:v>84000</c:v>
                </c:pt>
                <c:pt idx="4">
                  <c:v>62000</c:v>
                </c:pt>
                <c:pt idx="5">
                  <c:v>10000</c:v>
                </c:pt>
                <c:pt idx="6">
                  <c:v>43000</c:v>
                </c:pt>
                <c:pt idx="7">
                  <c:v>92000</c:v>
                </c:pt>
                <c:pt idx="8">
                  <c:v>55000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110E-4940-8730-E222727215B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8!PivotTable10</c:name>
    <c:fmtId val="2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Total Bonus by Region VS Department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'Question 8'!$B$3:$B$4</c:f>
              <c:strCache>
                <c:ptCount val="1"/>
                <c:pt idx="0">
                  <c:v>Central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8'!$A$5:$A$8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8'!$B$5:$B$8</c:f>
              <c:numCache>
                <c:formatCode>"₹"\ #,##0.00</c:formatCode>
                <c:ptCount val="4"/>
                <c:pt idx="0">
                  <c:v>48000</c:v>
                </c:pt>
                <c:pt idx="1">
                  <c:v>50000</c:v>
                </c:pt>
                <c:pt idx="2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0B-4DA4-ADB4-241C44BE8B61}"/>
            </c:ext>
          </c:extLst>
        </c:ser>
        <c:ser>
          <c:idx val="1"/>
          <c:order val="1"/>
          <c:tx>
            <c:strRef>
              <c:f>'Question 8'!$C$3:$C$4</c:f>
              <c:strCache>
                <c:ptCount val="1"/>
                <c:pt idx="0">
                  <c:v>East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8'!$A$5:$A$8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8'!$C$5:$C$8</c:f>
              <c:numCache>
                <c:formatCode>"₹"\ #,##0.00</c:formatCode>
                <c:ptCount val="4"/>
                <c:pt idx="1">
                  <c:v>76000</c:v>
                </c:pt>
                <c:pt idx="2">
                  <c:v>12000</c:v>
                </c:pt>
                <c:pt idx="3">
                  <c:v>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0B-4DA4-ADB4-241C44BE8B61}"/>
            </c:ext>
          </c:extLst>
        </c:ser>
        <c:ser>
          <c:idx val="2"/>
          <c:order val="2"/>
          <c:tx>
            <c:strRef>
              <c:f>'Question 8'!$D$3:$D$4</c:f>
              <c:strCache>
                <c:ptCount val="1"/>
                <c:pt idx="0">
                  <c:v>North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8'!$A$5:$A$8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8'!$D$5:$D$8</c:f>
              <c:numCache>
                <c:formatCode>General</c:formatCode>
                <c:ptCount val="4"/>
                <c:pt idx="0" formatCode="&quot;₹&quot;\ #,##0.00">
                  <c:v>25000</c:v>
                </c:pt>
                <c:pt idx="3" formatCode="&quot;₹&quot;\ #,##0.00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0B-4DA4-ADB4-241C44BE8B61}"/>
            </c:ext>
          </c:extLst>
        </c:ser>
        <c:ser>
          <c:idx val="3"/>
          <c:order val="3"/>
          <c:tx>
            <c:strRef>
              <c:f>'Question 8'!$E$3:$E$4</c:f>
              <c:strCache>
                <c:ptCount val="1"/>
                <c:pt idx="0">
                  <c:v>South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8'!$A$5:$A$8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8'!$E$5:$E$8</c:f>
              <c:numCache>
                <c:formatCode>"₹"\ #,##0.00</c:formatCode>
                <c:ptCount val="4"/>
                <c:pt idx="0">
                  <c:v>27000</c:v>
                </c:pt>
                <c:pt idx="1">
                  <c:v>21000</c:v>
                </c:pt>
                <c:pt idx="2">
                  <c:v>18000</c:v>
                </c:pt>
                <c:pt idx="3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0B-4DA4-ADB4-241C44BE8B61}"/>
            </c:ext>
          </c:extLst>
        </c:ser>
        <c:ser>
          <c:idx val="4"/>
          <c:order val="4"/>
          <c:tx>
            <c:strRef>
              <c:f>'Question 8'!$F$3:$F$4</c:f>
              <c:strCache>
                <c:ptCount val="1"/>
                <c:pt idx="0">
                  <c:v>West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'Question 8'!$A$5:$A$8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8'!$F$5:$F$8</c:f>
              <c:numCache>
                <c:formatCode>"₹"\ #,##0.00</c:formatCode>
                <c:ptCount val="4"/>
                <c:pt idx="1">
                  <c:v>40000</c:v>
                </c:pt>
                <c:pt idx="2">
                  <c:v>18000</c:v>
                </c:pt>
                <c:pt idx="3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D0B-4DA4-ADB4-241C44BE8B6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981479664"/>
        <c:axId val="981470544"/>
      </c:barChart>
      <c:catAx>
        <c:axId val="98147966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>
                    <a:solidFill>
                      <a:schemeClr val="bg1"/>
                    </a:solidFill>
                  </a:rPr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470544"/>
        <c:crosses val="autoZero"/>
        <c:auto val="1"/>
        <c:lblAlgn val="ctr"/>
        <c:lblOffset val="100"/>
        <c:noMultiLvlLbl val="0"/>
      </c:catAx>
      <c:valAx>
        <c:axId val="981470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>
                    <a:solidFill>
                      <a:schemeClr val="bg1"/>
                    </a:solidFill>
                  </a:rPr>
                  <a:t>BONUS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₹&quot;\ 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14796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Data Project.xlsx]Question 9!PivotTable11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Department</a:t>
            </a:r>
            <a:r>
              <a:rPr lang="en-US" baseline="0"/>
              <a:t> Wise Bonus Percentage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stacked"/>
        <c:varyColors val="0"/>
        <c:ser>
          <c:idx val="0"/>
          <c:order val="0"/>
          <c:tx>
            <c:strRef>
              <c:f>'Question 9'!$B$3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'Question 9'!$A$4:$A$7</c:f>
              <c:strCache>
                <c:ptCount val="4"/>
                <c:pt idx="0">
                  <c:v>Administrative</c:v>
                </c:pt>
                <c:pt idx="1">
                  <c:v>IT</c:v>
                </c:pt>
                <c:pt idx="2">
                  <c:v>Marketing</c:v>
                </c:pt>
                <c:pt idx="3">
                  <c:v>Support</c:v>
                </c:pt>
              </c:strCache>
            </c:strRef>
          </c:cat>
          <c:val>
            <c:numRef>
              <c:f>'Question 9'!$B$4:$B$7</c:f>
              <c:numCache>
                <c:formatCode>0.00%</c:formatCode>
                <c:ptCount val="4"/>
                <c:pt idx="0">
                  <c:v>2800</c:v>
                </c:pt>
                <c:pt idx="1">
                  <c:v>4300</c:v>
                </c:pt>
                <c:pt idx="2">
                  <c:v>2900</c:v>
                </c:pt>
                <c:pt idx="3">
                  <c:v>2400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51-4119-A1BA-9AA994C917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69410240"/>
        <c:axId val="969410720"/>
        <c:axId val="0"/>
      </c:bar3DChart>
      <c:catAx>
        <c:axId val="969410240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department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9410720"/>
        <c:crosses val="autoZero"/>
        <c:auto val="1"/>
        <c:lblAlgn val="ctr"/>
        <c:lblOffset val="100"/>
        <c:noMultiLvlLbl val="0"/>
      </c:catAx>
      <c:valAx>
        <c:axId val="969410720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Percentage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0%" sourceLinked="1"/>
        <c:majorTickMark val="none"/>
        <c:minorTickMark val="none"/>
        <c:tickLblPos val="nextTo"/>
        <c:crossAx val="9694102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1">
  <cs:axisTitle>
    <cs:lnRef idx="0"/>
    <cs:fillRef idx="0"/>
    <cs:effectRef idx="0"/>
    <cs:fontRef idx="minor">
      <a:schemeClr val="lt1">
        <a:lumMod val="7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6350" cap="flat" cmpd="sng" algn="ctr">
        <a:solidFill>
          <a:schemeClr val="dk1">
            <a:tint val="75000"/>
          </a:schemeClr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</cs:dataLabel>
  <cs:dataLabelCallout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30000"/>
        </a:schemeClr>
      </a:solidFill>
      <a:ln>
        <a:solidFill>
          <a:schemeClr val="lt1">
            <a:alpha val="50000"/>
          </a:schemeClr>
        </a:solidFill>
        <a:round/>
      </a:ln>
      <a:effectLst>
        <a:outerShdw blurRad="63500" dist="88900" dir="2700000" algn="tl" rotWithShape="0">
          <a:prstClr val="black">
            <a:alpha val="40000"/>
          </a:prstClr>
        </a:outerShdw>
      </a:effectLst>
    </cs:spPr>
    <cs:defRPr sz="9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>
          <a:alpha val="88000"/>
        </a:schemeClr>
      </a:solidFill>
      <a:ln>
        <a:solidFill>
          <a:schemeClr val="phClr">
            <a:lumMod val="50000"/>
          </a:schemeClr>
        </a:solidFill>
      </a:ln>
      <a:scene3d>
        <a:camera prst="orthographicFront"/>
        <a:lightRig rig="threePt" dir="t"/>
      </a:scene3d>
      <a:sp3d prstMaterial="flat"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dk1">
            <a:lumMod val="75000"/>
            <a:lumOff val="25000"/>
          </a:schemeClr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solidFill>
        <a:schemeClr val="bg2">
          <a:lumMod val="75000"/>
          <a:alpha val="27000"/>
        </a:schemeClr>
      </a:solidFill>
      <a:sp3d/>
    </cs:spPr>
  </cs:floor>
  <cs:gridlineMajor>
    <cs:lnRef idx="0"/>
    <cs:fillRef idx="0"/>
    <cs:effectRef idx="0"/>
    <cs:fontRef idx="minor">
      <a:schemeClr val="tx1"/>
    </cs:fontRef>
    <cs:spPr>
      <a:ln w="9525">
        <a:solidFill>
          <a:schemeClr val="lt1">
            <a:lumMod val="50000"/>
          </a:schemeClr>
        </a:solidFill>
      </a:ln>
    </cs:spPr>
  </cs:gridlineMajor>
  <cs:gridlineMinor>
    <cs:lnRef idx="0"/>
    <cs:fillRef idx="0"/>
    <cs:effectRef idx="0"/>
    <cs:fontRef idx="minor">
      <a:schemeClr val="tx1"/>
    </cs:fontRef>
    <cs:spPr>
      <a:ln w="9525">
        <a:solidFill>
          <a:schemeClr val="lt1">
            <a:lumMod val="40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/>
    </cs:fontRef>
    <cs:defRPr sz="1800" b="0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sp3d/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/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/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0947A-2476-4053-BDF7-67E573E1E97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06F4F-4336-49BF-AE2A-714E80046F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7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06F4F-4336-49BF-AE2A-714E80046F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23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3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642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29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690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656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541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853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26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4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24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76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1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25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77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995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19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51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37B9BA9-AE95-40B3-9898-33D9F538771B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9EDC85E8-07B9-4F93-A439-17653BC7B1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24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ellhub.com/en-us/blog/talent-acquisition-and-retention/compensation-analysis/?utm_source=chatgpt.com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ivam4560/Employee-Data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FA67-D308-6E35-9F48-041C2EB94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376517"/>
            <a:ext cx="8825658" cy="2052483"/>
          </a:xfrm>
        </p:spPr>
        <p:txBody>
          <a:bodyPr/>
          <a:lstStyle/>
          <a:p>
            <a:r>
              <a:rPr lang="en-US" dirty="0"/>
              <a:t>EMPLOYEE DATA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E65BC-4454-BEEB-CCE6-D682699E6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3586317"/>
            <a:ext cx="8825658" cy="2052483"/>
          </a:xfrm>
        </p:spPr>
        <p:txBody>
          <a:bodyPr/>
          <a:lstStyle/>
          <a:p>
            <a:r>
              <a:rPr lang="en-IN" dirty="0"/>
              <a:t>                                                                   </a:t>
            </a:r>
            <a:r>
              <a:rPr lang="en-IN" sz="2000" dirty="0">
                <a:solidFill>
                  <a:schemeClr val="bg1"/>
                </a:solidFill>
              </a:rPr>
              <a:t>BY                                                                  </a:t>
            </a:r>
          </a:p>
          <a:p>
            <a:r>
              <a:rPr lang="en-IN" sz="2000" dirty="0">
                <a:solidFill>
                  <a:schemeClr val="bg1"/>
                </a:solidFill>
              </a:rPr>
              <a:t>                                        SHIVAM RAMDAS CHAUDHARI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5287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2CC3-ACE8-1839-ABDD-9D4650B38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09600"/>
            <a:ext cx="8825658" cy="717755"/>
          </a:xfrm>
        </p:spPr>
        <p:txBody>
          <a:bodyPr/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Basic Salary By Years Of Experience 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1515442-84D0-F526-2715-FAF84D0C4F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931870"/>
              </p:ext>
            </p:extLst>
          </p:nvPr>
        </p:nvGraphicFramePr>
        <p:xfrm>
          <a:off x="1154955" y="1483932"/>
          <a:ext cx="8789263" cy="42384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5432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98EC-916B-784D-5121-D615348B1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29265"/>
            <a:ext cx="8825658" cy="589935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Bonus By Region and Department :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EB561E4-77A6-CB67-E09B-735134F1D0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3426439"/>
              </p:ext>
            </p:extLst>
          </p:nvPr>
        </p:nvGraphicFramePr>
        <p:xfrm>
          <a:off x="1154955" y="1494502"/>
          <a:ext cx="8825658" cy="4479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53930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51E63-C0B3-966A-B3CA-0580891DE1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80103"/>
            <a:ext cx="8825658" cy="52111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Wise Bonus Percentage : 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9B61AB-E50E-0422-FAE3-F2C4962E86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9464616"/>
              </p:ext>
            </p:extLst>
          </p:nvPr>
        </p:nvGraphicFramePr>
        <p:xfrm>
          <a:off x="1154955" y="1219199"/>
          <a:ext cx="8911065" cy="4689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6783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4A5B5-A534-97DC-A9D3-CD2958B950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09600"/>
            <a:ext cx="8825658" cy="511277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with Above-Average Bonus :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F96E049-65CB-5C99-2E2C-EFB6D0049A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4838287"/>
              </p:ext>
            </p:extLst>
          </p:nvPr>
        </p:nvGraphicFramePr>
        <p:xfrm>
          <a:off x="1154955" y="1327355"/>
          <a:ext cx="8825658" cy="4311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74997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45CF-32ED-0E7B-FA90-508A4D575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50606"/>
            <a:ext cx="8825658" cy="550607"/>
          </a:xfrm>
        </p:spPr>
        <p:txBody>
          <a:bodyPr/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 Board: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A0C1542-4E41-2EC5-EA2A-B93D4CD38F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5209358"/>
              </p:ext>
            </p:extLst>
          </p:nvPr>
        </p:nvGraphicFramePr>
        <p:xfrm>
          <a:off x="6243484" y="1142025"/>
          <a:ext cx="4650654" cy="26139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3F3C26A-EB35-41B2-819C-A433322F4C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590334"/>
              </p:ext>
            </p:extLst>
          </p:nvPr>
        </p:nvGraphicFramePr>
        <p:xfrm>
          <a:off x="1150538" y="1119541"/>
          <a:ext cx="4797979" cy="2700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64C01C8-C709-47FD-AC7A-1AEFBB184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693076"/>
              </p:ext>
            </p:extLst>
          </p:nvPr>
        </p:nvGraphicFramePr>
        <p:xfrm>
          <a:off x="1120058" y="3459621"/>
          <a:ext cx="9620552" cy="2463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5D6643E-0796-44D5-B8E2-5769654BF5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107264"/>
              </p:ext>
            </p:extLst>
          </p:nvPr>
        </p:nvGraphicFramePr>
        <p:xfrm>
          <a:off x="5956335" y="1156970"/>
          <a:ext cx="4797980" cy="23026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34951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A6E7-EC0C-05D6-C4DA-802CB634A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98091"/>
            <a:ext cx="8825658" cy="521110"/>
          </a:xfrm>
        </p:spPr>
        <p:txBody>
          <a:bodyPr/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 Boards :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98BE456-1B8B-4DD8-A4EF-0F65897FC5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6890638"/>
              </p:ext>
            </p:extLst>
          </p:nvPr>
        </p:nvGraphicFramePr>
        <p:xfrm>
          <a:off x="909274" y="1275801"/>
          <a:ext cx="4445046" cy="3529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D8B1897-689F-4465-8465-1661771003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8193234"/>
              </p:ext>
            </p:extLst>
          </p:nvPr>
        </p:nvGraphicFramePr>
        <p:xfrm>
          <a:off x="5364481" y="1285964"/>
          <a:ext cx="3952239" cy="35197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Graphic 10">
            <a:extLst>
              <a:ext uri="{FF2B5EF4-FFF2-40B4-BE49-F238E27FC236}">
                <a16:creationId xmlns:a16="http://schemas.microsoft.com/office/drawing/2014/main" id="{5CBA7B8E-8C7D-7C58-2600-D3344EEEB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51327" y="1308100"/>
            <a:ext cx="21050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5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D733-9690-2EBA-C875-23811C523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68594"/>
            <a:ext cx="8825658" cy="432619"/>
          </a:xfrm>
        </p:spPr>
        <p:txBody>
          <a:bodyPr/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 Board: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0F59CC6-EC58-4701-9EA0-3B284D42C3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919386"/>
              </p:ext>
            </p:extLst>
          </p:nvPr>
        </p:nvGraphicFramePr>
        <p:xfrm>
          <a:off x="1190101" y="1266053"/>
          <a:ext cx="6622940" cy="44438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0DB3416B-6A73-F66F-A393-56D53CF8FD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3041" y="1351280"/>
            <a:ext cx="2528252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506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49B86-C23F-9CDA-7698-EDB91B582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39097"/>
            <a:ext cx="8825658" cy="501445"/>
          </a:xfrm>
        </p:spPr>
        <p:txBody>
          <a:bodyPr/>
          <a:lstStyle/>
          <a:p>
            <a:r>
              <a:rPr lang="en-US" sz="3600" dirty="0"/>
              <a:t>CONCLUSION :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16FFE-1371-3681-DE5A-3BE0AB830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66684"/>
            <a:ext cx="8825658" cy="4272116"/>
          </a:xfrm>
        </p:spPr>
        <p:txBody>
          <a:bodyPr>
            <a:normAutofit fontScale="70000" lnSpcReduction="20000"/>
          </a:bodyPr>
          <a:lstStyle/>
          <a:p>
            <a:r>
              <a:rPr lang="en-US" sz="2300" b="1" dirty="0">
                <a:solidFill>
                  <a:schemeClr val="bg1"/>
                </a:solidFill>
              </a:rPr>
              <a:t>1.Departmental Compensation Trends</a:t>
            </a:r>
            <a:r>
              <a:rPr lang="en-US" sz="23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300" b="1" dirty="0">
                <a:solidFill>
                  <a:schemeClr val="bg1"/>
                </a:solidFill>
              </a:rPr>
              <a:t>IT Department</a:t>
            </a:r>
            <a:r>
              <a:rPr lang="en-US" sz="2300" dirty="0">
                <a:solidFill>
                  <a:schemeClr val="bg1"/>
                </a:solidFill>
              </a:rPr>
              <a:t>: Exhibits the highest compensation figures, with salaries ranging from ₹15,000 to ₹55,000 and bonuses between ₹300 and ₹1,000. This suggests a significant investment in technical roles.</a:t>
            </a:r>
          </a:p>
          <a:p>
            <a:pPr lvl="1"/>
            <a:r>
              <a:rPr lang="en-US" sz="2300" b="1" dirty="0">
                <a:solidFill>
                  <a:schemeClr val="bg1"/>
                </a:solidFill>
              </a:rPr>
              <a:t>Administrative Roles</a:t>
            </a:r>
            <a:r>
              <a:rPr lang="en-US" sz="2300" dirty="0">
                <a:solidFill>
                  <a:schemeClr val="bg1"/>
                </a:solidFill>
              </a:rPr>
              <a:t>: Show consistent compensation, averaging around ₹25,000 with bonuses typically at ₹800, indicating standardized pay structures.</a:t>
            </a:r>
          </a:p>
          <a:p>
            <a:pPr lvl="1"/>
            <a:r>
              <a:rPr lang="en-US" sz="2300" b="1" dirty="0">
                <a:solidFill>
                  <a:schemeClr val="bg1"/>
                </a:solidFill>
              </a:rPr>
              <a:t>Support Staff</a:t>
            </a:r>
            <a:r>
              <a:rPr lang="en-US" sz="2300" dirty="0">
                <a:solidFill>
                  <a:schemeClr val="bg1"/>
                </a:solidFill>
              </a:rPr>
              <a:t>: Receive lower compensation, with salaries between ₹5,000 and ₹13,000 and bonuses from ₹300 to ₹600, highlighting potential areas for review.</a:t>
            </a:r>
          </a:p>
          <a:p>
            <a:r>
              <a:rPr lang="en-US" sz="2300" b="1" dirty="0">
                <a:solidFill>
                  <a:schemeClr val="bg1"/>
                </a:solidFill>
              </a:rPr>
              <a:t>2.Experience vs. Compensation</a:t>
            </a:r>
            <a:r>
              <a:rPr lang="en-US" sz="23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A positive correlation exists between years of experience and total compensation. For instance, an IT employee with 9 years of experience earns ₹56,000, while those with 1–3 years earn between ₹15,000 and ₹21,000.</a:t>
            </a:r>
          </a:p>
          <a:p>
            <a:r>
              <a:rPr lang="en-US" sz="2300" b="1" dirty="0">
                <a:solidFill>
                  <a:schemeClr val="bg1"/>
                </a:solidFill>
              </a:rPr>
              <a:t>3.Regional Disparities</a:t>
            </a:r>
            <a:r>
              <a:rPr lang="en-US" sz="2300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2300" dirty="0">
                <a:solidFill>
                  <a:schemeClr val="bg1"/>
                </a:solidFill>
              </a:rPr>
              <a:t>Employees in the </a:t>
            </a:r>
            <a:r>
              <a:rPr lang="en-US" sz="2300" b="1" dirty="0">
                <a:solidFill>
                  <a:schemeClr val="bg1"/>
                </a:solidFill>
              </a:rPr>
              <a:t>East</a:t>
            </a:r>
            <a:r>
              <a:rPr lang="en-US" sz="2300" dirty="0">
                <a:solidFill>
                  <a:schemeClr val="bg1"/>
                </a:solidFill>
              </a:rPr>
              <a:t> and </a:t>
            </a:r>
            <a:r>
              <a:rPr lang="en-US" sz="2300" b="1" dirty="0">
                <a:solidFill>
                  <a:schemeClr val="bg1"/>
                </a:solidFill>
              </a:rPr>
              <a:t>West</a:t>
            </a:r>
            <a:r>
              <a:rPr lang="en-US" sz="2300" dirty="0">
                <a:solidFill>
                  <a:schemeClr val="bg1"/>
                </a:solidFill>
              </a:rPr>
              <a:t> regions tend to have higher compensation packages compared to those in the </a:t>
            </a:r>
            <a:r>
              <a:rPr lang="en-US" sz="2300" b="1" dirty="0">
                <a:solidFill>
                  <a:schemeClr val="bg1"/>
                </a:solidFill>
              </a:rPr>
              <a:t>South</a:t>
            </a:r>
            <a:r>
              <a:rPr lang="en-US" sz="2300" dirty="0">
                <a:solidFill>
                  <a:schemeClr val="bg1"/>
                </a:solidFill>
              </a:rPr>
              <a:t> and </a:t>
            </a:r>
            <a:r>
              <a:rPr lang="en-US" sz="2300" b="1" dirty="0">
                <a:solidFill>
                  <a:schemeClr val="bg1"/>
                </a:solidFill>
              </a:rPr>
              <a:t>North</a:t>
            </a:r>
            <a:r>
              <a:rPr lang="en-US" sz="2300" dirty="0">
                <a:solidFill>
                  <a:schemeClr val="bg1"/>
                </a:solidFill>
              </a:rPr>
              <a:t>, suggesting regional pay differences that may need addressing.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758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2136C-D6BE-1D02-1002-853EA6870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68595"/>
            <a:ext cx="8825658" cy="550606"/>
          </a:xfrm>
        </p:spPr>
        <p:txBody>
          <a:bodyPr/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AFE6C-858A-3F9B-2D7B-CC242E376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56852"/>
            <a:ext cx="8825658" cy="428194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1.Data Validation and Cleaning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Ensure each employee has a unique identifier to maintain data integrity.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Standardize data entries to eliminate inconsistencies and duplicates.</a:t>
            </a:r>
          </a:p>
          <a:p>
            <a:r>
              <a:rPr lang="en-US" b="1" dirty="0">
                <a:solidFill>
                  <a:schemeClr val="bg1"/>
                </a:solidFill>
              </a:rPr>
              <a:t>2.Conduct a Comprehensive Compensation Analysis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Utilize tools like Excel or specialized compensation analysis software to assess pay structures across departments and regions.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Identify and address any pay disparities or inequities.</a:t>
            </a:r>
            <a:r>
              <a:rPr lang="en-US" sz="18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linkedin.com+8wellhub.com+8aihr.com+8</a:t>
            </a:r>
            <a:endParaRPr lang="en-US" sz="18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3.Benchmark Against Industry Standards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sz="1800" dirty="0">
                <a:solidFill>
                  <a:schemeClr val="bg1"/>
                </a:solidFill>
              </a:rPr>
              <a:t>Compare your organization's compensation packages with industry and regional benchmarks to ensure competitiveness.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4346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9A71A-E78C-7FB5-2B4B-2C169EB71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78427"/>
            <a:ext cx="8825658" cy="540774"/>
          </a:xfrm>
        </p:spPr>
        <p:txBody>
          <a:bodyPr/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Steps 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676FF3-33BD-705D-BE6C-00EE17A50E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55700" y="2096264"/>
            <a:ext cx="929599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4.Develop a Transparent Compensation Strategy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Establish clear guidelines for salary ranges, bonuses, and incentives based on roles, experience,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Communicate this strategy organization-wide to promote transparency and trust.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5.Implement Regular Reviews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Schedule periodic compensation reviews to adapt to market changes and internal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Engage stakeholders from HR, finance, and department heads in these reviews for comprehensive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1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2F0B-0F87-082B-DD5A-BC83E0609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07923"/>
            <a:ext cx="8825658" cy="747251"/>
          </a:xfrm>
        </p:spPr>
        <p:txBody>
          <a:bodyPr/>
          <a:lstStyle/>
          <a:p>
            <a:r>
              <a:rPr lang="en-IN" sz="3600" dirty="0"/>
              <a:t>ABOUT THE PROJECT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41158-A354-B7C2-13B1-7B157E2C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681317"/>
            <a:ext cx="8825658" cy="3957484"/>
          </a:xfrm>
        </p:spPr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solidFill>
                  <a:schemeClr val="bg1"/>
                </a:solidFill>
              </a:rPr>
              <a:t>THE PROJECT IS ALL ABOUT THE DESCRIPTIVE ANALYSIS OF EMPLOYEES DATA TAKEN FROM Kaggle.com WHICH CONTAINS 21 ROWS AND 5 COLUMNS 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solidFill>
                  <a:schemeClr val="bg1"/>
                </a:solidFill>
              </a:rPr>
              <a:t>THE COLUMNS CONSISTS OF MANY PARAMETERS SUCH AS  EMP ID, FIRST NAME, LAST NAME, REGION, BASIC SALARY, DEPARTMENT, YEARS OF EXPERIENCE, BONUS, COMPANSATION ETC.</a:t>
            </a:r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 dirty="0">
                <a:solidFill>
                  <a:schemeClr val="bg1"/>
                </a:solidFill>
              </a:rPr>
              <a:t>THIS STUDY HELP YOU TO UNDERSTAND THE PAST AND PRESENT BUSINESS SCENARIO WHICH HELPS TO MAKE THE STRATEGIES FOR THE GROWTH OF THE EMPLOYEES.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717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1DC7-3C16-E999-8C7C-8014162E1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19433"/>
            <a:ext cx="8825658" cy="599768"/>
          </a:xfrm>
        </p:spPr>
        <p:txBody>
          <a:bodyPr/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Link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20C13-AEC4-ED1D-8CEE-BEF985675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317523"/>
            <a:ext cx="8825658" cy="4321277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Excel :</a:t>
            </a:r>
          </a:p>
          <a:p>
            <a:r>
              <a:rPr lang="en-IN" sz="3200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Shivam4560/Employee-Data</a:t>
            </a:r>
            <a:endParaRPr lang="en-IN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 err="1">
                <a:solidFill>
                  <a:schemeClr val="bg1"/>
                </a:solidFill>
              </a:rPr>
              <a:t>ViDeo</a:t>
            </a:r>
            <a:r>
              <a:rPr lang="en-IN" sz="3200" dirty="0">
                <a:solidFill>
                  <a:schemeClr val="bg1"/>
                </a:solidFill>
              </a:rPr>
              <a:t> PRESENTATION: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3285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57E5-CF3E-2FE4-89B8-6392A104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 …</a:t>
            </a:r>
          </a:p>
        </p:txBody>
      </p:sp>
    </p:spTree>
    <p:extLst>
      <p:ext uri="{BB962C8B-B14F-4D97-AF65-F5344CB8AC3E}">
        <p14:creationId xmlns:p14="http://schemas.microsoft.com/office/powerpoint/2010/main" val="131524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91069-EC77-E25A-D281-4D05D5472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471948"/>
            <a:ext cx="8825658" cy="658762"/>
          </a:xfrm>
        </p:spPr>
        <p:txBody>
          <a:bodyPr/>
          <a:lstStyle/>
          <a:p>
            <a:r>
              <a:rPr lang="en-US" sz="3200" dirty="0"/>
              <a:t>PROBLEM STATEMENTS :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DB552-65BB-2F77-F35A-DE47D0EC0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30710"/>
            <a:ext cx="8825658" cy="4955458"/>
          </a:xfrm>
        </p:spPr>
        <p:txBody>
          <a:bodyPr>
            <a:normAutofit/>
          </a:bodyPr>
          <a:lstStyle/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Total Basic Salary by Department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Average Bonus by Region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Employee Count per Department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Total Compensation by Department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Average Years of Experience by Region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Top 5 Employees by Bonus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Average Basic Salary by Years of Experience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Total Bonus by Region and Department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Departmental Bonus Percentage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r>
              <a:rPr lang="en-US" sz="200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Display the Employees with Above-Average Bonus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20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6648-9DAD-FFE4-B99C-F34EBFB81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678427"/>
            <a:ext cx="8825658" cy="540773"/>
          </a:xfrm>
        </p:spPr>
        <p:txBody>
          <a:bodyPr/>
          <a:lstStyle/>
          <a:p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Total Basic Salary by Department :</a:t>
            </a:r>
            <a:endParaRPr lang="en-IN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BD5BDD-F656-D4B7-55D2-88B4B2765E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202749"/>
              </p:ext>
            </p:extLst>
          </p:nvPr>
        </p:nvGraphicFramePr>
        <p:xfrm>
          <a:off x="1154954" y="1288025"/>
          <a:ext cx="8825657" cy="4660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781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3407-331A-03EC-AEB4-7ED181B22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07923"/>
            <a:ext cx="8825658" cy="629264"/>
          </a:xfrm>
        </p:spPr>
        <p:txBody>
          <a:bodyPr/>
          <a:lstStyle/>
          <a:p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Average Bonus By Region :</a:t>
            </a:r>
            <a:endParaRPr lang="en-IN" sz="36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A0C1542-4E41-2EC5-EA2A-B93D4CD38F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3489077"/>
              </p:ext>
            </p:extLst>
          </p:nvPr>
        </p:nvGraphicFramePr>
        <p:xfrm>
          <a:off x="1347019" y="1514168"/>
          <a:ext cx="8633594" cy="39820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87011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8EA35-425E-FD19-E662-806BFC1B3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17755"/>
            <a:ext cx="8825658" cy="668593"/>
          </a:xfrm>
        </p:spPr>
        <p:txBody>
          <a:bodyPr/>
          <a:lstStyle/>
          <a:p>
            <a:r>
              <a:rPr lang="en-US" sz="3600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 Employee Count per Department :</a:t>
            </a:r>
            <a:r>
              <a:rPr lang="en-US" sz="8800" dirty="0">
                <a:solidFill>
                  <a:schemeClr val="bg1"/>
                </a:solidFill>
              </a:rPr>
              <a:t> </a:t>
            </a:r>
            <a:endParaRPr lang="en-IN" sz="8800" dirty="0">
              <a:solidFill>
                <a:schemeClr val="bg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52B8128-2E8C-D1AE-42A0-CE6EAC2770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310414"/>
              </p:ext>
            </p:extLst>
          </p:nvPr>
        </p:nvGraphicFramePr>
        <p:xfrm>
          <a:off x="1154955" y="1553498"/>
          <a:ext cx="8825658" cy="40853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12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A6BC-4E88-0B28-D763-CB0E6CEF9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465" y="639098"/>
            <a:ext cx="8825658" cy="757083"/>
          </a:xfrm>
        </p:spPr>
        <p:txBody>
          <a:bodyPr/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Compensation By Department 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93DDA24-EE93-38CA-6F4B-CDF978AEAA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090156"/>
              </p:ext>
            </p:extLst>
          </p:nvPr>
        </p:nvGraphicFramePr>
        <p:xfrm>
          <a:off x="1061886" y="1494503"/>
          <a:ext cx="8908026" cy="4198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0347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6AC1-39F2-78B4-EB4C-352B6884C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554425"/>
            <a:ext cx="8825658" cy="595949"/>
          </a:xfrm>
        </p:spPr>
        <p:txBody>
          <a:bodyPr/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Years of Experience by Region 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AFBA169-6F68-FBB4-3D4A-22D8280AD1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909048"/>
              </p:ext>
            </p:extLst>
          </p:nvPr>
        </p:nvGraphicFramePr>
        <p:xfrm>
          <a:off x="1154955" y="1337186"/>
          <a:ext cx="8825658" cy="4581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0976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B5DA5-6327-C78C-560D-D3247854E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86581"/>
            <a:ext cx="8825658" cy="609600"/>
          </a:xfrm>
        </p:spPr>
        <p:txBody>
          <a:bodyPr/>
          <a:lstStyle/>
          <a:p>
            <a:r>
              <a:rPr lang="en-IN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Employee By Bonus :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8D9652A-3E43-562E-25DE-0064B147CA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7057241"/>
              </p:ext>
            </p:extLst>
          </p:nvPr>
        </p:nvGraphicFramePr>
        <p:xfrm>
          <a:off x="1154955" y="1563330"/>
          <a:ext cx="8825658" cy="4242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2217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583</TotalTime>
  <Words>706</Words>
  <Application>Microsoft Office PowerPoint</Application>
  <PresentationFormat>Widescreen</PresentationFormat>
  <Paragraphs>98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Wingdings 3</vt:lpstr>
      <vt:lpstr>Ion Boardroom</vt:lpstr>
      <vt:lpstr>EMPLOYEE DATA PROJECT</vt:lpstr>
      <vt:lpstr>ABOUT THE PROJECT :</vt:lpstr>
      <vt:lpstr>PROBLEM STATEMENTS :</vt:lpstr>
      <vt:lpstr> Total Basic Salary by Department :</vt:lpstr>
      <vt:lpstr> Average Bonus By Region :</vt:lpstr>
      <vt:lpstr> Employee Count per Department : </vt:lpstr>
      <vt:lpstr>Total Compensation By Department :</vt:lpstr>
      <vt:lpstr>Average Years of Experience by Region :</vt:lpstr>
      <vt:lpstr>Employee By Bonus :</vt:lpstr>
      <vt:lpstr>Average Basic Salary By Years Of Experience :</vt:lpstr>
      <vt:lpstr>Total Bonus By Region and Department :</vt:lpstr>
      <vt:lpstr>Department Wise Bonus Percentage : </vt:lpstr>
      <vt:lpstr>Employee with Above-Average Bonus :</vt:lpstr>
      <vt:lpstr>Dash Board:</vt:lpstr>
      <vt:lpstr>Dash Boards :</vt:lpstr>
      <vt:lpstr>Dash Board:</vt:lpstr>
      <vt:lpstr>CONCLUSION :</vt:lpstr>
      <vt:lpstr>Next Steps:</vt:lpstr>
      <vt:lpstr>Next Steps :</vt:lpstr>
      <vt:lpstr>Project Link :</vt:lpstr>
      <vt:lpstr>THANK YOU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Shivam Chaudhari</dc:creator>
  <cp:lastModifiedBy>Shivam Chaudhari</cp:lastModifiedBy>
  <cp:revision>19</cp:revision>
  <dcterms:created xsi:type="dcterms:W3CDTF">2025-05-30T07:12:29Z</dcterms:created>
  <dcterms:modified xsi:type="dcterms:W3CDTF">2025-06-06T13:39:11Z</dcterms:modified>
</cp:coreProperties>
</file>