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3ABC4-3D41-2C4D-9625-6EC499F2FDC4}" v="38" dt="2025-03-24T09:39:01.4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/>
    <p:restoredTop sz="94711"/>
  </p:normalViewPr>
  <p:slideViewPr>
    <p:cSldViewPr snapToGrid="0">
      <p:cViewPr varScale="1">
        <p:scale>
          <a:sx n="116" d="100"/>
          <a:sy n="116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D0D86-E88B-1343-B1F7-A9114168FE13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6AD6E-4DB3-EC48-B487-026D54822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9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535F-1AC2-4E04-2E90-F495C6E3F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4C842-94A0-70AF-CC72-414A4ACEA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252B1-75CB-99F6-E81B-4E4EBF90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6590-1C4D-6D44-9566-DB1BD9C5C7D4}" type="datetime1">
              <a:rPr lang="en-IN" smtClean="0"/>
              <a:t>25/03/25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F34C3-ABD0-A53A-8F1B-59BAE106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074D4-1D37-519A-F4DE-06509AE6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A401-2CA2-95AC-26E1-09C351E2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DF7CA-7CFA-1049-94F4-EC93E5642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FCEA2-3AF2-2293-C6A7-B024B72F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CEAD-2C15-B544-B95B-43F3FFE97345}" type="datetime1">
              <a:rPr lang="en-IN" smtClean="0"/>
              <a:t>25/03/25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1E0E7-B505-E2B6-FC1F-61E90BBA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5DD09-388B-777D-D4BD-9E5E2D8C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3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CC447-517D-B562-C044-89A7F3014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78CEF-1E4E-ED90-E07F-1D7435EAB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86F7-5585-E6A3-2B51-8D7AE0E1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2BBD-49AC-754C-B716-B50077690B39}" type="datetime1">
              <a:rPr lang="en-IN" smtClean="0"/>
              <a:t>25/03/25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954CC-81CC-F048-C797-AA20616A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58D7-A2E4-186D-422E-12B1BA11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5B45-8BCC-60AB-182C-C25B4123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5F14-628D-48F9-812E-23E58D5F0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08566-CDF9-C783-183F-1819D81F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A5B33-EE4E-B64F-8DE5-47204430E87A}" type="datetime1">
              <a:rPr lang="en-IN" smtClean="0"/>
              <a:t>25/03/25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14F70-45AD-E14B-7EEE-0F057F02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D0995-F397-BA17-0B79-6ED6632B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5B75-49E3-93D0-5308-48D62035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63DF9-9C3E-7B88-2717-F57A1F88E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7C13-F4C4-8ADF-931C-F3C76E71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2F3BC-8A47-A948-BFCA-DE1795856AED}" type="datetime1">
              <a:rPr lang="en-IN" smtClean="0"/>
              <a:t>25/03/25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C3323-70C2-7A5C-3857-6415F547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66A7E-7EF9-C83B-A8FF-0A87C8F2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6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4088-F3D2-F08B-C637-FDE644829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9784-0468-D57B-BE52-55B548209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4F0B8-317D-CFD3-473E-BA45679F2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A6011-6CED-13F9-BDF6-A173F5E4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FDA8-E967-C146-B684-0B48680A81FC}" type="datetime1">
              <a:rPr lang="en-IN" smtClean="0"/>
              <a:t>25/03/25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2ABC4-92D7-622C-9A86-92B861AA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803CE-42F5-ED47-FD0D-939D3607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4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6A85-6BAD-3D00-5809-AE382831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FD873-9407-8D5D-FB72-2761A3EB0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4BB1D-7E86-172E-915F-E8C1B49DE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F18FE-9CA8-31ED-C2C3-8065A023C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BD763-8794-5DC8-6029-24350DDFC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C19F9-A983-6DC7-F940-488DBDCE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A989B-8507-1D44-9A61-99DA319D5645}" type="datetime1">
              <a:rPr lang="en-IN" smtClean="0"/>
              <a:t>25/03/25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A2725-E4C0-435B-1CAE-4DE764B1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4B807-D369-CF98-ECA6-20CE308E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8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E200-1212-9142-B782-964B1504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2F645-7329-D81C-D288-6A0DF89A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2EEF-B544-364C-B6CE-01494765B8B3}" type="datetime1">
              <a:rPr lang="en-IN" smtClean="0"/>
              <a:t>25/03/25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43156-D89B-D9D9-053A-F7A59029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70574-15C0-EC35-EB8F-3D5E64D7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9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8CB26-9330-5BFD-C16F-6E7893B9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197F-05EB-354E-BAB5-B2A288CF99F1}" type="datetime1">
              <a:rPr lang="en-IN" smtClean="0"/>
              <a:t>25/03/25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7D4F7-072F-1E9F-37D1-4B1507B9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5754C-9D9A-B9C7-993F-F03FDD26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A8BF-4771-7B80-6838-C46A9D23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761C-C43B-6826-3D45-6DEB47A08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43E6A-71C0-FBF9-7FE6-70C19D1BD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001DF-08F1-ECE7-5516-D09A80A4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A4460-4D83-4E41-9619-470C6ECA7777}" type="datetime1">
              <a:rPr lang="en-IN" smtClean="0"/>
              <a:t>25/03/25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1B337-6776-C47D-F81E-890D5528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FF0F3-D8E7-97B9-7B7E-1CDE003A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5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C424-9251-7695-52C1-BC5906B8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111B-31CD-E8D3-5CF4-6A68AD60F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7C785-53E0-A90A-898A-29FA9F25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82728-40D9-3E6B-30B5-15A3B8FA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6F657-903C-8D49-9BF9-30F251D7EB36}" type="datetime1">
              <a:rPr lang="en-IN" smtClean="0"/>
              <a:t>25/03/25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F86F-F082-9352-7454-B0A0B4EE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3C951-451B-C0AC-99A7-8FF1AD51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6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475B5-9794-21AD-34B8-A1DF7509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440D8-9F90-E369-E535-A652DBEA7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A0A27-4A15-1A01-28C9-3B3E33C0A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D7121-FA04-5E4B-8327-855D50CDBDB6}" type="datetime1">
              <a:rPr lang="en-IN" smtClean="0"/>
              <a:t>25/03/25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25B65-040B-D58A-89A6-5C8D76C14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04761-76BF-CF89-07E2-3952A4998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B215B-8A74-AE4A-8A2A-F6E8C5832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6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7F89-B1A2-46BE-25FA-CB4DC5545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4628"/>
            <a:ext cx="9144000" cy="24404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3600" dirty="0">
                <a:solidFill>
                  <a:srgbClr val="000000"/>
                </a:solidFill>
                <a:effectLst/>
                <a:latin typeface="Helvetica" pitchFamily="2" charset="0"/>
              </a:rPr>
              <a:t>Biometric Cryptosystems: A new </a:t>
            </a:r>
            <a:r>
              <a:rPr lang="en-IN" sz="3600" dirty="0">
                <a:solidFill>
                  <a:srgbClr val="000000"/>
                </a:solidFill>
                <a:latin typeface="Helvetica" pitchFamily="2" charset="0"/>
              </a:rPr>
              <a:t>B</a:t>
            </a:r>
            <a:r>
              <a:rPr lang="en-IN" sz="3600" dirty="0">
                <a:solidFill>
                  <a:srgbClr val="000000"/>
                </a:solidFill>
                <a:effectLst/>
                <a:latin typeface="Helvetica" pitchFamily="2" charset="0"/>
              </a:rPr>
              <a:t>iometric </a:t>
            </a:r>
            <a:r>
              <a:rPr lang="en-IN" sz="3600" dirty="0">
                <a:solidFill>
                  <a:srgbClr val="000000"/>
                </a:solidFill>
                <a:latin typeface="Helvetica" pitchFamily="2" charset="0"/>
              </a:rPr>
              <a:t>K</a:t>
            </a:r>
            <a:r>
              <a:rPr lang="en-IN" sz="3600" dirty="0">
                <a:solidFill>
                  <a:srgbClr val="000000"/>
                </a:solidFill>
                <a:effectLst/>
                <a:latin typeface="Helvetica" pitchFamily="2" charset="0"/>
              </a:rPr>
              <a:t>ey </a:t>
            </a:r>
            <a:r>
              <a:rPr lang="en-IN" sz="3600" dirty="0">
                <a:solidFill>
                  <a:srgbClr val="000000"/>
                </a:solidFill>
                <a:latin typeface="Helvetica" pitchFamily="2" charset="0"/>
              </a:rPr>
              <a:t>B</a:t>
            </a:r>
            <a:r>
              <a:rPr lang="en-IN" sz="3600" dirty="0">
                <a:solidFill>
                  <a:srgbClr val="000000"/>
                </a:solidFill>
                <a:effectLst/>
                <a:latin typeface="Helvetica" pitchFamily="2" charset="0"/>
              </a:rPr>
              <a:t>inding for Fingerprint Minutiae-Based </a:t>
            </a:r>
            <a:r>
              <a:rPr lang="en-IN" sz="3600" dirty="0">
                <a:solidFill>
                  <a:srgbClr val="000000"/>
                </a:solidFill>
                <a:latin typeface="Helvetica" pitchFamily="2" charset="0"/>
              </a:rPr>
              <a:t>R</a:t>
            </a:r>
            <a:r>
              <a:rPr lang="en-IN" sz="3600" dirty="0">
                <a:solidFill>
                  <a:srgbClr val="000000"/>
                </a:solidFill>
                <a:effectLst/>
                <a:latin typeface="Helvetica" pitchFamily="2" charset="0"/>
              </a:rPr>
              <a:t>epresentation</a:t>
            </a:r>
            <a:r>
              <a:rPr lang="en-IN" sz="3600" dirty="0">
                <a:solidFill>
                  <a:srgbClr val="000000"/>
                </a:solidFill>
                <a:latin typeface="Helvetica" pitchFamily="2" charset="0"/>
              </a:rPr>
              <a:t>.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67092-2F89-937B-1934-1B944C20A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7076"/>
            <a:ext cx="9144000" cy="1006296"/>
          </a:xfrm>
        </p:spPr>
        <p:txBody>
          <a:bodyPr/>
          <a:lstStyle/>
          <a:p>
            <a:r>
              <a:rPr lang="en-US" dirty="0"/>
              <a:t>Shivam Verma (2020CS50442)</a:t>
            </a:r>
          </a:p>
          <a:p>
            <a:r>
              <a:rPr lang="en-US" dirty="0"/>
              <a:t>SIL775 Reading Assignment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12DA3-3F02-C780-28D3-04084CBB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7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CDC15-CC24-894C-89B8-85E4A2286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6A1F-F01C-B55C-4BE6-9E2671B4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53" y="136525"/>
            <a:ext cx="9486647" cy="1116990"/>
          </a:xfrm>
        </p:spPr>
        <p:txBody>
          <a:bodyPr/>
          <a:lstStyle/>
          <a:p>
            <a:r>
              <a:rPr lang="en-US" dirty="0"/>
              <a:t>New Biometric Key-Binding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53739-495C-071A-005A-A07FE469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1E679-E6A2-12C9-D5CC-4AA7AAAA36D6}"/>
              </a:ext>
            </a:extLst>
          </p:cNvPr>
          <p:cNvSpPr txBox="1"/>
          <p:nvPr/>
        </p:nvSpPr>
        <p:spPr>
          <a:xfrm>
            <a:off x="495553" y="1410961"/>
            <a:ext cx="751391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Fuzzy Commitment and Cancellable Biometrics have limitations: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Security - Performance Tradeoff (large key size -&gt; lower key release rate).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Vulnerability to Attacks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065AE-B709-A91D-97B8-B3DDCA3DD0F1}"/>
              </a:ext>
            </a:extLst>
          </p:cNvPr>
          <p:cNvSpPr txBox="1"/>
          <p:nvPr/>
        </p:nvSpPr>
        <p:spPr>
          <a:xfrm>
            <a:off x="495553" y="3435600"/>
            <a:ext cx="876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Authors combine the strengths of both paradigms while overcoming their weaknesses.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1EFD5-ED3E-A042-9333-0C6F9F241102}"/>
              </a:ext>
            </a:extLst>
          </p:cNvPr>
          <p:cNvSpPr txBox="1"/>
          <p:nvPr/>
        </p:nvSpPr>
        <p:spPr>
          <a:xfrm>
            <a:off x="495553" y="4161357"/>
            <a:ext cx="1106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an ECC-free key binding scheme along with cancellable transforms (for minutiae-based biometrics).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86E02-DBA7-9AB7-CB46-F61CF5E0D225}"/>
              </a:ext>
            </a:extLst>
          </p:cNvPr>
          <p:cNvSpPr txBox="1"/>
          <p:nvPr/>
        </p:nvSpPr>
        <p:spPr>
          <a:xfrm>
            <a:off x="495553" y="4884087"/>
            <a:ext cx="4793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Inspired from </a:t>
            </a:r>
            <a:r>
              <a:rPr lang="en-US" i="1" dirty="0"/>
              <a:t>chaffing and winnowing </a:t>
            </a:r>
            <a:r>
              <a:rPr lang="en-US" dirty="0"/>
              <a:t>scheme.</a:t>
            </a:r>
          </a:p>
        </p:txBody>
      </p:sp>
    </p:spTree>
    <p:extLst>
      <p:ext uri="{BB962C8B-B14F-4D97-AF65-F5344CB8AC3E}">
        <p14:creationId xmlns:p14="http://schemas.microsoft.com/office/powerpoint/2010/main" val="175731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3AD43-A802-C866-8967-D9C885E51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4EFD-DA26-BD55-7DA5-457282EE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53" y="136525"/>
            <a:ext cx="9486647" cy="1116990"/>
          </a:xfrm>
        </p:spPr>
        <p:txBody>
          <a:bodyPr/>
          <a:lstStyle/>
          <a:p>
            <a:r>
              <a:rPr lang="en-US" dirty="0"/>
              <a:t>Chaffing and Winnowing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B54A3B-BA0E-5098-49EF-51907E024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20F91-7A99-BD24-766C-6A316974A300}"/>
              </a:ext>
            </a:extLst>
          </p:cNvPr>
          <p:cNvSpPr txBox="1"/>
          <p:nvPr/>
        </p:nvSpPr>
        <p:spPr>
          <a:xfrm>
            <a:off x="495553" y="1358343"/>
            <a:ext cx="868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Achieve confidentiality </a:t>
            </a:r>
            <a:r>
              <a:rPr lang="en-US" b="1" dirty="0"/>
              <a:t>without encryption </a:t>
            </a:r>
            <a:r>
              <a:rPr lang="en-US" dirty="0"/>
              <a:t>when sending data over insecure channel.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B184E-A404-83DB-E6E4-5CB4AA14CD8F}"/>
              </a:ext>
            </a:extLst>
          </p:cNvPr>
          <p:cNvSpPr txBox="1"/>
          <p:nvPr/>
        </p:nvSpPr>
        <p:spPr>
          <a:xfrm>
            <a:off x="495553" y="2651005"/>
            <a:ext cx="10797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The sender </a:t>
            </a:r>
            <a:r>
              <a:rPr lang="en-US" dirty="0"/>
              <a:t>adds fake packets with bogus message authentication code (MACs)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[chaffing]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receiver discards the packets with bogus MACs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[winnowing]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eavesdropper can’t distinguish between fake and real packets (it doesn’t have secret key information)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5652F-1BD1-BD2F-840D-62B1C329B769}"/>
              </a:ext>
            </a:extLst>
          </p:cNvPr>
          <p:cNvSpPr txBox="1"/>
          <p:nvPr/>
        </p:nvSpPr>
        <p:spPr>
          <a:xfrm>
            <a:off x="495553" y="2107330"/>
            <a:ext cx="168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 involved:</a:t>
            </a:r>
          </a:p>
        </p:txBody>
      </p:sp>
      <p:pic>
        <p:nvPicPr>
          <p:cNvPr id="8" name="Picture 7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EDFD9610-0D12-F921-6BAA-872599CD7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660" y="3943667"/>
            <a:ext cx="5407677" cy="250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D5C05-3E56-9417-D955-177AE9370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08A7-88B2-9EDB-D585-9E1537A93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53" y="136525"/>
            <a:ext cx="9486647" cy="1116990"/>
          </a:xfrm>
        </p:spPr>
        <p:txBody>
          <a:bodyPr/>
          <a:lstStyle/>
          <a:p>
            <a:r>
              <a:rPr lang="en-US" dirty="0"/>
              <a:t>Proposed Scheme (Key Binding)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C5AA55-1CD6-5DE1-9180-D07D8AB7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 descr="A diagram of a document&#10;&#10;Description automatically generated">
            <a:extLst>
              <a:ext uri="{FF2B5EF4-FFF2-40B4-BE49-F238E27FC236}">
                <a16:creationId xmlns:a16="http://schemas.microsoft.com/office/drawing/2014/main" id="{8C955E75-7687-AB83-5199-28A02CEBF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2" y="1501669"/>
            <a:ext cx="7772400" cy="3854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FEC869-A5DA-E59A-E108-781CBAFB218B}"/>
              </a:ext>
            </a:extLst>
          </p:cNvPr>
          <p:cNvSpPr txBox="1"/>
          <p:nvPr/>
        </p:nvSpPr>
        <p:spPr>
          <a:xfrm>
            <a:off x="7611926" y="1441240"/>
            <a:ext cx="4420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binary key ‘</a:t>
            </a:r>
            <a:r>
              <a:rPr lang="en-US" i="1" dirty="0"/>
              <a:t>k</a:t>
            </a:r>
            <a:r>
              <a:rPr lang="en-US" dirty="0"/>
              <a:t>’ as input.</a:t>
            </a:r>
          </a:p>
          <a:p>
            <a:r>
              <a:rPr lang="en-US" dirty="0"/>
              <a:t>Encode ‘1’s in </a:t>
            </a:r>
            <a:r>
              <a:rPr lang="en-US" i="1" dirty="0"/>
              <a:t>k</a:t>
            </a:r>
            <a:r>
              <a:rPr lang="en-US" dirty="0"/>
              <a:t> with </a:t>
            </a:r>
            <a:r>
              <a:rPr lang="en-US" b="1" dirty="0"/>
              <a:t>true template</a:t>
            </a:r>
            <a:r>
              <a:rPr lang="en-US" dirty="0"/>
              <a:t> of user.</a:t>
            </a:r>
          </a:p>
          <a:p>
            <a:r>
              <a:rPr lang="en-US" dirty="0"/>
              <a:t>Encode ‘0’s in </a:t>
            </a:r>
            <a:r>
              <a:rPr lang="en-US" i="1" dirty="0"/>
              <a:t>k</a:t>
            </a:r>
            <a:r>
              <a:rPr lang="en-US" dirty="0"/>
              <a:t> with </a:t>
            </a:r>
            <a:r>
              <a:rPr lang="en-US" b="1" dirty="0"/>
              <a:t>synthetic template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A3429-6DB5-47B8-8C0A-0A1500EC317F}"/>
              </a:ext>
            </a:extLst>
          </p:cNvPr>
          <p:cNvSpPr txBox="1"/>
          <p:nvPr/>
        </p:nvSpPr>
        <p:spPr>
          <a:xfrm>
            <a:off x="7611926" y="2800932"/>
            <a:ext cx="4402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Encoding Process:</a:t>
            </a:r>
          </a:p>
          <a:p>
            <a:r>
              <a:rPr lang="en-US" dirty="0"/>
              <a:t>Apply cancellable transforms to templates (either true or synthetic) and use </a:t>
            </a:r>
            <a:r>
              <a:rPr lang="en-US" i="1" dirty="0"/>
              <a:t>different transformation</a:t>
            </a:r>
            <a:r>
              <a:rPr lang="en-US" dirty="0"/>
              <a:t> seed.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EF0AB-AC0B-657F-C2C8-67E9973385BA}"/>
              </a:ext>
            </a:extLst>
          </p:cNvPr>
          <p:cNvSpPr txBox="1"/>
          <p:nvPr/>
        </p:nvSpPr>
        <p:spPr>
          <a:xfrm>
            <a:off x="7611926" y="4437623"/>
            <a:ext cx="4348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Cancellable Transform:</a:t>
            </a:r>
          </a:p>
          <a:p>
            <a:r>
              <a:rPr lang="en-US" dirty="0"/>
              <a:t>Consists of one permutation process along with GHE (graph-based hamming embedding transform)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89DA0-70AA-3B9A-A987-212F927A2743}"/>
              </a:ext>
            </a:extLst>
          </p:cNvPr>
          <p:cNvSpPr txBox="1"/>
          <p:nvPr/>
        </p:nvSpPr>
        <p:spPr>
          <a:xfrm>
            <a:off x="677221" y="6046512"/>
            <a:ext cx="6125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i="1" u="none" strike="noStrike" dirty="0">
                <a:solidFill>
                  <a:srgbClr val="FF0000"/>
                </a:solidFill>
                <a:effectLst/>
              </a:rPr>
              <a:t>** MVD: Minutia Vicinity Decomposition (a minutiae representation technique)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3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41DD8-8178-3130-FBF5-69FB2EC9C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06FB-653B-0058-5BB1-C676191C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53" y="136525"/>
            <a:ext cx="9486647" cy="1116990"/>
          </a:xfrm>
        </p:spPr>
        <p:txBody>
          <a:bodyPr/>
          <a:lstStyle/>
          <a:p>
            <a:r>
              <a:rPr lang="en-US" dirty="0"/>
              <a:t>Proposed Scheme (Key Release)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89A2A3-2C83-D9C9-DEAA-F432CBE7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0C570E80-8479-F302-EBAD-93D883AC4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53" y="1404964"/>
            <a:ext cx="7370709" cy="3955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7FEEDB-5889-7AF1-12D6-3E776F25794C}"/>
              </a:ext>
            </a:extLst>
          </p:cNvPr>
          <p:cNvSpPr txBox="1"/>
          <p:nvPr/>
        </p:nvSpPr>
        <p:spPr>
          <a:xfrm>
            <a:off x="7547309" y="1981200"/>
            <a:ext cx="4418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</a:t>
            </a:r>
            <a:r>
              <a:rPr lang="en-US" i="1" dirty="0"/>
              <a:t>m</a:t>
            </a:r>
            <a:r>
              <a:rPr lang="en-US" dirty="0"/>
              <a:t> (size of the key) cancellable transforms to the query data to yield </a:t>
            </a:r>
            <a:r>
              <a:rPr lang="en-US" i="1" dirty="0"/>
              <a:t>m</a:t>
            </a:r>
            <a:r>
              <a:rPr lang="en-US" dirty="0"/>
              <a:t> cancellable query instances.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F201BF-C5CB-64E0-25D9-6B3C2A0B6636}"/>
              </a:ext>
            </a:extLst>
          </p:cNvPr>
          <p:cNvSpPr txBox="1"/>
          <p:nvPr/>
        </p:nvSpPr>
        <p:spPr>
          <a:xfrm>
            <a:off x="7547309" y="3480765"/>
            <a:ext cx="44186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these cancellable query instance with the </a:t>
            </a:r>
            <a:r>
              <a:rPr lang="en-US" b="1" dirty="0"/>
              <a:t>stored cancellable templates</a:t>
            </a:r>
            <a:r>
              <a:rPr lang="en-US" dirty="0"/>
              <a:t> and compare the </a:t>
            </a:r>
            <a:r>
              <a:rPr lang="en-US" b="1" dirty="0"/>
              <a:t>matching score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i="1" dirty="0"/>
              <a:t>matching score &gt; threshold</a:t>
            </a:r>
            <a:r>
              <a:rPr lang="en-US" dirty="0"/>
              <a:t>, release 1, otherwise 0. </a:t>
            </a:r>
          </a:p>
        </p:txBody>
      </p:sp>
    </p:spTree>
    <p:extLst>
      <p:ext uri="{BB962C8B-B14F-4D97-AF65-F5344CB8AC3E}">
        <p14:creationId xmlns:p14="http://schemas.microsoft.com/office/powerpoint/2010/main" val="215661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68498-86BA-164B-FA25-FEFD8359D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3A1F-43CF-5E82-D096-AB0872EE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53" y="136525"/>
            <a:ext cx="9486647" cy="1116990"/>
          </a:xfrm>
        </p:spPr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0B9527-66FB-E6B1-2842-0A7BBE8F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A white sheet with black text&#10;&#10;Description automatically generated">
            <a:extLst>
              <a:ext uri="{FF2B5EF4-FFF2-40B4-BE49-F238E27FC236}">
                <a16:creationId xmlns:a16="http://schemas.microsoft.com/office/drawing/2014/main" id="{4245AF0A-016E-1DD0-2E8D-90AAF3F8F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43" y="1797513"/>
            <a:ext cx="5047577" cy="282793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BF7D45F-0002-AB16-8F5E-0213D19B9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093" y="1797513"/>
            <a:ext cx="4363956" cy="401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8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A7B4A-0A73-6DE4-AFA6-DEBB67E3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43BC-F3AE-D618-6C28-42A22FAB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53" y="136525"/>
            <a:ext cx="9486647" cy="1116990"/>
          </a:xfrm>
        </p:spPr>
        <p:txBody>
          <a:bodyPr/>
          <a:lstStyle/>
          <a:p>
            <a:r>
              <a:rPr lang="en-US" dirty="0"/>
              <a:t>Synthetic Templates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714A5-E3EF-61BA-3F20-B3E623F8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1ADFA-D396-149B-8B5C-279AA074A8B9}"/>
              </a:ext>
            </a:extLst>
          </p:cNvPr>
          <p:cNvSpPr txBox="1"/>
          <p:nvPr/>
        </p:nvSpPr>
        <p:spPr>
          <a:xfrm>
            <a:off x="495553" y="1475630"/>
            <a:ext cx="8776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of the options presented in the paper to generate synthetic templates: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Different biometric modalities (fingerprint for true template, palmprint for synthetic)</a:t>
            </a:r>
          </a:p>
          <a:p>
            <a:pPr marL="342900" indent="-342900">
              <a:buAutoNum type="arabicPeriod"/>
            </a:pPr>
            <a:r>
              <a:rPr lang="en-US" dirty="0"/>
              <a:t>Use imposter templates as synthetic ones.</a:t>
            </a:r>
          </a:p>
        </p:txBody>
      </p:sp>
      <p:pic>
        <p:nvPicPr>
          <p:cNvPr id="6" name="Picture 5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C5594B8F-99C5-E14C-C004-E2BF24062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92" y="3542455"/>
            <a:ext cx="9219317" cy="2996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A2E9F0-0026-8FC0-52E8-4B4313FC464A}"/>
              </a:ext>
            </a:extLst>
          </p:cNvPr>
          <p:cNvSpPr txBox="1"/>
          <p:nvPr/>
        </p:nvSpPr>
        <p:spPr>
          <a:xfrm>
            <a:off x="495553" y="3059668"/>
            <a:ext cx="446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Cancellable transform used in the paper:</a:t>
            </a:r>
          </a:p>
        </p:txBody>
      </p:sp>
    </p:spTree>
    <p:extLst>
      <p:ext uri="{BB962C8B-B14F-4D97-AF65-F5344CB8AC3E}">
        <p14:creationId xmlns:p14="http://schemas.microsoft.com/office/powerpoint/2010/main" val="153882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F245A-B630-6830-DB05-FF2A3DC0F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C2B3B-1ACA-9266-A33D-EE01C347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8C5B6-419A-E2F1-3E76-52A56B6BB973}"/>
              </a:ext>
            </a:extLst>
          </p:cNvPr>
          <p:cNvSpPr txBox="1"/>
          <p:nvPr/>
        </p:nvSpPr>
        <p:spPr>
          <a:xfrm>
            <a:off x="6504980" y="4620083"/>
            <a:ext cx="3469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Thank You.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6C725D7-7521-FF06-0409-4180051F9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53" y="136525"/>
            <a:ext cx="9486647" cy="111699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E6A876-25BD-C0A5-7B30-5D38BC34F58E}"/>
              </a:ext>
            </a:extLst>
          </p:cNvPr>
          <p:cNvSpPr txBox="1"/>
          <p:nvPr/>
        </p:nvSpPr>
        <p:spPr>
          <a:xfrm>
            <a:off x="495553" y="2613633"/>
            <a:ext cx="11356314" cy="744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Proposed an ECC-free key binding scheme along with cancellable transforms.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The security-performance tradeoff is resolved in this scheme (stable accuracy despite increasing the key size).</a:t>
            </a:r>
          </a:p>
        </p:txBody>
      </p:sp>
    </p:spTree>
    <p:extLst>
      <p:ext uri="{BB962C8B-B14F-4D97-AF65-F5344CB8AC3E}">
        <p14:creationId xmlns:p14="http://schemas.microsoft.com/office/powerpoint/2010/main" val="425365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B8E2-52E9-C9E6-FB12-C09F25C43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53" y="136525"/>
            <a:ext cx="9486647" cy="1116990"/>
          </a:xfrm>
        </p:spPr>
        <p:txBody>
          <a:bodyPr/>
          <a:lstStyle/>
          <a:p>
            <a:r>
              <a:rPr lang="en-US" dirty="0"/>
              <a:t>Biometric Cryptosystems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B58C8-09B0-DDF7-E7CC-EBC2ABCB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D5CC9-3AFD-B69A-FA26-547EAD1F7EF9}"/>
              </a:ext>
            </a:extLst>
          </p:cNvPr>
          <p:cNvSpPr txBox="1"/>
          <p:nvPr/>
        </p:nvSpPr>
        <p:spPr>
          <a:xfrm>
            <a:off x="495553" y="1501796"/>
            <a:ext cx="1047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combines </a:t>
            </a:r>
            <a:r>
              <a:rPr lang="en-US" b="1" dirty="0"/>
              <a:t>biometrics</a:t>
            </a:r>
            <a:r>
              <a:rPr lang="en-US" dirty="0"/>
              <a:t> with </a:t>
            </a:r>
            <a:r>
              <a:rPr lang="en-US" b="1" dirty="0"/>
              <a:t>cryptography</a:t>
            </a:r>
            <a:r>
              <a:rPr lang="en-US" dirty="0"/>
              <a:t> to securely generate, store or release cryptographic keys using biometric data of an individual.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4E2AC-4505-8693-6FBC-EDA829214BEB}"/>
              </a:ext>
            </a:extLst>
          </p:cNvPr>
          <p:cNvSpPr txBox="1"/>
          <p:nvPr/>
        </p:nvSpPr>
        <p:spPr>
          <a:xfrm>
            <a:off x="502617" y="2687311"/>
            <a:ext cx="114051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approaches: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Key Generation </a:t>
            </a:r>
          </a:p>
          <a:p>
            <a:r>
              <a:rPr lang="en-US" dirty="0"/>
              <a:t>	- Directly generating a key from biometric data.</a:t>
            </a:r>
          </a:p>
          <a:p>
            <a:pPr lvl="2"/>
            <a:r>
              <a:rPr lang="en-US" dirty="0"/>
              <a:t>- Less popular, due to large intra-user variability of biometrics (could give different keys due to variations).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D3EBE-1C56-9652-5BDC-F26298AF5EC2}"/>
              </a:ext>
            </a:extLst>
          </p:cNvPr>
          <p:cNvSpPr txBox="1"/>
          <p:nvPr/>
        </p:nvSpPr>
        <p:spPr>
          <a:xfrm>
            <a:off x="502617" y="4609551"/>
            <a:ext cx="10897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   Key Binding</a:t>
            </a:r>
          </a:p>
          <a:p>
            <a:r>
              <a:rPr lang="en-US" dirty="0"/>
              <a:t>	- Binding a pre-existing cryptographic key (externally generated and independent) to biometric data.</a:t>
            </a:r>
          </a:p>
          <a:p>
            <a:r>
              <a:rPr lang="en-US" dirty="0"/>
              <a:t>	- Key is released only if the query instance is similar to the template.</a:t>
            </a:r>
          </a:p>
          <a:p>
            <a:r>
              <a:rPr lang="en-US" dirty="0"/>
              <a:t>	- ECC is used to manage variations of biometric data.</a:t>
            </a:r>
          </a:p>
        </p:txBody>
      </p:sp>
    </p:spTree>
    <p:extLst>
      <p:ext uri="{BB962C8B-B14F-4D97-AF65-F5344CB8AC3E}">
        <p14:creationId xmlns:p14="http://schemas.microsoft.com/office/powerpoint/2010/main" val="83999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F5C69-3056-B4F8-56A7-9BD44530F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F8FA-9851-09CB-D484-27B6F6F1B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53" y="136525"/>
            <a:ext cx="9486647" cy="1116990"/>
          </a:xfrm>
        </p:spPr>
        <p:txBody>
          <a:bodyPr/>
          <a:lstStyle/>
          <a:p>
            <a:r>
              <a:rPr lang="en-US" dirty="0"/>
              <a:t>How Key Binding works?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F755B0-0C5F-9525-C979-10E6A732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094E7-ECF3-5979-E1E4-59BAAAEFDF67}"/>
              </a:ext>
            </a:extLst>
          </p:cNvPr>
          <p:cNvSpPr txBox="1"/>
          <p:nvPr/>
        </p:nvSpPr>
        <p:spPr>
          <a:xfrm>
            <a:off x="495553" y="1574464"/>
            <a:ext cx="100083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Enrollment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 cryptographic key is provided as input.</a:t>
            </a:r>
          </a:p>
          <a:p>
            <a:pPr marL="342900" indent="-342900">
              <a:buAutoNum type="arabicPeriod"/>
            </a:pPr>
            <a:r>
              <a:rPr lang="en-US" dirty="0"/>
              <a:t>The user’s biometric data (e.g., fingerprint) is captured and processed into a biometric template.</a:t>
            </a:r>
          </a:p>
          <a:p>
            <a:pPr marL="342900" indent="-342900">
              <a:buAutoNum type="arabicPeriod"/>
            </a:pPr>
            <a:r>
              <a:rPr lang="en-US" dirty="0"/>
              <a:t>The key and biometric template are combined (e.g., Fuzzy Commitment algorithm).</a:t>
            </a:r>
          </a:p>
          <a:p>
            <a:pPr marL="342900" indent="-342900">
              <a:buAutoNum type="arabicPeriod"/>
            </a:pPr>
            <a:r>
              <a:rPr lang="en-US" dirty="0"/>
              <a:t>The result is stored as secure template in the system.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16C72-0C9E-E595-7622-330D2E5A8F5D}"/>
              </a:ext>
            </a:extLst>
          </p:cNvPr>
          <p:cNvSpPr txBox="1"/>
          <p:nvPr/>
        </p:nvSpPr>
        <p:spPr>
          <a:xfrm>
            <a:off x="495553" y="4026994"/>
            <a:ext cx="96768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 Authentication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user presents his biometric data again (e.g., scans his fingerprint).</a:t>
            </a:r>
          </a:p>
          <a:p>
            <a:pPr marL="342900" indent="-342900">
              <a:buAutoNum type="arabicPeriod"/>
            </a:pPr>
            <a:r>
              <a:rPr lang="en-US" dirty="0"/>
              <a:t>The system processes the new biometric sample and compares it to stored secure template.</a:t>
            </a:r>
          </a:p>
          <a:p>
            <a:pPr marL="342900" indent="-342900">
              <a:buAutoNum type="arabicPeriod"/>
            </a:pPr>
            <a:r>
              <a:rPr lang="en-US" dirty="0"/>
              <a:t>If it matches within an acceptable error tolerance, the original key is released.</a:t>
            </a:r>
          </a:p>
        </p:txBody>
      </p:sp>
    </p:spTree>
    <p:extLst>
      <p:ext uri="{BB962C8B-B14F-4D97-AF65-F5344CB8AC3E}">
        <p14:creationId xmlns:p14="http://schemas.microsoft.com/office/powerpoint/2010/main" val="307933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4D9E5-63FA-3F6F-A0D0-12BEC0F5F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9DA5-22FB-867A-DC55-D42216A11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53" y="136525"/>
            <a:ext cx="9486647" cy="1116990"/>
          </a:xfrm>
        </p:spPr>
        <p:txBody>
          <a:bodyPr/>
          <a:lstStyle/>
          <a:p>
            <a:r>
              <a:rPr lang="en-US" dirty="0"/>
              <a:t>Fuzzy Commitment 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9017B9-D4A1-520E-BE05-74DC0CE3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2168C-FBE1-78B9-75C1-480324D94CC3}"/>
              </a:ext>
            </a:extLst>
          </p:cNvPr>
          <p:cNvSpPr txBox="1"/>
          <p:nvPr/>
        </p:nvSpPr>
        <p:spPr>
          <a:xfrm>
            <a:off x="495553" y="1338294"/>
            <a:ext cx="1027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Protects cryptographic keys using biometric data while allowing some tolerance in biometric matching.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7AE0ED-B1C3-6077-A5DC-5D687FD17DA8}"/>
                  </a:ext>
                </a:extLst>
              </p:cNvPr>
              <p:cNvSpPr txBox="1"/>
              <p:nvPr/>
            </p:nvSpPr>
            <p:spPr>
              <a:xfrm>
                <a:off x="495553" y="2116079"/>
                <a:ext cx="11299804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Stage 1: Enrollment</a:t>
                </a:r>
              </a:p>
              <a:p>
                <a:endParaRPr lang="en-US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A biometric template (e.g., fingerprint minutiae) is extracted from user’s biometric data.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Represented as a binary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/>
                  <a:t> (of length </a:t>
                </a:r>
                <a:r>
                  <a:rPr lang="en-US" i="1" dirty="0"/>
                  <a:t>n</a:t>
                </a:r>
                <a:r>
                  <a:rPr lang="en-US" dirty="0"/>
                  <a:t>).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A cryptographic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of length </a:t>
                </a:r>
                <a:r>
                  <a:rPr lang="en-US" i="1" dirty="0"/>
                  <a:t>l</a:t>
                </a:r>
                <a:r>
                  <a:rPr lang="en-US" dirty="0"/>
                  <a:t> (</a:t>
                </a:r>
                <a:r>
                  <a:rPr lang="en-US" i="1" dirty="0"/>
                  <a:t>l </a:t>
                </a:r>
                <a:r>
                  <a:rPr lang="en-US" dirty="0"/>
                  <a:t>&lt;</a:t>
                </a:r>
                <a:r>
                  <a:rPr lang="en-US" i="1" dirty="0"/>
                  <a:t> n</a:t>
                </a:r>
                <a:r>
                  <a:rPr lang="en-US" dirty="0"/>
                  <a:t>) is provided as input.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ECC is used to encode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into a codeword </a:t>
                </a:r>
                <a:r>
                  <a:rPr lang="en-US" i="1" dirty="0"/>
                  <a:t>c</a:t>
                </a:r>
                <a:r>
                  <a:rPr lang="en-US" dirty="0"/>
                  <a:t> (of length </a:t>
                </a:r>
                <a:r>
                  <a:rPr lang="en-US" i="1" dirty="0"/>
                  <a:t>n</a:t>
                </a:r>
                <a:r>
                  <a:rPr lang="en-US" dirty="0"/>
                  <a:t>). Redundant bits are added to the key to allow for error correction during authentication.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The codeword </a:t>
                </a:r>
                <a:r>
                  <a:rPr lang="en-US" i="1" dirty="0"/>
                  <a:t>c</a:t>
                </a:r>
                <a:r>
                  <a:rPr lang="en-US" dirty="0"/>
                  <a:t> is XORed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/>
                  <a:t> to produce helper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Ⓧ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stored in the database along with hash of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7AE0ED-B1C3-6077-A5DC-5D687FD17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53" y="2116079"/>
                <a:ext cx="11299804" cy="3831818"/>
              </a:xfrm>
              <a:prstGeom prst="rect">
                <a:avLst/>
              </a:prstGeom>
              <a:blipFill>
                <a:blip r:embed="rId2"/>
                <a:stretch>
                  <a:fillRect l="-337" t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81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038E3-1DBF-F305-73D6-67A937471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DCC5-3C64-0C5A-769C-15F10122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53" y="136525"/>
            <a:ext cx="9486647" cy="1116990"/>
          </a:xfrm>
        </p:spPr>
        <p:txBody>
          <a:bodyPr/>
          <a:lstStyle/>
          <a:p>
            <a:r>
              <a:rPr lang="en-US" dirty="0"/>
              <a:t>Fuzzy Commitment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7BEE07-DA89-D54F-B7B5-C402EEFC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92242B-A7FA-A574-40B8-1314258D580F}"/>
                  </a:ext>
                </a:extLst>
              </p:cNvPr>
              <p:cNvSpPr txBox="1"/>
              <p:nvPr/>
            </p:nvSpPr>
            <p:spPr>
              <a:xfrm>
                <a:off x="495553" y="1631997"/>
                <a:ext cx="11440984" cy="4345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Stage 2: Authentication</a:t>
                </a:r>
              </a:p>
              <a:p>
                <a:endParaRPr lang="en-US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The user presents their biometric data again, and a new biometric template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/>
                  <a:t> is extracted.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The query template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/>
                  <a:t> is XORed with the stored helper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to produce corrupted codeword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Ⓧ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term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Ⓧ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represents differences between enrolled and query templates.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The corrupted codeword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decoded using ECC to recover key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If the query template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dirty="0"/>
                  <a:t> is similar to the enrolled template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(within the error correction capacity of ECC), the decoded key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will match the original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Verification is done by comparing the hash of decoded key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the stored hash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If the hashes match, the authentication is successful, and the key is released.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92242B-A7FA-A574-40B8-1314258D5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53" y="1631997"/>
                <a:ext cx="11440984" cy="4345870"/>
              </a:xfrm>
              <a:prstGeom prst="rect">
                <a:avLst/>
              </a:prstGeom>
              <a:blipFill>
                <a:blip r:embed="rId2"/>
                <a:stretch>
                  <a:fillRect l="-333" t="-583" b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18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AAB17-98BC-D675-E7CF-8D41E6DE7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E53F-CDFD-9380-22A7-DB673E04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53" y="136525"/>
            <a:ext cx="9486647" cy="1116990"/>
          </a:xfrm>
        </p:spPr>
        <p:txBody>
          <a:bodyPr/>
          <a:lstStyle/>
          <a:p>
            <a:r>
              <a:rPr lang="en-US" dirty="0"/>
              <a:t>Fuzzy Commitment (3)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8BEC2-A099-4DD0-D8AF-54874A104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CB881-2148-575B-D4E4-A8E64C893BA6}"/>
              </a:ext>
            </a:extLst>
          </p:cNvPr>
          <p:cNvSpPr txBox="1"/>
          <p:nvPr/>
        </p:nvSpPr>
        <p:spPr>
          <a:xfrm>
            <a:off x="495553" y="1368572"/>
            <a:ext cx="7992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Despite its theoretical soundness, there are some attacks proposed against FC.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EDD546-5974-65CE-CAE0-710BFAA8DB9D}"/>
                  </a:ext>
                </a:extLst>
              </p:cNvPr>
              <p:cNvSpPr txBox="1"/>
              <p:nvPr/>
            </p:nvSpPr>
            <p:spPr>
              <a:xfrm>
                <a:off x="495553" y="2047496"/>
                <a:ext cx="10942522" cy="3514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Decodability Attack:</a:t>
                </a:r>
              </a:p>
              <a:p>
                <a:endParaRPr lang="en-US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It exploits the correlation between multiple helper data derived from the same subject’s biometrics. 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For example, if two helper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derived from same biometric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an attacker can perform: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similar (which is likely for the same user), the result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will be close to a valid codeword (if linear error correction code is used).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dirty="0"/>
                  <a:t>And hence, easier to decode.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EDD546-5974-65CE-CAE0-710BFAA8D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53" y="2047496"/>
                <a:ext cx="10942522" cy="3514873"/>
              </a:xfrm>
              <a:prstGeom prst="rect">
                <a:avLst/>
              </a:prstGeom>
              <a:blipFill>
                <a:blip r:embed="rId2"/>
                <a:stretch>
                  <a:fillRect l="-348" t="-1083" b="-2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64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54DFB-226E-562D-B766-B8A362521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9734D-5816-D843-0C86-130F0AAB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53" y="136525"/>
            <a:ext cx="9486647" cy="1116990"/>
          </a:xfrm>
        </p:spPr>
        <p:txBody>
          <a:bodyPr/>
          <a:lstStyle/>
          <a:p>
            <a:r>
              <a:rPr lang="en-US" dirty="0"/>
              <a:t>Cancellable Biometrics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A4C719-4265-E106-2291-3D1FAB70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EEB98-9A37-4BAD-4C0E-9E744E4677A3}"/>
              </a:ext>
            </a:extLst>
          </p:cNvPr>
          <p:cNvSpPr txBox="1"/>
          <p:nvPr/>
        </p:nvSpPr>
        <p:spPr>
          <a:xfrm>
            <a:off x="495553" y="2593437"/>
            <a:ext cx="1119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u="none" strike="noStrike" dirty="0">
                <a:effectLst/>
              </a:rPr>
              <a:t>It protects biometric templates by applying an </a:t>
            </a:r>
            <a:r>
              <a:rPr lang="en-IN" b="1" i="0" u="none" strike="noStrike" dirty="0">
                <a:effectLst/>
              </a:rPr>
              <a:t>irreversible transform</a:t>
            </a:r>
            <a:r>
              <a:rPr lang="en-IN" b="0" i="0" u="none" strike="noStrike" dirty="0">
                <a:effectLst/>
              </a:rPr>
              <a:t> to the biometric data before storing it.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18E5C-36D2-FC9F-FAA9-91EAFC35C75E}"/>
              </a:ext>
            </a:extLst>
          </p:cNvPr>
          <p:cNvSpPr txBox="1"/>
          <p:nvPr/>
        </p:nvSpPr>
        <p:spPr>
          <a:xfrm>
            <a:off x="495553" y="3705193"/>
            <a:ext cx="11009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its important?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IN" b="0" i="0" u="none" strike="noStrike" dirty="0">
                <a:effectLst/>
              </a:rPr>
              <a:t>If a biometric template is stolen, it cannot be replaced (like a password or PIN). Hence </a:t>
            </a:r>
            <a:r>
              <a:rPr lang="en-IN" b="1" i="0" u="none" strike="noStrike" dirty="0">
                <a:effectLst/>
              </a:rPr>
              <a:t>template protection</a:t>
            </a:r>
            <a:r>
              <a:rPr lang="en-IN" b="0" i="0" u="none" strike="noStrike" dirty="0">
                <a:effectLst/>
              </a:rPr>
              <a:t> is crucial.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IN" b="0" i="0" u="none" strike="noStrike" dirty="0">
                <a:effectLst/>
              </a:rPr>
              <a:t>Cancellable biometrics ensure that even if a transformed template is compromised, the original biometric data cannot be recovered, and a new template can be issued.</a:t>
            </a:r>
          </a:p>
          <a:p>
            <a:endParaRPr lang="en-US" dirty="0"/>
          </a:p>
        </p:txBody>
      </p:sp>
      <p:pic>
        <p:nvPicPr>
          <p:cNvPr id="1026" name="Picture 2" descr="CANCELABLE BIOMETRIC SYSTEMS: INTRODUCTION AND REVIEW">
            <a:extLst>
              <a:ext uri="{FF2B5EF4-FFF2-40B4-BE49-F238E27FC236}">
                <a16:creationId xmlns:a16="http://schemas.microsoft.com/office/drawing/2014/main" id="{595F34F7-E41A-9F1D-86C2-9BC224E91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489" y="1269106"/>
            <a:ext cx="3307262" cy="101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17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DFBD0-4B93-C17E-D8D8-C18E6A368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1A56-C8EB-DEB7-EDEF-282FEAE3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53" y="136525"/>
            <a:ext cx="9486647" cy="1116990"/>
          </a:xfrm>
        </p:spPr>
        <p:txBody>
          <a:bodyPr/>
          <a:lstStyle/>
          <a:p>
            <a:r>
              <a:rPr lang="en-US" dirty="0"/>
              <a:t>Minutiae Based Fingerprint Templates 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6AEB46-F2BE-88D1-A65A-AD60F81A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538F9-82A6-1E90-5849-E772E1F8B240}"/>
              </a:ext>
            </a:extLst>
          </p:cNvPr>
          <p:cNvSpPr txBox="1"/>
          <p:nvPr/>
        </p:nvSpPr>
        <p:spPr>
          <a:xfrm>
            <a:off x="495553" y="1562353"/>
            <a:ext cx="11309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Minutiae: Most widely used features for fingerprint recognition (represent points like ridge ending and bifurcation).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8682F-2C3C-222A-6F42-A5B289EE6A41}"/>
              </a:ext>
            </a:extLst>
          </p:cNvPr>
          <p:cNvSpPr txBox="1"/>
          <p:nvPr/>
        </p:nvSpPr>
        <p:spPr>
          <a:xfrm>
            <a:off x="495553" y="2055857"/>
            <a:ext cx="624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Minutiae based templates are unordered and variable in size.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9F115-03DC-6035-B46B-BC71351C1D3D}"/>
              </a:ext>
            </a:extLst>
          </p:cNvPr>
          <p:cNvSpPr txBox="1"/>
          <p:nvPr/>
        </p:nvSpPr>
        <p:spPr>
          <a:xfrm>
            <a:off x="495553" y="2863151"/>
            <a:ext cx="111523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Divided into 2 categories: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Fixed-Length Representation.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800100" lvl="1" indent="-342900">
              <a:buAutoNum type="arabicPeriod"/>
            </a:pPr>
            <a:r>
              <a:rPr lang="en-IN" dirty="0"/>
              <a:t>B</a:t>
            </a:r>
            <a:r>
              <a:rPr lang="en-IN" b="0" i="0" u="none" strike="noStrike" dirty="0">
                <a:effectLst/>
              </a:rPr>
              <a:t>inary representation based on </a:t>
            </a:r>
            <a:r>
              <a:rPr lang="en-IN" b="1" i="0" u="none" strike="noStrike" dirty="0">
                <a:effectLst/>
              </a:rPr>
              <a:t>histograms of triangular features </a:t>
            </a:r>
            <a:r>
              <a:rPr lang="en-IN" b="0" i="0" u="none" strike="noStrike" dirty="0">
                <a:effectLst/>
              </a:rPr>
              <a:t>generated from minutiae triplets.</a:t>
            </a:r>
          </a:p>
          <a:p>
            <a:pPr marL="800100" lvl="1" indent="-342900">
              <a:buFontTx/>
              <a:buAutoNum type="arabicPeriod"/>
            </a:pPr>
            <a:r>
              <a:rPr lang="en-IN" b="0" i="0" u="none" strike="noStrike" dirty="0">
                <a:effectLst/>
              </a:rPr>
              <a:t>Seven invariant features (lengths of sides, angles, and height of the triangle) are extracted and converted into a 24-bit binary string.</a:t>
            </a:r>
          </a:p>
          <a:p>
            <a:pPr marL="800100" lvl="1" indent="-342900">
              <a:buFontTx/>
              <a:buAutoNum type="arabicPeriod"/>
            </a:pPr>
            <a:r>
              <a:rPr lang="en-IN" i="0" u="none" strike="noStrike" dirty="0">
                <a:effectLst/>
              </a:rPr>
              <a:t> </a:t>
            </a:r>
            <a:r>
              <a:rPr lang="en-IN" b="1" i="0" u="none" strike="noStrike" dirty="0">
                <a:effectLst/>
              </a:rPr>
              <a:t>Cancellability</a:t>
            </a:r>
            <a:r>
              <a:rPr lang="en-IN" b="0" i="0" u="none" strike="noStrike" dirty="0">
                <a:effectLst/>
              </a:rPr>
              <a:t> is achieved by permuting the binary string using an external seed.</a:t>
            </a:r>
          </a:p>
          <a:p>
            <a:pPr marL="800100" lvl="1" indent="-342900">
              <a:buFontTx/>
              <a:buAutoNum type="arabicPeriod"/>
            </a:pPr>
            <a:r>
              <a:rPr lang="en-IN" i="0" u="none" strike="noStrike" dirty="0">
                <a:effectLst/>
              </a:rPr>
              <a:t> </a:t>
            </a:r>
            <a:r>
              <a:rPr lang="en-IN" b="1" i="0" u="none" strike="noStrike" dirty="0">
                <a:effectLst/>
              </a:rPr>
              <a:t>Limitation:</a:t>
            </a:r>
            <a:r>
              <a:rPr lang="en-IN" b="0" i="0" u="none" strike="noStrike" dirty="0">
                <a:effectLst/>
              </a:rPr>
              <a:t> High computational cost due to the exhaustive calculation of features for all possible minutiae triplets.</a:t>
            </a:r>
          </a:p>
          <a:p>
            <a:pPr marL="800100" lvl="1" indent="-342900">
              <a:buFontTx/>
              <a:buAutoNum type="arabicPeriod"/>
            </a:pPr>
            <a:endParaRPr lang="en-IN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919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126AE-54FF-A4F4-2068-45C9748C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3BFB-D719-E045-30E4-0DFD4DF3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53" y="136525"/>
            <a:ext cx="9486647" cy="1116990"/>
          </a:xfrm>
        </p:spPr>
        <p:txBody>
          <a:bodyPr/>
          <a:lstStyle/>
          <a:p>
            <a:r>
              <a:rPr lang="en-US" dirty="0"/>
              <a:t>Minutiae Based Fingerprint Templates (2)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DC986F-F333-611F-E49D-B606511D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215B-8A74-AE4A-8A2A-F6E8C583240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6B9C6-B94F-224B-D27C-A65F5C1B24A9}"/>
              </a:ext>
            </a:extLst>
          </p:cNvPr>
          <p:cNvSpPr txBox="1"/>
          <p:nvPr/>
        </p:nvSpPr>
        <p:spPr>
          <a:xfrm>
            <a:off x="495553" y="1388563"/>
            <a:ext cx="10724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 Variable-Length Representation.</a:t>
            </a:r>
          </a:p>
          <a:p>
            <a:endParaRPr lang="en-IN" dirty="0"/>
          </a:p>
          <a:p>
            <a:r>
              <a:rPr lang="en-IN" dirty="0"/>
              <a:t>T</a:t>
            </a:r>
            <a:r>
              <a:rPr lang="en-IN" b="0" i="0" u="none" strike="noStrike" dirty="0">
                <a:effectLst/>
              </a:rPr>
              <a:t>he fingerprint template is represented as a </a:t>
            </a:r>
            <a:r>
              <a:rPr lang="en-IN" b="1" i="0" u="none" strike="noStrike" dirty="0">
                <a:effectLst/>
              </a:rPr>
              <a:t>variable-length matrix</a:t>
            </a:r>
            <a:r>
              <a:rPr lang="en-IN" b="0" i="0" u="none" strike="noStrike" dirty="0">
                <a:effectLst/>
              </a:rPr>
              <a:t> (e.g., m*n, where m is the number of minutiae and </a:t>
            </a:r>
            <a:r>
              <a:rPr lang="en-IN" b="0" i="1" u="none" strike="noStrike" dirty="0">
                <a:effectLst/>
              </a:rPr>
              <a:t>n</a:t>
            </a:r>
            <a:r>
              <a:rPr lang="en-IN" b="0" i="0" u="none" strike="noStrike" dirty="0">
                <a:effectLst/>
              </a:rPr>
              <a:t> is the length of the feature vector derived from a single minutia).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9FECB-E917-FDF5-DD24-195099A45829}"/>
              </a:ext>
            </a:extLst>
          </p:cNvPr>
          <p:cNvSpPr txBox="1"/>
          <p:nvPr/>
        </p:nvSpPr>
        <p:spPr>
          <a:xfrm>
            <a:off x="495553" y="3067238"/>
            <a:ext cx="239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u="none" strike="noStrike" dirty="0">
                <a:effectLst/>
                <a:latin typeface="Inter"/>
              </a:rPr>
              <a:t>Yang and Busch (2009)</a:t>
            </a:r>
            <a:r>
              <a:rPr lang="en-IN" b="0" i="0" u="none" strike="noStrike" dirty="0">
                <a:effectLst/>
                <a:latin typeface="Inter"/>
              </a:rPr>
              <a:t>:</a:t>
            </a:r>
            <a:endParaRPr lang="en-US" dirty="0"/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35EF813-00A3-2516-73CB-487D4872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60" y="3628880"/>
            <a:ext cx="7772400" cy="25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4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1239</Words>
  <Application>Microsoft Macintosh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Helvetica</vt:lpstr>
      <vt:lpstr>Inter</vt:lpstr>
      <vt:lpstr>Office Theme</vt:lpstr>
      <vt:lpstr>Biometric Cryptosystems: A new Biometric Key Binding for Fingerprint Minutiae-Based Representation.</vt:lpstr>
      <vt:lpstr>Biometric Cryptosystems</vt:lpstr>
      <vt:lpstr>How Key Binding works?</vt:lpstr>
      <vt:lpstr>Fuzzy Commitment (1)</vt:lpstr>
      <vt:lpstr>Fuzzy Commitment (2)</vt:lpstr>
      <vt:lpstr>Fuzzy Commitment (3)</vt:lpstr>
      <vt:lpstr>Cancellable Biometrics</vt:lpstr>
      <vt:lpstr>Minutiae Based Fingerprint Templates (1)</vt:lpstr>
      <vt:lpstr>Minutiae Based Fingerprint Templates (2)</vt:lpstr>
      <vt:lpstr>New Biometric Key-Binding Scheme</vt:lpstr>
      <vt:lpstr>Chaffing and Winnowing Scheme</vt:lpstr>
      <vt:lpstr>Proposed Scheme (Key Binding)</vt:lpstr>
      <vt:lpstr>Proposed Scheme (Key Release)</vt:lpstr>
      <vt:lpstr>Algorithm</vt:lpstr>
      <vt:lpstr>Synthetic Templates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Verma</dc:creator>
  <cp:lastModifiedBy>Shivam Verma</cp:lastModifiedBy>
  <cp:revision>6</cp:revision>
  <dcterms:created xsi:type="dcterms:W3CDTF">2025-03-20T14:23:56Z</dcterms:created>
  <dcterms:modified xsi:type="dcterms:W3CDTF">2025-03-25T10:05:41Z</dcterms:modified>
</cp:coreProperties>
</file>