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/>
    <p:restoredTop sz="94710"/>
  </p:normalViewPr>
  <p:slideViewPr>
    <p:cSldViewPr snapToGrid="0">
      <p:cViewPr varScale="1">
        <p:scale>
          <a:sx n="146" d="100"/>
          <a:sy n="14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0F3A-2B74-EC07-036D-B84A0297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1D766-8ABA-214F-88A5-72A5BFED7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739B-1FFC-CF11-76CE-AB83FE22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B88E-E380-674F-8DF0-6C5483DB5F9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CF33B-AF24-8C70-9508-964EBD50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FF3B3-ED13-ECBD-D319-752C210C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27DD-E5AB-E644-9CE6-CBD67336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1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7C62-4B42-AE1C-F9C0-9B533F24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151B-2FB0-697E-82BB-22E6ADAE9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8ABE-B44F-6776-94E8-076F509A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B88E-E380-674F-8DF0-6C5483DB5F9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1A77B-0DC3-3DAC-C8ED-15E53C98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C63B-7BB7-DB7F-C429-56082C5B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27DD-E5AB-E644-9CE6-CBD67336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6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EFD10-2A63-4CA0-AA84-D67992ED6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24851-12A7-C34A-AB4B-950041E0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3397F-4B24-927B-A0BC-811A90EF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B88E-E380-674F-8DF0-6C5483DB5F9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3476-F12C-A6DA-BB0F-77F3520F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B83F-B50A-C059-EED0-1720CADB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27DD-E5AB-E644-9CE6-CBD67336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3FB9-EE22-14A6-80D7-3BBC1ACC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D5DD-D16A-FCB2-F7B5-FE1B3052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0F84-E001-8DB4-4927-BC5BE27B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B88E-E380-674F-8DF0-6C5483DB5F9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988E-F7D6-9CF0-815B-FDDD32E0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172E-BFCD-3D78-ABA9-1F802E49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27DD-E5AB-E644-9CE6-CBD67336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0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E519-DBA5-AF25-1E99-DB882C9F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5245-D9B2-D81F-DEE2-D31EA998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E435-A961-351E-60BF-0CB65813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B88E-E380-674F-8DF0-6C5483DB5F9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53A65-9A99-8817-23AB-F37257E7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19D5-8862-11C6-D91B-9CEA55F6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27DD-E5AB-E644-9CE6-CBD67336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98A8-798F-F181-2B31-8EB904CE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E531-76D1-8AF8-606D-62A9D16A6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DB1E4-2D22-85D9-AC64-650379284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49E59-4237-6111-3A3C-D3F2AE7F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B88E-E380-674F-8DF0-6C5483DB5F9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50EA5-0414-C963-A239-9B7F44EC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E3C7A-0059-5257-09AA-041821C8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27DD-E5AB-E644-9CE6-CBD67336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361F-241A-5FAB-7A87-5BC13A88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E2856-CF4A-DAEB-ACA0-425AD070C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C3541-A7C1-643A-2728-606B609A0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D813A-7B2F-1E60-64CF-6868DF3A2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C74C6-923B-FE06-2BB4-8AC89F53A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EFCB1-733F-6104-84E5-7C1E1B91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B88E-E380-674F-8DF0-6C5483DB5F9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FD1E1-0E21-EF12-2598-8B26F795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29E90-B739-B35E-18D2-76724639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27DD-E5AB-E644-9CE6-CBD67336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415E-ED78-1B19-170E-A6D61684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11DDC-8E56-D823-CDAA-DB08310A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B88E-E380-674F-8DF0-6C5483DB5F9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D942F-CB96-E120-B8AC-57D4FF43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63395-5C5D-20CE-4C26-76B39DFE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27DD-E5AB-E644-9CE6-CBD67336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1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7CC86-B522-266F-43A9-7C0CFA3A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B88E-E380-674F-8DF0-6C5483DB5F9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22E8-6543-DAEC-84F8-1F4792B1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6D3DC-5468-7091-376E-1F509F91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27DD-E5AB-E644-9CE6-CBD67336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5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BAED-1B2C-FBE2-0DBE-5F576A6D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5122-D520-F7A9-07A9-9AE06BAD9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513A8-069F-0353-CBF1-34DADDB97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E775F-3A93-E014-5892-6D1F14B8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B88E-E380-674F-8DF0-6C5483DB5F9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4EBE5-4B5B-B0BB-3505-70041657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679C2-F572-8F91-A227-112F77F0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27DD-E5AB-E644-9CE6-CBD67336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72EC-3D61-0258-059B-E44F203E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B50C1-EAD8-D421-5669-546812A7A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0337A-D592-CDDF-F7EC-F3CF1699E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67B17-0C58-6650-2F0D-0CA6B8B8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B88E-E380-674F-8DF0-6C5483DB5F9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A73C-A85C-F9BB-2000-862BAA6D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8B37A-A440-F929-2E8E-7F959816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27DD-E5AB-E644-9CE6-CBD67336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5CFCE-43F9-B16A-6851-66AE6571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A31BC-5AFB-8223-E046-F918F020C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C8BA-9E33-6672-BE57-BDF284265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4B88E-E380-674F-8DF0-6C5483DB5F9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63A7-E2E1-996D-DFE1-7B384D1A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B6E3-9E8D-B876-DA96-92FE40C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27DD-E5AB-E644-9CE6-CBD67336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agonalizable_matrix" TargetMode="External"/><Relationship Id="rId2" Type="http://schemas.openxmlformats.org/officeDocument/2006/relationships/hyperlink" Target="https://en.wikipedia.org/wiki/Diagonal_matrix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BF3A1-7FB2-F75B-4A08-49ED4B25D1B9}"/>
              </a:ext>
            </a:extLst>
          </p:cNvPr>
          <p:cNvSpPr/>
          <p:nvPr/>
        </p:nvSpPr>
        <p:spPr>
          <a:xfrm>
            <a:off x="2609219" y="2967335"/>
            <a:ext cx="6973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EIGEN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63813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02720-C4FD-61B2-8B73-EB672192A1B8}"/>
              </a:ext>
            </a:extLst>
          </p:cNvPr>
          <p:cNvSpPr txBox="1"/>
          <p:nvPr/>
        </p:nvSpPr>
        <p:spPr>
          <a:xfrm>
            <a:off x="2831977" y="363985"/>
            <a:ext cx="6796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pple Braille" pitchFamily="2" charset="0"/>
              </a:rPr>
              <a:t>WHAT ARE WE GOING TO LEARN(OUTCOMES)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64427-237A-F24A-297D-D1A92048746A}"/>
              </a:ext>
            </a:extLst>
          </p:cNvPr>
          <p:cNvSpPr txBox="1"/>
          <p:nvPr/>
        </p:nvSpPr>
        <p:spPr>
          <a:xfrm>
            <a:off x="1571348" y="1944210"/>
            <a:ext cx="4397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  EIGEN DECOMPOSITION INTRODUCTION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WHY IS EIGEN DECOMPOSITION USEFUL?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APPLICATION OF EIGEN DECOMPOSITION</a:t>
            </a:r>
          </a:p>
        </p:txBody>
      </p:sp>
    </p:spTree>
    <p:extLst>
      <p:ext uri="{BB962C8B-B14F-4D97-AF65-F5344CB8AC3E}">
        <p14:creationId xmlns:p14="http://schemas.microsoft.com/office/powerpoint/2010/main" val="99240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DFF8F-7D99-848A-7CB4-6ADAB7DEA460}"/>
              </a:ext>
            </a:extLst>
          </p:cNvPr>
          <p:cNvSpPr txBox="1"/>
          <p:nvPr/>
        </p:nvSpPr>
        <p:spPr>
          <a:xfrm>
            <a:off x="4474345" y="230819"/>
            <a:ext cx="243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pple Braille" pitchFamily="2" charset="0"/>
              </a:rPr>
              <a:t>INTRODUCTION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CC29-C7E1-E0E1-92A3-0489DEF78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-1325362"/>
            <a:ext cx="152400" cy="178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5" descr="\mathbf{A}=\mathbf{Q}\mathbf{\Lambda}\mathbf{Q}^{-1}  ">
            <a:extLst>
              <a:ext uri="{FF2B5EF4-FFF2-40B4-BE49-F238E27FC236}">
                <a16:creationId xmlns:a16="http://schemas.microsoft.com/office/drawing/2014/main" id="{DCED9BF7-3411-DEB9-9996-D76B61277C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40B6F-BFD6-F166-38D7-218CCE0BF434}"/>
              </a:ext>
            </a:extLst>
          </p:cNvPr>
          <p:cNvSpPr txBox="1"/>
          <p:nvPr/>
        </p:nvSpPr>
        <p:spPr>
          <a:xfrm>
            <a:off x="349250" y="692484"/>
            <a:ext cx="11600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8191A"/>
                </a:solidFill>
                <a:latin typeface="Helvetica" pitchFamily="2" charset="0"/>
              </a:rPr>
              <a:t>Let </a:t>
            </a:r>
            <a:r>
              <a:rPr lang="en-US" sz="2000" b="1" dirty="0">
                <a:solidFill>
                  <a:srgbClr val="18191A"/>
                </a:solidFill>
                <a:latin typeface="TimesNewRomanPS-BoldMT"/>
              </a:rPr>
              <a:t>A</a:t>
            </a:r>
            <a:r>
              <a:rPr lang="en-US" sz="1800" b="0" dirty="0">
                <a:solidFill>
                  <a:srgbClr val="18191A"/>
                </a:solidFill>
                <a:latin typeface="Helvetica" pitchFamily="2" charset="0"/>
              </a:rPr>
              <a:t> be a square </a:t>
            </a:r>
            <a:r>
              <a:rPr lang="en-US" sz="2000" b="0" i="1" dirty="0">
                <a:solidFill>
                  <a:srgbClr val="18191A"/>
                </a:solidFill>
                <a:latin typeface="TimesNewRomanPS-ItalicMT"/>
              </a:rPr>
              <a:t>n</a:t>
            </a:r>
            <a:r>
              <a:rPr lang="en-US" sz="2000" b="0" i="0" dirty="0">
                <a:solidFill>
                  <a:srgbClr val="18191A"/>
                </a:solidFill>
                <a:latin typeface="TimesNewRomanPSMT"/>
              </a:rPr>
              <a:t> × </a:t>
            </a:r>
            <a:r>
              <a:rPr lang="en-US" sz="2000" b="0" i="1" dirty="0">
                <a:solidFill>
                  <a:srgbClr val="18191A"/>
                </a:solidFill>
                <a:latin typeface="TimesNewRomanPS-ItalicMT"/>
              </a:rPr>
              <a:t>n</a:t>
            </a:r>
            <a:r>
              <a:rPr lang="en-US" sz="1800" b="0" i="0" dirty="0">
                <a:solidFill>
                  <a:srgbClr val="18191A"/>
                </a:solidFill>
                <a:latin typeface="Helvetica" pitchFamily="2" charset="0"/>
              </a:rPr>
              <a:t> matrix with </a:t>
            </a:r>
            <a:r>
              <a:rPr lang="en-US" sz="2000" b="0" i="1" dirty="0">
                <a:solidFill>
                  <a:srgbClr val="18191A"/>
                </a:solidFill>
                <a:latin typeface="TimesNewRomanPS-ItalicMT"/>
              </a:rPr>
              <a:t>n</a:t>
            </a:r>
            <a:r>
              <a:rPr lang="en-US" sz="1800" b="0" i="0" dirty="0">
                <a:solidFill>
                  <a:srgbClr val="18191A"/>
                </a:solidFill>
                <a:latin typeface="Helvetica" pitchFamily="2" charset="0"/>
              </a:rPr>
              <a:t> linearly independent eigenvectors </a:t>
            </a:r>
            <a:r>
              <a:rPr lang="en-US" sz="2000" i="1" dirty="0">
                <a:solidFill>
                  <a:srgbClr val="18191A"/>
                </a:solidFill>
                <a:latin typeface="TimesNewRomanPS-ItalicMT"/>
              </a:rPr>
              <a:t>p</a:t>
            </a:r>
            <a:r>
              <a:rPr lang="en-US" sz="1800" b="0" i="1" baseline="-25000" dirty="0">
                <a:solidFill>
                  <a:srgbClr val="18191A"/>
                </a:solidFill>
                <a:latin typeface="TimesNewRomanPS-ItalicMT"/>
              </a:rPr>
              <a:t>i</a:t>
            </a:r>
            <a:r>
              <a:rPr lang="en-US" sz="1800" b="0" i="0" baseline="0" dirty="0">
                <a:solidFill>
                  <a:srgbClr val="18191A"/>
                </a:solidFill>
                <a:latin typeface="Helvetica" pitchFamily="2" charset="0"/>
              </a:rPr>
              <a:t> (where </a:t>
            </a:r>
            <a:r>
              <a:rPr lang="en-US" sz="2000" b="0" i="1" baseline="0" dirty="0" err="1">
                <a:solidFill>
                  <a:srgbClr val="18191A"/>
                </a:solidFill>
                <a:latin typeface="TimesNewRomanPS-ItalicMT"/>
              </a:rPr>
              <a:t>i</a:t>
            </a:r>
            <a:r>
              <a:rPr lang="en-US" sz="2000" b="0" i="0" baseline="0" dirty="0">
                <a:solidFill>
                  <a:srgbClr val="18191A"/>
                </a:solidFill>
                <a:latin typeface="TimesNewRomanPSMT"/>
              </a:rPr>
              <a:t> = 1, ..., </a:t>
            </a:r>
            <a:r>
              <a:rPr lang="en-US" sz="2000" b="0" i="1" baseline="0" dirty="0">
                <a:solidFill>
                  <a:srgbClr val="18191A"/>
                </a:solidFill>
                <a:latin typeface="TimesNewRomanPS-ItalicMT"/>
              </a:rPr>
              <a:t>n</a:t>
            </a:r>
            <a:r>
              <a:rPr lang="en-US" sz="1800" b="0" i="0" baseline="0" dirty="0">
                <a:solidFill>
                  <a:srgbClr val="18191A"/>
                </a:solidFill>
                <a:latin typeface="Helvetica" pitchFamily="2" charset="0"/>
              </a:rPr>
              <a:t>).</a:t>
            </a:r>
            <a:endParaRPr lang="en-US" sz="1800" b="0" i="0" baseline="0" dirty="0">
              <a:solidFill>
                <a:srgbClr val="092F9D"/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CFD81-63E2-172D-5EB9-0F4FD0D1BF7A}"/>
              </a:ext>
            </a:extLst>
          </p:cNvPr>
          <p:cNvSpPr txBox="1"/>
          <p:nvPr/>
        </p:nvSpPr>
        <p:spPr>
          <a:xfrm>
            <a:off x="349250" y="1031897"/>
            <a:ext cx="98548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A can be factorized as :</a:t>
            </a:r>
            <a:r>
              <a:rPr lang="en-US" dirty="0"/>
              <a:t>		</a:t>
            </a:r>
            <a:r>
              <a:rPr lang="en-US" sz="2800" u="sng" dirty="0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A=PDP</a:t>
            </a:r>
            <a:r>
              <a:rPr lang="en-US" sz="2800" u="sng" baseline="30000" dirty="0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-1   </a:t>
            </a:r>
          </a:p>
          <a:p>
            <a:r>
              <a:rPr lang="en-I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where </a:t>
            </a:r>
            <a:r>
              <a:rPr lang="en-IN" b="1" dirty="0">
                <a:solidFill>
                  <a:srgbClr val="202122"/>
                </a:solidFill>
                <a:latin typeface="Nimbus Roman No9 L"/>
              </a:rPr>
              <a:t>P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square </a:t>
            </a:r>
            <a:r>
              <a:rPr lang="en-IN" b="0" i="1" u="none" strike="noStrike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Nimbus Roman No9 L"/>
              </a:rPr>
              <a:t> × </a:t>
            </a:r>
            <a:r>
              <a:rPr lang="en-IN" b="0" i="1" u="none" strike="noStrike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matrix whose </a:t>
            </a:r>
            <a:r>
              <a:rPr lang="en-IN" b="0" i="1" u="none" strike="noStrike" dirty="0" err="1">
                <a:solidFill>
                  <a:srgbClr val="202122"/>
                </a:solidFill>
                <a:effectLst/>
                <a:latin typeface="Nimbus Roman No9 L"/>
              </a:rPr>
              <a:t>i</a:t>
            </a:r>
            <a:r>
              <a:rPr lang="en-IN" b="0" i="1" u="none" strike="noStrike" dirty="0">
                <a:solidFill>
                  <a:srgbClr val="202122"/>
                </a:solidFill>
                <a:effectLst/>
                <a:latin typeface="Nimbus Roman No9 L"/>
              </a:rPr>
              <a:t> </a:t>
            </a:r>
            <a:r>
              <a:rPr lang="en-IN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column is the eigenvector </a:t>
            </a:r>
            <a:r>
              <a:rPr lang="en-IN" i="1" dirty="0">
                <a:solidFill>
                  <a:srgbClr val="202122"/>
                </a:solidFill>
                <a:latin typeface="Nimbus Roman No9 L"/>
              </a:rPr>
              <a:t>p</a:t>
            </a:r>
            <a:r>
              <a:rPr lang="en-IN" b="0" i="1" u="none" strike="noStrike" baseline="-25000" dirty="0">
                <a:solidFill>
                  <a:srgbClr val="202122"/>
                </a:solidFill>
                <a:effectLst/>
                <a:latin typeface="Nimbus Roman No9 L"/>
              </a:rPr>
              <a:t>i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IN" b="1" i="0" u="none" strike="noStrike" dirty="0">
                <a:solidFill>
                  <a:srgbClr val="202122"/>
                </a:solidFill>
                <a:effectLst/>
                <a:latin typeface="Nimbus Roman No9 L"/>
              </a:rPr>
              <a:t>A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1" dirty="0">
                <a:solidFill>
                  <a:srgbClr val="202122"/>
                </a:solidFill>
                <a:latin typeface="Nimbus Roman No9 L"/>
              </a:rPr>
              <a:t>D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the </a:t>
            </a:r>
            <a:r>
              <a:rPr lang="en-I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Diagonal matrix"/>
              </a:rPr>
              <a:t>diagonal matrix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whose diagonal elements are the corresponding eigenvalues,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D</a:t>
            </a:r>
            <a:r>
              <a:rPr lang="en-IN" b="0" i="1" u="none" strike="noStrike" baseline="-25000" dirty="0">
                <a:solidFill>
                  <a:srgbClr val="202122"/>
                </a:solidFill>
                <a:effectLst/>
                <a:latin typeface="Nimbus Roman No9 L"/>
              </a:rPr>
              <a:t>ii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Nimbus Roman No9 L"/>
              </a:rPr>
              <a:t> = </a:t>
            </a:r>
            <a:r>
              <a:rPr lang="el-GR" b="0" i="1" u="none" strike="noStrike" dirty="0">
                <a:solidFill>
                  <a:srgbClr val="202122"/>
                </a:solidFill>
                <a:effectLst/>
                <a:latin typeface="Nimbus Roman No9 L"/>
              </a:rPr>
              <a:t>λ</a:t>
            </a:r>
            <a:r>
              <a:rPr lang="en-IN" b="0" i="1" u="none" strike="noStrike" baseline="-25000" dirty="0" err="1">
                <a:solidFill>
                  <a:srgbClr val="202122"/>
                </a:solidFill>
                <a:effectLst/>
                <a:latin typeface="Nimbus Roman No9 L"/>
              </a:rPr>
              <a:t>i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I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Note that only </a:t>
            </a:r>
            <a:r>
              <a:rPr lang="en-I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Diagonalizable matrix"/>
              </a:rPr>
              <a:t>diagonalizable matrices</a:t>
            </a:r>
            <a:r>
              <a:rPr lang="en-I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can be factorized in this way.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7433-9FB5-8C76-4AC2-1818DD2E9AEA}"/>
              </a:ext>
            </a:extLst>
          </p:cNvPr>
          <p:cNvSpPr txBox="1"/>
          <p:nvPr/>
        </p:nvSpPr>
        <p:spPr>
          <a:xfrm>
            <a:off x="-698743" y="2629431"/>
            <a:ext cx="1152019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18191A"/>
                </a:solidFill>
                <a:latin typeface="Helvetica" pitchFamily="2" charset="0"/>
              </a:rPr>
              <a:t>The decomposition can be derived from the fundamental property of eigenvectors:</a:t>
            </a:r>
          </a:p>
          <a:p>
            <a:pPr algn="ctr"/>
            <a:r>
              <a:rPr lang="en-US" sz="1600" dirty="0">
                <a:solidFill>
                  <a:srgbClr val="18191A"/>
                </a:solidFill>
                <a:latin typeface="Helvetica" pitchFamily="2" charset="0"/>
              </a:rPr>
              <a:t>v is the eigen vector and </a:t>
            </a:r>
            <a:r>
              <a:rPr lang="el-GR" sz="1600" dirty="0">
                <a:solidFill>
                  <a:srgbClr val="18191A"/>
                </a:solidFill>
                <a:latin typeface="STIXTwoMath-Regular" panose="02020603050405020304" pitchFamily="18" charset="0"/>
              </a:rPr>
              <a:t>λ </a:t>
            </a:r>
            <a:r>
              <a:rPr lang="en-US" sz="1600" dirty="0">
                <a:solidFill>
                  <a:srgbClr val="18191A"/>
                </a:solidFill>
                <a:latin typeface="Helvetica" pitchFamily="2" charset="0"/>
              </a:rPr>
              <a:t>is eigen value</a:t>
            </a:r>
          </a:p>
          <a:p>
            <a:pPr algn="ctr"/>
            <a:r>
              <a:rPr lang="en-US" sz="1800" dirty="0">
                <a:solidFill>
                  <a:srgbClr val="18191A"/>
                </a:solidFill>
                <a:latin typeface="STIXTwoMath-Regular" panose="02020603050405020304" pitchFamily="18" charset="0"/>
              </a:rPr>
              <a:t>Av	= 	</a:t>
            </a:r>
            <a:r>
              <a:rPr lang="el-GR" sz="1800" dirty="0">
                <a:solidFill>
                  <a:srgbClr val="18191A"/>
                </a:solidFill>
                <a:latin typeface="STIXTwoMath-Regular" panose="02020603050405020304" pitchFamily="18" charset="0"/>
              </a:rPr>
              <a:t>λ</a:t>
            </a:r>
            <a:r>
              <a:rPr lang="en-US" sz="1800" dirty="0">
                <a:solidFill>
                  <a:srgbClr val="18191A"/>
                </a:solidFill>
                <a:latin typeface="STIXTwoMath-Regular" panose="02020603050405020304" pitchFamily="18" charset="0"/>
              </a:rPr>
              <a:t>v	</a:t>
            </a:r>
          </a:p>
          <a:p>
            <a:pPr algn="ctr"/>
            <a:r>
              <a:rPr lang="en-US" sz="1800" dirty="0">
                <a:solidFill>
                  <a:srgbClr val="18191A"/>
                </a:solidFill>
                <a:latin typeface="STIXTwoMath-Regular" panose="02020603050405020304" pitchFamily="18" charset="0"/>
              </a:rPr>
              <a:t>AP	= 	P</a:t>
            </a:r>
            <a:r>
              <a:rPr lang="en-US" dirty="0">
                <a:solidFill>
                  <a:srgbClr val="18191A"/>
                </a:solidFill>
                <a:latin typeface="STIXTwoMath-Regular" panose="02020603050405020304" pitchFamily="18" charset="0"/>
              </a:rPr>
              <a:t>D</a:t>
            </a:r>
            <a:r>
              <a:rPr lang="el-GR" sz="1800" dirty="0">
                <a:solidFill>
                  <a:srgbClr val="18191A"/>
                </a:solidFill>
                <a:latin typeface="STIXTwoMath-Regular" panose="02020603050405020304" pitchFamily="18" charset="0"/>
              </a:rPr>
              <a:t>	</a:t>
            </a:r>
          </a:p>
          <a:p>
            <a:pPr algn="ctr"/>
            <a:r>
              <a:rPr lang="en-US" sz="1800" dirty="0">
                <a:solidFill>
                  <a:srgbClr val="18191A"/>
                </a:solidFill>
                <a:latin typeface="STIXTwoMath-Regular" panose="02020603050405020304" pitchFamily="18" charset="0"/>
              </a:rPr>
              <a:t>A	=	P</a:t>
            </a:r>
            <a:r>
              <a:rPr lang="en-US" dirty="0">
                <a:solidFill>
                  <a:srgbClr val="18191A"/>
                </a:solidFill>
                <a:latin typeface="STIXTwoMath-Regular" panose="02020603050405020304" pitchFamily="18" charset="0"/>
              </a:rPr>
              <a:t>DP</a:t>
            </a:r>
            <a:r>
              <a:rPr lang="en-US" sz="2000" baseline="30000" dirty="0">
                <a:solidFill>
                  <a:srgbClr val="18191A"/>
                </a:solidFill>
                <a:latin typeface="STIXTwoMath-Regular" panose="02020603050405020304" pitchFamily="18" charset="0"/>
              </a:rPr>
              <a:t>-1</a:t>
            </a:r>
            <a:r>
              <a:rPr lang="en-US" sz="1800" dirty="0">
                <a:solidFill>
                  <a:srgbClr val="18191A"/>
                </a:solidFill>
                <a:latin typeface="STIXTwoMath-Regular" panose="02020603050405020304" pitchFamily="18" charset="0"/>
              </a:rPr>
              <a:t>	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0DB064-7F60-E8B7-67CA-181FE1099256}"/>
              </a:ext>
            </a:extLst>
          </p:cNvPr>
          <p:cNvSpPr txBox="1"/>
          <p:nvPr/>
        </p:nvSpPr>
        <p:spPr>
          <a:xfrm>
            <a:off x="7315201" y="1138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175CBB-4E43-3879-D2F4-21C290829A54}"/>
              </a:ext>
            </a:extLst>
          </p:cNvPr>
          <p:cNvSpPr txBox="1"/>
          <p:nvPr/>
        </p:nvSpPr>
        <p:spPr>
          <a:xfrm>
            <a:off x="425450" y="4085447"/>
            <a:ext cx="373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Squaring both sides of </a:t>
            </a:r>
            <a:r>
              <a:rPr lang="en-US" dirty="0" err="1"/>
              <a:t>eqn</a:t>
            </a:r>
            <a:r>
              <a:rPr lang="en-US" dirty="0"/>
              <a:t> (1) ,we get</a:t>
            </a:r>
          </a:p>
          <a:p>
            <a:r>
              <a:rPr lang="en-US" dirty="0"/>
              <a:t>A</a:t>
            </a:r>
            <a:r>
              <a:rPr lang="en-US" baseline="30000" dirty="0"/>
              <a:t>2</a:t>
            </a:r>
            <a:r>
              <a:rPr lang="en-US" dirty="0"/>
              <a:t> = (PDP</a:t>
            </a:r>
            <a:r>
              <a:rPr lang="en-US" baseline="30000" dirty="0"/>
              <a:t>-1</a:t>
            </a:r>
            <a:r>
              <a:rPr lang="en-US" dirty="0"/>
              <a:t>)(PDP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r>
              <a:rPr lang="en-US" dirty="0"/>
              <a:t>     = PD(PP</a:t>
            </a:r>
            <a:r>
              <a:rPr lang="en-US" baseline="30000" dirty="0"/>
              <a:t>-1</a:t>
            </a:r>
            <a:r>
              <a:rPr lang="en-US" dirty="0"/>
              <a:t>)DP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/>
              <a:t>     = PD</a:t>
            </a:r>
            <a:r>
              <a:rPr lang="en-US" baseline="30000" dirty="0"/>
              <a:t>2</a:t>
            </a:r>
            <a:r>
              <a:rPr lang="en-US" dirty="0"/>
              <a:t>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C8AAFB-4351-4D0A-E0AE-2238641CA04C}"/>
              </a:ext>
            </a:extLst>
          </p:cNvPr>
          <p:cNvSpPr txBox="1"/>
          <p:nvPr/>
        </p:nvSpPr>
        <p:spPr>
          <a:xfrm>
            <a:off x="196850" y="5286058"/>
            <a:ext cx="648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By induction, it follows that for general positive integer powers,</a:t>
            </a:r>
          </a:p>
          <a:p>
            <a:r>
              <a:rPr lang="en-IN" dirty="0">
                <a:solidFill>
                  <a:srgbClr val="222222"/>
                </a:solidFill>
                <a:latin typeface="Source Sans Pro" panose="020B0503030403020204" pitchFamily="34" charset="0"/>
              </a:rPr>
              <a:t>			A</a:t>
            </a:r>
            <a:r>
              <a:rPr lang="en-IN" baseline="30000" dirty="0">
                <a:solidFill>
                  <a:srgbClr val="222222"/>
                </a:solidFill>
                <a:latin typeface="Source Sans Pro" panose="020B0503030403020204" pitchFamily="34" charset="0"/>
              </a:rPr>
              <a:t>n</a:t>
            </a:r>
            <a:r>
              <a:rPr lang="en-IN" dirty="0">
                <a:solidFill>
                  <a:srgbClr val="222222"/>
                </a:solidFill>
                <a:latin typeface="Source Sans Pro" panose="020B0503030403020204" pitchFamily="34" charset="0"/>
              </a:rPr>
              <a:t>=PD</a:t>
            </a:r>
            <a:r>
              <a:rPr lang="en-IN" baseline="30000" dirty="0">
                <a:solidFill>
                  <a:srgbClr val="222222"/>
                </a:solidFill>
                <a:latin typeface="Source Sans Pro" panose="020B0503030403020204" pitchFamily="34" charset="0"/>
              </a:rPr>
              <a:t>n</a:t>
            </a:r>
            <a:r>
              <a:rPr lang="en-IN" dirty="0">
                <a:solidFill>
                  <a:srgbClr val="222222"/>
                </a:solidFill>
                <a:latin typeface="Source Sans Pro" panose="020B0503030403020204" pitchFamily="34" charset="0"/>
              </a:rPr>
              <a:t>P</a:t>
            </a:r>
            <a:r>
              <a:rPr lang="en-IN" baseline="30000" dirty="0">
                <a:solidFill>
                  <a:srgbClr val="222222"/>
                </a:solidFill>
                <a:latin typeface="Source Sans Pro" panose="020B0503030403020204" pitchFamily="34" charset="0"/>
              </a:rPr>
              <a:t>-1</a:t>
            </a:r>
          </a:p>
          <a:p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D5025A6-FFE8-4776-FC9A-15D19FFC3F73}"/>
              </a:ext>
            </a:extLst>
          </p:cNvPr>
          <p:cNvSpPr txBox="1"/>
          <p:nvPr/>
        </p:nvSpPr>
        <p:spPr>
          <a:xfrm>
            <a:off x="247232" y="5980850"/>
            <a:ext cx="4238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Inverse of a matrix   can also be calculated  </a:t>
            </a:r>
          </a:p>
          <a:p>
            <a:r>
              <a:rPr lang="en-US" dirty="0"/>
              <a:t>	A</a:t>
            </a:r>
            <a:r>
              <a:rPr lang="en-US" baseline="30000" dirty="0"/>
              <a:t>-1</a:t>
            </a:r>
            <a:r>
              <a:rPr lang="en-US" dirty="0"/>
              <a:t> = PD</a:t>
            </a:r>
            <a:r>
              <a:rPr lang="en-US" baseline="30000" dirty="0"/>
              <a:t>-1</a:t>
            </a:r>
            <a:r>
              <a:rPr lang="en-US" dirty="0"/>
              <a:t>P</a:t>
            </a:r>
            <a:r>
              <a:rPr lang="en-US" baseline="30000" dirty="0"/>
              <a:t>-1</a:t>
            </a:r>
            <a:endParaRPr lang="en-US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3838F07-9827-A184-8D4C-FA77493CA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016" y="2979976"/>
            <a:ext cx="4194015" cy="153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1A722E-1656-2871-A6FF-C1F68BD3B615}"/>
              </a:ext>
            </a:extLst>
          </p:cNvPr>
          <p:cNvSpPr txBox="1"/>
          <p:nvPr/>
        </p:nvSpPr>
        <p:spPr>
          <a:xfrm>
            <a:off x="9625798" y="44833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BEE51-2281-C820-14E5-71A0D944B994}"/>
              </a:ext>
            </a:extLst>
          </p:cNvPr>
          <p:cNvSpPr txBox="1"/>
          <p:nvPr/>
        </p:nvSpPr>
        <p:spPr>
          <a:xfrm>
            <a:off x="10494118" y="44833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E11E2-6BE3-C0EA-1BE2-16D9DCD15A12}"/>
              </a:ext>
            </a:extLst>
          </p:cNvPr>
          <p:cNvSpPr txBox="1"/>
          <p:nvPr/>
        </p:nvSpPr>
        <p:spPr>
          <a:xfrm>
            <a:off x="11491874" y="4464648"/>
            <a:ext cx="42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03DFED-DA71-B862-AE9F-14117AED87CD}"/>
              </a:ext>
            </a:extLst>
          </p:cNvPr>
          <p:cNvSpPr txBox="1"/>
          <p:nvPr/>
        </p:nvSpPr>
        <p:spPr>
          <a:xfrm>
            <a:off x="8760823" y="30596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6ED95-9A08-6C0A-0415-8C3047FA162B}"/>
              </a:ext>
            </a:extLst>
          </p:cNvPr>
          <p:cNvSpPr txBox="1"/>
          <p:nvPr/>
        </p:nvSpPr>
        <p:spPr>
          <a:xfrm>
            <a:off x="10123158" y="4712437"/>
            <a:ext cx="1069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Diagonal Matrix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5A0B1AAD-FD36-E529-146E-E92B2F110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923" y="5590748"/>
            <a:ext cx="1586435" cy="7365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60B739-499A-3CC4-3FCB-969355019290}"/>
              </a:ext>
            </a:extLst>
          </p:cNvPr>
          <p:cNvSpPr txBox="1"/>
          <p:nvPr/>
        </p:nvSpPr>
        <p:spPr>
          <a:xfrm>
            <a:off x="8196569" y="5255286"/>
            <a:ext cx="40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Diagonal matrix raised to power n (</a:t>
            </a:r>
            <a:r>
              <a:rPr lang="en-US" u="sng" dirty="0" err="1"/>
              <a:t>D</a:t>
            </a:r>
            <a:r>
              <a:rPr lang="en-US" u="sng" baseline="30000" dirty="0" err="1"/>
              <a:t>n</a:t>
            </a:r>
            <a:r>
              <a:rPr lang="en-US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890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E260E2-0A37-1069-55F2-AC78BE66CEC1}"/>
              </a:ext>
            </a:extLst>
          </p:cNvPr>
          <p:cNvSpPr txBox="1"/>
          <p:nvPr/>
        </p:nvSpPr>
        <p:spPr>
          <a:xfrm>
            <a:off x="382466" y="4785083"/>
            <a:ext cx="971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u="none" strike="noStrike" dirty="0" err="1">
                <a:solidFill>
                  <a:srgbClr val="292929"/>
                </a:solidFill>
                <a:effectLst/>
                <a:latin typeface="source-serif-pro"/>
              </a:rPr>
              <a:t>Eigendecomposition</a:t>
            </a:r>
            <a:r>
              <a:rPr lang="en-IN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 provides us with a tool to decompose a matrix by discovering the eigenvalues and the eigenvectors.</a:t>
            </a:r>
          </a:p>
          <a:p>
            <a:pPr algn="l"/>
            <a:endParaRPr lang="en-IN" b="0" i="0" u="none" strike="noStrike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en-IN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This operation can prove useful since it allows certain matrix operations to be easier to perform and it also tells us important facts about the matrix itself. </a:t>
            </a:r>
          </a:p>
          <a:p>
            <a:pPr algn="l"/>
            <a:r>
              <a:rPr lang="en-IN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For example, a matrix is only singular if any eigenvalues are zero.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B81DB-5B1B-BB61-4D50-6CD58749811B}"/>
              </a:ext>
            </a:extLst>
          </p:cNvPr>
          <p:cNvSpPr txBox="1"/>
          <p:nvPr/>
        </p:nvSpPr>
        <p:spPr>
          <a:xfrm>
            <a:off x="3174024" y="414478"/>
            <a:ext cx="524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pple Color Emoji" pitchFamily="2" charset="0"/>
                <a:ea typeface="Apple Color Emoji" pitchFamily="2" charset="0"/>
              </a:rPr>
              <a:t>Why is the </a:t>
            </a:r>
            <a:r>
              <a:rPr lang="en-US" b="1" dirty="0" err="1">
                <a:solidFill>
                  <a:srgbClr val="FF0000"/>
                </a:solidFill>
                <a:latin typeface="Apple Color Emoji" pitchFamily="2" charset="0"/>
                <a:ea typeface="Apple Color Emoji" pitchFamily="2" charset="0"/>
              </a:rPr>
              <a:t>eigendecomposition</a:t>
            </a:r>
            <a:r>
              <a:rPr lang="en-US" b="1" dirty="0">
                <a:solidFill>
                  <a:srgbClr val="FF0000"/>
                </a:solidFill>
                <a:latin typeface="Apple Color Emoji" pitchFamily="2" charset="0"/>
                <a:ea typeface="Apple Color Emoji" pitchFamily="2" charset="0"/>
              </a:rPr>
              <a:t> useful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3D209-0F95-55B2-BDAD-2E072023FFE5}"/>
              </a:ext>
            </a:extLst>
          </p:cNvPr>
          <p:cNvSpPr txBox="1"/>
          <p:nvPr/>
        </p:nvSpPr>
        <p:spPr>
          <a:xfrm>
            <a:off x="382466" y="783810"/>
            <a:ext cx="9117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Matrix operations such as transformations or multiplications are computationally expensive. In applications such as machine learning, </a:t>
            </a:r>
            <a:r>
              <a:rPr lang="en-IN" dirty="0">
                <a:solidFill>
                  <a:srgbClr val="000000"/>
                </a:solidFill>
                <a:latin typeface="Source Sans Pro" panose="020B0503030403020204" pitchFamily="34" charset="0"/>
              </a:rPr>
              <a:t>we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often have thousands or millions of dimensions. Imagine </a:t>
            </a:r>
            <a:r>
              <a:rPr lang="en-IN" dirty="0">
                <a:solidFill>
                  <a:srgbClr val="000000"/>
                </a:solidFill>
                <a:latin typeface="Source Sans Pro" panose="020B0503030403020204" pitchFamily="34" charset="0"/>
              </a:rPr>
              <a:t>we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have to perform matrix transformations repeatedly on matrices in millions of dimensions. Even the best computers quickly reach their limits. </a:t>
            </a:r>
          </a:p>
          <a:p>
            <a:endParaRPr lang="en-IN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06032-B5ED-0174-3B87-7B66C6FE5945}"/>
              </a:ext>
            </a:extLst>
          </p:cNvPr>
          <p:cNvSpPr txBox="1"/>
          <p:nvPr/>
        </p:nvSpPr>
        <p:spPr>
          <a:xfrm>
            <a:off x="413239" y="2413337"/>
            <a:ext cx="11591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need to calculate the matrix A raised to power n (A</a:t>
            </a:r>
            <a:r>
              <a:rPr lang="en-US" baseline="30000" dirty="0"/>
              <a:t>n</a:t>
            </a:r>
            <a:r>
              <a:rPr lang="en-US" dirty="0"/>
              <a:t>) then it is quite difficult as we have to multiply matrix A n times.</a:t>
            </a:r>
          </a:p>
          <a:p>
            <a:r>
              <a:rPr lang="en-US" dirty="0"/>
              <a:t>But with the help of eigen decomposition this can be done in few steps :</a:t>
            </a:r>
          </a:p>
          <a:p>
            <a:r>
              <a:rPr lang="en-US" dirty="0"/>
              <a:t>	A=PDP</a:t>
            </a:r>
            <a:r>
              <a:rPr lang="en-US" baseline="30000" dirty="0"/>
              <a:t>-1</a:t>
            </a:r>
          </a:p>
          <a:p>
            <a:r>
              <a:rPr lang="en-US" dirty="0"/>
              <a:t>Now if we try to calculate A</a:t>
            </a:r>
            <a:r>
              <a:rPr lang="en-US" baseline="30000" dirty="0"/>
              <a:t>n </a:t>
            </a:r>
            <a:r>
              <a:rPr lang="en-US" dirty="0"/>
              <a:t> using eigen decomposition</a:t>
            </a:r>
          </a:p>
          <a:p>
            <a:r>
              <a:rPr lang="en-US" dirty="0"/>
              <a:t>A</a:t>
            </a:r>
            <a:r>
              <a:rPr lang="en-US" baseline="30000" dirty="0"/>
              <a:t>n  </a:t>
            </a:r>
            <a:r>
              <a:rPr lang="en-US" dirty="0"/>
              <a:t> =  (PDP</a:t>
            </a:r>
            <a:r>
              <a:rPr lang="en-US" baseline="30000" dirty="0"/>
              <a:t>-1</a:t>
            </a:r>
            <a:r>
              <a:rPr lang="en-US" dirty="0"/>
              <a:t>) (PDP</a:t>
            </a:r>
            <a:r>
              <a:rPr lang="en-US" baseline="30000" dirty="0"/>
              <a:t>-1</a:t>
            </a:r>
            <a:r>
              <a:rPr lang="en-US" dirty="0"/>
              <a:t>) (PDP</a:t>
            </a:r>
            <a:r>
              <a:rPr lang="en-US" baseline="30000" dirty="0"/>
              <a:t>-1</a:t>
            </a:r>
            <a:r>
              <a:rPr lang="en-US" dirty="0"/>
              <a:t>)…….. (PDP</a:t>
            </a:r>
            <a:r>
              <a:rPr lang="en-US" baseline="30000" dirty="0"/>
              <a:t>-1</a:t>
            </a:r>
            <a:r>
              <a:rPr lang="en-US" dirty="0"/>
              <a:t>)	[n-times]</a:t>
            </a:r>
          </a:p>
          <a:p>
            <a:r>
              <a:rPr lang="en-US" dirty="0"/>
              <a:t>      =  (PD)(PP</a:t>
            </a:r>
            <a:r>
              <a:rPr lang="en-US" baseline="30000" dirty="0"/>
              <a:t>-1</a:t>
            </a:r>
            <a:r>
              <a:rPr lang="en-US" dirty="0"/>
              <a:t>)D(PP</a:t>
            </a:r>
            <a:r>
              <a:rPr lang="en-US" baseline="30000" dirty="0"/>
              <a:t>-1</a:t>
            </a:r>
            <a:r>
              <a:rPr lang="en-US" dirty="0"/>
              <a:t>)….(P</a:t>
            </a:r>
            <a:r>
              <a:rPr lang="en-US" baseline="30000" dirty="0"/>
              <a:t>-1</a:t>
            </a:r>
            <a:r>
              <a:rPr lang="en-US" dirty="0"/>
              <a:t>) 		(PP</a:t>
            </a:r>
            <a:r>
              <a:rPr lang="en-US" baseline="30000" dirty="0"/>
              <a:t>-1 </a:t>
            </a:r>
            <a:r>
              <a:rPr lang="en-US" dirty="0"/>
              <a:t>= I (Identity matrix )) [I when multiplied with D gives D </a:t>
            </a:r>
            <a:r>
              <a:rPr lang="en-US" dirty="0" err="1"/>
              <a:t>i.e</a:t>
            </a:r>
            <a:r>
              <a:rPr lang="en-US" dirty="0"/>
              <a:t> DI=D]</a:t>
            </a:r>
          </a:p>
          <a:p>
            <a:r>
              <a:rPr lang="en-US" dirty="0"/>
              <a:t>      =  (PD</a:t>
            </a:r>
            <a:r>
              <a:rPr lang="en-US" baseline="30000" dirty="0"/>
              <a:t>n</a:t>
            </a:r>
            <a:r>
              <a:rPr lang="en-US" dirty="0"/>
              <a:t>P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41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FAD5270-B560-EE82-1AA1-28D5C0708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1" y="169973"/>
            <a:ext cx="11113860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It turns out when performing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eigendecomposition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, we are looking for a vector, whose direction will not be changed by a matrix-vector multiplication — only its magnitude will either be scaled up or down.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Therefore, the effect of the matrix on the vector is the same as the effect of a scalar on the vector.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This effect can be described, more formally, by the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fundamental eigenvalue equation: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i="1" dirty="0">
              <a:solidFill>
                <a:srgbClr val="292929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1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i="1" dirty="0">
              <a:solidFill>
                <a:srgbClr val="292929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1E42889D-2BFD-82DE-2A53-8800D9782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93" y="1684994"/>
            <a:ext cx="11684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7E945-6E33-DB51-3E86-035453507B60}"/>
              </a:ext>
            </a:extLst>
          </p:cNvPr>
          <p:cNvSpPr txBox="1"/>
          <p:nvPr/>
        </p:nvSpPr>
        <p:spPr>
          <a:xfrm rot="10800000" flipV="1">
            <a:off x="514396" y="3633319"/>
            <a:ext cx="880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none" strike="noStrike" dirty="0">
                <a:solidFill>
                  <a:srgbClr val="111111"/>
                </a:solidFill>
                <a:effectLst/>
                <a:latin typeface="Roboto" panose="020F0502020204030204" pitchFamily="34" charset="0"/>
              </a:rPr>
              <a:t>The most important application Eigen decomposition is that it can be used in the reduction of the dimensionality of your data.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764AC-1621-D1CF-2984-D3F707EBD888}"/>
              </a:ext>
            </a:extLst>
          </p:cNvPr>
          <p:cNvSpPr txBox="1"/>
          <p:nvPr/>
        </p:nvSpPr>
        <p:spPr>
          <a:xfrm>
            <a:off x="2655277" y="2716850"/>
            <a:ext cx="5465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Application of eigen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98870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573</Words>
  <Application>Microsoft Macintosh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1" baseType="lpstr">
      <vt:lpstr>Apple Braille</vt:lpstr>
      <vt:lpstr>Apple Color Emoji</vt:lpstr>
      <vt:lpstr>Apple Symbols</vt:lpstr>
      <vt:lpstr>Arial</vt:lpstr>
      <vt:lpstr>Calibri</vt:lpstr>
      <vt:lpstr>Calibri Light</vt:lpstr>
      <vt:lpstr>Helvetica</vt:lpstr>
      <vt:lpstr>Nimbus Roman No9 L</vt:lpstr>
      <vt:lpstr>Roboto</vt:lpstr>
      <vt:lpstr>Source Sans Pro</vt:lpstr>
      <vt:lpstr>source-serif-pro</vt:lpstr>
      <vt:lpstr>STIXTwoMath-Regular</vt:lpstr>
      <vt:lpstr>TimesNewRomanPS-BoldMT</vt:lpstr>
      <vt:lpstr>TimesNewRomanPS-ItalicMT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SOURAV</dc:creator>
  <cp:lastModifiedBy>SHIVAM SOURAV</cp:lastModifiedBy>
  <cp:revision>3</cp:revision>
  <dcterms:created xsi:type="dcterms:W3CDTF">2022-11-08T13:49:32Z</dcterms:created>
  <dcterms:modified xsi:type="dcterms:W3CDTF">2022-11-09T07:03:29Z</dcterms:modified>
</cp:coreProperties>
</file>