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7" r:id="rId2"/>
    <p:sldId id="256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0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39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3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7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39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33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4ADEDA-00AC-4FD1-83AF-E540CE325B29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F050D5-9201-4FAD-A99B-30B18BB42F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9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86100" y="7207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Entity Description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9594"/>
              </p:ext>
            </p:extLst>
          </p:nvPr>
        </p:nvGraphicFramePr>
        <p:xfrm>
          <a:off x="716692" y="2032001"/>
          <a:ext cx="10849232" cy="4645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420">
                  <a:extLst>
                    <a:ext uri="{9D8B030D-6E8A-4147-A177-3AD203B41FA5}">
                      <a16:colId xmlns:a16="http://schemas.microsoft.com/office/drawing/2014/main" val="2500488084"/>
                    </a:ext>
                  </a:extLst>
                </a:gridCol>
                <a:gridCol w="2208414">
                  <a:extLst>
                    <a:ext uri="{9D8B030D-6E8A-4147-A177-3AD203B41FA5}">
                      <a16:colId xmlns:a16="http://schemas.microsoft.com/office/drawing/2014/main" val="1621350377"/>
                    </a:ext>
                  </a:extLst>
                </a:gridCol>
                <a:gridCol w="4171878">
                  <a:extLst>
                    <a:ext uri="{9D8B030D-6E8A-4147-A177-3AD203B41FA5}">
                      <a16:colId xmlns:a16="http://schemas.microsoft.com/office/drawing/2014/main" val="1998320640"/>
                    </a:ext>
                  </a:extLst>
                </a:gridCol>
                <a:gridCol w="2346520">
                  <a:extLst>
                    <a:ext uri="{9D8B030D-6E8A-4147-A177-3AD203B41FA5}">
                      <a16:colId xmlns:a16="http://schemas.microsoft.com/office/drawing/2014/main" val="2196606380"/>
                    </a:ext>
                  </a:extLst>
                </a:gridCol>
              </a:tblGrid>
              <a:tr h="237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Field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Constraints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1397791204"/>
                  </a:ext>
                </a:extLst>
              </a:tr>
              <a:tr h="237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TsID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Unique row 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330751518"/>
                  </a:ext>
                </a:extLst>
              </a:tr>
              <a:tr h="237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BookingDate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Date/Time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Keeps the booking date.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172515091"/>
                  </a:ext>
                </a:extLst>
              </a:tr>
              <a:tr h="361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DepartureDate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Date/Time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Keeps the departure date.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2708683207"/>
                  </a:ext>
                </a:extLst>
              </a:tr>
              <a:tr h="723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Passenger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Transaction creator passengers row id to associate booking/cancellation, payments etc.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2756415451"/>
                  </a:ext>
                </a:extLst>
              </a:tr>
              <a:tr h="542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Flight no, a PK of </a:t>
                      </a:r>
                      <a:r>
                        <a:rPr lang="en-US" sz="1400" dirty="0" err="1">
                          <a:effectLst/>
                        </a:rPr>
                        <a:t>Flight_Schedule</a:t>
                      </a:r>
                      <a:r>
                        <a:rPr lang="en-US" sz="1400" dirty="0">
                          <a:effectLst/>
                        </a:rPr>
                        <a:t> to determine flying details &amp; costs.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Foreign Key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1314363050"/>
                  </a:ext>
                </a:extLst>
              </a:tr>
              <a:tr h="237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Reservation/Cancellation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109954857"/>
                  </a:ext>
                </a:extLst>
              </a:tr>
              <a:tr h="570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Employee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Reservation agent, a row id of employee who helps the passenger to make transaction.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3346679724"/>
                  </a:ext>
                </a:extLst>
              </a:tr>
              <a:tr h="542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Charges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transaction is cancellation, charges may apply as per business rules.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1765994801"/>
                  </a:ext>
                </a:extLst>
              </a:tr>
              <a:tr h="380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Discount offers may apply based on scheme criteria.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1343659502"/>
                  </a:ext>
                </a:extLst>
              </a:tr>
              <a:tr h="542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Calculated value of actual payable cost by customer to make a transaction.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01" marR="48901" marT="0" marB="0" anchor="ctr"/>
                </a:tc>
                <a:extLst>
                  <a:ext uri="{0D108BD9-81ED-4DB2-BD59-A6C34878D82A}">
                    <a16:rowId xmlns:a16="http://schemas.microsoft.com/office/drawing/2014/main" val="73579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34774" y="1662669"/>
            <a:ext cx="135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61034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38" y="308918"/>
            <a:ext cx="10353762" cy="970450"/>
          </a:xfrm>
        </p:spPr>
        <p:txBody>
          <a:bodyPr/>
          <a:lstStyle/>
          <a:p>
            <a:r>
              <a:rPr lang="en-IN" dirty="0"/>
              <a:t>ER Diagram: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021" y="978687"/>
            <a:ext cx="11741125" cy="570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419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92" y="308853"/>
            <a:ext cx="8770571" cy="1560716"/>
          </a:xfrm>
        </p:spPr>
        <p:txBody>
          <a:bodyPr/>
          <a:lstStyle/>
          <a:p>
            <a:r>
              <a:rPr lang="en-US" dirty="0"/>
              <a:t>CARDINALITY RATIO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43848"/>
              </p:ext>
            </p:extLst>
          </p:nvPr>
        </p:nvGraphicFramePr>
        <p:xfrm>
          <a:off x="543697" y="1458092"/>
          <a:ext cx="9873049" cy="498346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759465">
                  <a:extLst>
                    <a:ext uri="{9D8B030D-6E8A-4147-A177-3AD203B41FA5}">
                      <a16:colId xmlns:a16="http://schemas.microsoft.com/office/drawing/2014/main" val="2639389906"/>
                    </a:ext>
                  </a:extLst>
                </a:gridCol>
                <a:gridCol w="6943684">
                  <a:extLst>
                    <a:ext uri="{9D8B030D-6E8A-4147-A177-3AD203B41FA5}">
                      <a16:colId xmlns:a16="http://schemas.microsoft.com/office/drawing/2014/main" val="1457757206"/>
                    </a:ext>
                  </a:extLst>
                </a:gridCol>
                <a:gridCol w="2169900">
                  <a:extLst>
                    <a:ext uri="{9D8B030D-6E8A-4147-A177-3AD203B41FA5}">
                      <a16:colId xmlns:a16="http://schemas.microsoft.com/office/drawing/2014/main" val="3610027742"/>
                    </a:ext>
                  </a:extLst>
                </a:gridCol>
              </a:tblGrid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Entities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Cardinality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3695699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AirCrafts &amp; Flight_Schedule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7047278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Route &amp; </a:t>
                      </a:r>
                      <a:r>
                        <a:rPr lang="en-US" sz="2000" dirty="0" err="1">
                          <a:effectLst/>
                        </a:rPr>
                        <a:t>AirFare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092775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AirFare &amp; Flight_Schedule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; 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9719364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Discounts &amp; Transactions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: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7147523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Charges &amp; Transactions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: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4463574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Countries &amp; State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6788745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State &amp; Branches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6145282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Contact_Details  &amp; State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 :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6314425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Passengers &amp; Contact_Details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853851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Passengers &amp; Transactions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3021017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Branches &amp; Employee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2302599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Employees &amp; Transactions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: 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145853"/>
                  </a:ext>
                </a:extLst>
              </a:tr>
              <a:tr h="35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Transactions &amp; </a:t>
                      </a:r>
                      <a:r>
                        <a:rPr lang="en-US" sz="2000" dirty="0" err="1">
                          <a:effectLst/>
                        </a:rPr>
                        <a:t>Flight_Schedule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 :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886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6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7038" y="98854"/>
            <a:ext cx="10353762" cy="970450"/>
          </a:xfrm>
        </p:spPr>
        <p:txBody>
          <a:bodyPr/>
          <a:lstStyle/>
          <a:p>
            <a:r>
              <a:rPr lang="en-IN" dirty="0"/>
              <a:t>ER to Relational Mapping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123568" y="889685"/>
            <a:ext cx="11800702" cy="543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22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213" y="916183"/>
            <a:ext cx="6817423" cy="19848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AIRLINE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2456" y="3133044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ITE1003 – DATABASE MANAGEMENT SYSTEM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</a:rPr>
              <a:t>SLOT – A2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</a:rPr>
              <a:t>PROFESSOR: PRABHAVATHY P</a:t>
            </a:r>
          </a:p>
        </p:txBody>
      </p:sp>
      <p:sp>
        <p:nvSpPr>
          <p:cNvPr id="4" name="AutoShape 2" descr="Image result for VIT UNIVERSITY"/>
          <p:cNvSpPr>
            <a:spLocks noChangeAspect="1" noChangeArrowheads="1"/>
          </p:cNvSpPr>
          <p:nvPr/>
        </p:nvSpPr>
        <p:spPr bwMode="auto">
          <a:xfrm>
            <a:off x="1354667" y="19086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522803" y="2302646"/>
            <a:ext cx="2378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J Component</a:t>
            </a:r>
            <a:br>
              <a:rPr lang="en-IN" sz="2800" b="1" dirty="0"/>
            </a:br>
            <a:r>
              <a:rPr lang="en-IN" sz="2800" b="1" dirty="0"/>
              <a:t>Review 1</a:t>
            </a:r>
          </a:p>
        </p:txBody>
      </p:sp>
      <p:pic>
        <p:nvPicPr>
          <p:cNvPr id="1030" name="Picture 6" descr="Image result for VIT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03" y="4582597"/>
            <a:ext cx="2975814" cy="150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GROUP MEMBERS: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4354"/>
              </p:ext>
            </p:extLst>
          </p:nvPr>
        </p:nvGraphicFramePr>
        <p:xfrm>
          <a:off x="2817340" y="2684462"/>
          <a:ext cx="6425514" cy="290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57">
                  <a:extLst>
                    <a:ext uri="{9D8B030D-6E8A-4147-A177-3AD203B41FA5}">
                      <a16:colId xmlns:a16="http://schemas.microsoft.com/office/drawing/2014/main" val="2946463925"/>
                    </a:ext>
                  </a:extLst>
                </a:gridCol>
                <a:gridCol w="3212757">
                  <a:extLst>
                    <a:ext uri="{9D8B030D-6E8A-4147-A177-3AD203B41FA5}">
                      <a16:colId xmlns:a16="http://schemas.microsoft.com/office/drawing/2014/main" val="3955631700"/>
                    </a:ext>
                  </a:extLst>
                </a:gridCol>
              </a:tblGrid>
              <a:tr h="68137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35791"/>
                  </a:ext>
                </a:extLst>
              </a:tr>
              <a:tr h="681378">
                <a:tc>
                  <a:txBody>
                    <a:bodyPr/>
                    <a:lstStyle/>
                    <a:p>
                      <a:r>
                        <a:rPr lang="en-US" dirty="0"/>
                        <a:t>Shivam Chawla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15BIT0336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22116"/>
                  </a:ext>
                </a:extLst>
              </a:tr>
              <a:tr h="856657">
                <a:tc>
                  <a:txBody>
                    <a:bodyPr/>
                    <a:lstStyle/>
                    <a:p>
                      <a:r>
                        <a:rPr lang="en-US" dirty="0" err="1"/>
                        <a:t>Vaibav</a:t>
                      </a:r>
                      <a:r>
                        <a:rPr lang="en-US" baseline="0" dirty="0"/>
                        <a:t> 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15BIT0287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49798"/>
                  </a:ext>
                </a:extLst>
              </a:tr>
              <a:tr h="681378">
                <a:tc>
                  <a:txBody>
                    <a:bodyPr/>
                    <a:lstStyle/>
                    <a:p>
                      <a:r>
                        <a:rPr lang="en-US" dirty="0" err="1"/>
                        <a:t>Vinnay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15BIT0165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8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AIRLINE DATABASE MANAGEMENT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92294" y="2772033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Our Airline Database System which consists of Flights, Flight schedule, Fare, Airport, Passenger reservation, employee management, Ticket entities aims to create a database management system so as to make and airline enquiry/booking system more efficient and easy to manage.</a:t>
            </a:r>
          </a:p>
        </p:txBody>
      </p:sp>
    </p:spTree>
    <p:extLst>
      <p:ext uri="{BB962C8B-B14F-4D97-AF65-F5344CB8AC3E}">
        <p14:creationId xmlns:p14="http://schemas.microsoft.com/office/powerpoint/2010/main" val="214350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08" y="337751"/>
            <a:ext cx="10353762" cy="970450"/>
          </a:xfrm>
        </p:spPr>
        <p:txBody>
          <a:bodyPr>
            <a:normAutofit/>
          </a:bodyPr>
          <a:lstStyle/>
          <a:p>
            <a:r>
              <a:rPr lang="en-US" b="1" u="sng" dirty="0">
                <a:effectLst/>
              </a:rPr>
              <a:t>Entity 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08113"/>
            <a:ext cx="4535488" cy="51292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>
                <a:effectLst/>
                <a:latin typeface="Arial Black" panose="020B0A04020102020204" pitchFamily="34" charset="0"/>
              </a:rPr>
              <a:t>AirCrafts</a:t>
            </a:r>
            <a:endParaRPr lang="en-US" b="1" dirty="0">
              <a:effectLst/>
              <a:latin typeface="Arial Black" panose="020B0A04020102020204" pitchFamily="34" charset="0"/>
            </a:endParaRP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Route</a:t>
            </a:r>
          </a:p>
          <a:p>
            <a:pPr lvl="0"/>
            <a:r>
              <a:rPr lang="en-US" b="1" dirty="0" err="1">
                <a:effectLst/>
                <a:latin typeface="Arial Black" panose="020B0A04020102020204" pitchFamily="34" charset="0"/>
              </a:rPr>
              <a:t>AirFare</a:t>
            </a:r>
            <a:endParaRPr lang="en-US" b="1" dirty="0">
              <a:effectLst/>
              <a:latin typeface="Arial Black" panose="020B0A04020102020204" pitchFamily="34" charset="0"/>
            </a:endParaRP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Flight Schedule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Discounts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Charges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Countries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State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Contact Details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Passengers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Branches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Employee</a:t>
            </a:r>
          </a:p>
          <a:p>
            <a:pPr lvl="0"/>
            <a:r>
              <a:rPr lang="en-US" b="1" dirty="0">
                <a:effectLst/>
                <a:latin typeface="Arial Black" panose="020B0A04020102020204" pitchFamily="34" charset="0"/>
              </a:rPr>
              <a:t>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7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Description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135"/>
              </p:ext>
            </p:extLst>
          </p:nvPr>
        </p:nvGraphicFramePr>
        <p:xfrm>
          <a:off x="579330" y="2843093"/>
          <a:ext cx="5042993" cy="3570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680">
                  <a:extLst>
                    <a:ext uri="{9D8B030D-6E8A-4147-A177-3AD203B41FA5}">
                      <a16:colId xmlns:a16="http://schemas.microsoft.com/office/drawing/2014/main" val="889373128"/>
                    </a:ext>
                  </a:extLst>
                </a:gridCol>
                <a:gridCol w="1108350">
                  <a:extLst>
                    <a:ext uri="{9D8B030D-6E8A-4147-A177-3AD203B41FA5}">
                      <a16:colId xmlns:a16="http://schemas.microsoft.com/office/drawing/2014/main" val="2574362799"/>
                    </a:ext>
                  </a:extLst>
                </a:gridCol>
                <a:gridCol w="1939613">
                  <a:extLst>
                    <a:ext uri="{9D8B030D-6E8A-4147-A177-3AD203B41FA5}">
                      <a16:colId xmlns:a16="http://schemas.microsoft.com/office/drawing/2014/main" val="2448413875"/>
                    </a:ext>
                  </a:extLst>
                </a:gridCol>
                <a:gridCol w="1108350">
                  <a:extLst>
                    <a:ext uri="{9D8B030D-6E8A-4147-A177-3AD203B41FA5}">
                      <a16:colId xmlns:a16="http://schemas.microsoft.com/office/drawing/2014/main" val="3500079106"/>
                    </a:ext>
                  </a:extLst>
                </a:gridCol>
              </a:tblGrid>
              <a:tr h="427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5804173"/>
                  </a:ext>
                </a:extLst>
              </a:tr>
              <a:tr h="76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will store unique row number.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0645964"/>
                  </a:ext>
                </a:extLst>
              </a:tr>
              <a:tr h="76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Aircraft number that identifies the plane.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204513"/>
                  </a:ext>
                </a:extLst>
              </a:tr>
              <a:tr h="427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Capacity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seats available.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866626"/>
                  </a:ext>
                </a:extLst>
              </a:tr>
              <a:tr h="427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MfdBy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Varchar(128)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Manufacturing company.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333398"/>
                  </a:ext>
                </a:extLst>
              </a:tr>
              <a:tr h="762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MfdOn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Manufactured date of aircraft.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38346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14315"/>
              </p:ext>
            </p:extLst>
          </p:nvPr>
        </p:nvGraphicFramePr>
        <p:xfrm>
          <a:off x="6503621" y="2843093"/>
          <a:ext cx="5074660" cy="3570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248">
                  <a:extLst>
                    <a:ext uri="{9D8B030D-6E8A-4147-A177-3AD203B41FA5}">
                      <a16:colId xmlns:a16="http://schemas.microsoft.com/office/drawing/2014/main" val="3712673428"/>
                    </a:ext>
                  </a:extLst>
                </a:gridCol>
                <a:gridCol w="1115310">
                  <a:extLst>
                    <a:ext uri="{9D8B030D-6E8A-4147-A177-3AD203B41FA5}">
                      <a16:colId xmlns:a16="http://schemas.microsoft.com/office/drawing/2014/main" val="3011953341"/>
                    </a:ext>
                  </a:extLst>
                </a:gridCol>
                <a:gridCol w="1925149">
                  <a:extLst>
                    <a:ext uri="{9D8B030D-6E8A-4147-A177-3AD203B41FA5}">
                      <a16:colId xmlns:a16="http://schemas.microsoft.com/office/drawing/2014/main" val="4093877299"/>
                    </a:ext>
                  </a:extLst>
                </a:gridCol>
                <a:gridCol w="1141953">
                  <a:extLst>
                    <a:ext uri="{9D8B030D-6E8A-4147-A177-3AD203B41FA5}">
                      <a16:colId xmlns:a16="http://schemas.microsoft.com/office/drawing/2014/main" val="28670842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53085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RtID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Stores unique row id.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740165"/>
                  </a:ext>
                </a:extLst>
              </a:tr>
              <a:tr h="8500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Airport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where the flight will take off.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039824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Destination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Flight destinations.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542290"/>
                  </a:ext>
                </a:extLst>
              </a:tr>
              <a:tr h="1288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RouteCode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unique Route code generated using Source &amp; Destination of flight.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UNIQUE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08376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0598" y="2408341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AirCrafts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3621" y="240834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6422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86100" y="7207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Entity Description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48503"/>
              </p:ext>
            </p:extLst>
          </p:nvPr>
        </p:nvGraphicFramePr>
        <p:xfrm>
          <a:off x="777038" y="2703985"/>
          <a:ext cx="5200650" cy="1868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640164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60984125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2403423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5460905"/>
                    </a:ext>
                  </a:extLst>
                </a:gridCol>
              </a:tblGrid>
              <a:tr h="319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584906"/>
                  </a:ext>
                </a:extLst>
              </a:tr>
              <a:tr h="319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Stores unique row id.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8599938"/>
                  </a:ext>
                </a:extLst>
              </a:tr>
              <a:tr h="319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Route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Route id from Route table.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5163809"/>
                  </a:ext>
                </a:extLst>
              </a:tr>
              <a:tr h="588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Stores service charge amount.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519238"/>
                  </a:ext>
                </a:extLst>
              </a:tr>
              <a:tr h="319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Stores fuel surcharge amount.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3925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55343"/>
              </p:ext>
            </p:extLst>
          </p:nvPr>
        </p:nvGraphicFramePr>
        <p:xfrm>
          <a:off x="6424076" y="2703984"/>
          <a:ext cx="5200650" cy="3746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712026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496451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42549056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99610124"/>
                    </a:ext>
                  </a:extLst>
                </a:gridCol>
              </a:tblGrid>
              <a:tr h="3166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3332928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number to identify the flight.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9454473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FlightDate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of flight.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6937805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Departure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Stores the departure time of flight.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343086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Arrival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Stores the arrival time of flight on destination.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9137305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AirCraft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Aircraft number that will fly, a number from Aircraft table.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861146"/>
                  </a:ext>
                </a:extLst>
              </a:tr>
              <a:tr h="855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NetFare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determine total fare of flight, an ID from Air_Fare table.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38219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77038" y="228146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AirFare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4076" y="230805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Flight_Schedule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296" y="46128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Discounts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36450"/>
              </p:ext>
            </p:extLst>
          </p:nvPr>
        </p:nvGraphicFramePr>
        <p:xfrm>
          <a:off x="777036" y="4982163"/>
          <a:ext cx="5351914" cy="1468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996">
                  <a:extLst>
                    <a:ext uri="{9D8B030D-6E8A-4147-A177-3AD203B41FA5}">
                      <a16:colId xmlns:a16="http://schemas.microsoft.com/office/drawing/2014/main" val="1919347470"/>
                    </a:ext>
                  </a:extLst>
                </a:gridCol>
                <a:gridCol w="1176245">
                  <a:extLst>
                    <a:ext uri="{9D8B030D-6E8A-4147-A177-3AD203B41FA5}">
                      <a16:colId xmlns:a16="http://schemas.microsoft.com/office/drawing/2014/main" val="3997232371"/>
                    </a:ext>
                  </a:extLst>
                </a:gridCol>
                <a:gridCol w="2030329">
                  <a:extLst>
                    <a:ext uri="{9D8B030D-6E8A-4147-A177-3AD203B41FA5}">
                      <a16:colId xmlns:a16="http://schemas.microsoft.com/office/drawing/2014/main" val="748478627"/>
                    </a:ext>
                  </a:extLst>
                </a:gridCol>
                <a:gridCol w="1204344">
                  <a:extLst>
                    <a:ext uri="{9D8B030D-6E8A-4147-A177-3AD203B41FA5}">
                      <a16:colId xmlns:a16="http://schemas.microsoft.com/office/drawing/2014/main" val="307122412"/>
                    </a:ext>
                  </a:extLst>
                </a:gridCol>
              </a:tblGrid>
              <a:tr h="2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489450"/>
                  </a:ext>
                </a:extLst>
              </a:tr>
              <a:tr h="2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row id.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6585059"/>
                  </a:ext>
                </a:extLst>
              </a:tr>
              <a:tr h="2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Label to know discount.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310224"/>
                  </a:ext>
                </a:extLst>
              </a:tr>
              <a:tr h="2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Discount amount in 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1641166"/>
                  </a:ext>
                </a:extLst>
              </a:tr>
              <a:tr h="2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Varchar(255)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Discount remarks &amp; details.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68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55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86100" y="7207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Entity Description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60001"/>
              </p:ext>
            </p:extLst>
          </p:nvPr>
        </p:nvGraphicFramePr>
        <p:xfrm>
          <a:off x="871082" y="2449792"/>
          <a:ext cx="5347493" cy="1299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1648291866"/>
                    </a:ext>
                  </a:extLst>
                </a:gridCol>
                <a:gridCol w="1175273">
                  <a:extLst>
                    <a:ext uri="{9D8B030D-6E8A-4147-A177-3AD203B41FA5}">
                      <a16:colId xmlns:a16="http://schemas.microsoft.com/office/drawing/2014/main" val="563487390"/>
                    </a:ext>
                  </a:extLst>
                </a:gridCol>
                <a:gridCol w="2028652">
                  <a:extLst>
                    <a:ext uri="{9D8B030D-6E8A-4147-A177-3AD203B41FA5}">
                      <a16:colId xmlns:a16="http://schemas.microsoft.com/office/drawing/2014/main" val="3588732516"/>
                    </a:ext>
                  </a:extLst>
                </a:gridCol>
                <a:gridCol w="1203349">
                  <a:extLst>
                    <a:ext uri="{9D8B030D-6E8A-4147-A177-3AD203B41FA5}">
                      <a16:colId xmlns:a16="http://schemas.microsoft.com/office/drawing/2014/main" val="1387731049"/>
                    </a:ext>
                  </a:extLst>
                </a:gridCol>
              </a:tblGrid>
              <a:tr h="259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467277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row id.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235780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Label for charge.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397423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 of charge in %.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635499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Varchar(255)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Describe cause of charge.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4993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50566"/>
              </p:ext>
            </p:extLst>
          </p:nvPr>
        </p:nvGraphicFramePr>
        <p:xfrm>
          <a:off x="827902" y="4085588"/>
          <a:ext cx="5433853" cy="1018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555">
                  <a:extLst>
                    <a:ext uri="{9D8B030D-6E8A-4147-A177-3AD203B41FA5}">
                      <a16:colId xmlns:a16="http://schemas.microsoft.com/office/drawing/2014/main" val="3953253537"/>
                    </a:ext>
                  </a:extLst>
                </a:gridCol>
                <a:gridCol w="1174746">
                  <a:extLst>
                    <a:ext uri="{9D8B030D-6E8A-4147-A177-3AD203B41FA5}">
                      <a16:colId xmlns:a16="http://schemas.microsoft.com/office/drawing/2014/main" val="10064504"/>
                    </a:ext>
                  </a:extLst>
                </a:gridCol>
                <a:gridCol w="2023174">
                  <a:extLst>
                    <a:ext uri="{9D8B030D-6E8A-4147-A177-3AD203B41FA5}">
                      <a16:colId xmlns:a16="http://schemas.microsoft.com/office/drawing/2014/main" val="824514030"/>
                    </a:ext>
                  </a:extLst>
                </a:gridCol>
                <a:gridCol w="1207378">
                  <a:extLst>
                    <a:ext uri="{9D8B030D-6E8A-4147-A177-3AD203B41FA5}">
                      <a16:colId xmlns:a16="http://schemas.microsoft.com/office/drawing/2014/main" val="4102957771"/>
                    </a:ext>
                  </a:extLst>
                </a:gridCol>
              </a:tblGrid>
              <a:tr h="269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411634"/>
                  </a:ext>
                </a:extLst>
              </a:tr>
              <a:tr h="269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CtID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row id.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1604437"/>
                  </a:ext>
                </a:extLst>
              </a:tr>
              <a:tr h="479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CountryName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Room to store country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535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27311"/>
              </p:ext>
            </p:extLst>
          </p:nvPr>
        </p:nvGraphicFramePr>
        <p:xfrm>
          <a:off x="827902" y="5372130"/>
          <a:ext cx="5347494" cy="1189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1496913600"/>
                    </a:ext>
                  </a:extLst>
                </a:gridCol>
                <a:gridCol w="1175273">
                  <a:extLst>
                    <a:ext uri="{9D8B030D-6E8A-4147-A177-3AD203B41FA5}">
                      <a16:colId xmlns:a16="http://schemas.microsoft.com/office/drawing/2014/main" val="460626337"/>
                    </a:ext>
                  </a:extLst>
                </a:gridCol>
                <a:gridCol w="2024082">
                  <a:extLst>
                    <a:ext uri="{9D8B030D-6E8A-4147-A177-3AD203B41FA5}">
                      <a16:colId xmlns:a16="http://schemas.microsoft.com/office/drawing/2014/main" val="390979476"/>
                    </a:ext>
                  </a:extLst>
                </a:gridCol>
                <a:gridCol w="1207920">
                  <a:extLst>
                    <a:ext uri="{9D8B030D-6E8A-4147-A177-3AD203B41FA5}">
                      <a16:colId xmlns:a16="http://schemas.microsoft.com/office/drawing/2014/main" val="267618538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994949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row id.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22666"/>
                  </a:ext>
                </a:extLst>
              </a:tr>
              <a:tr h="4431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name will take place here.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81881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 from Country table.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3522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17695"/>
              </p:ext>
            </p:extLst>
          </p:nvPr>
        </p:nvGraphicFramePr>
        <p:xfrm>
          <a:off x="6524367" y="2466127"/>
          <a:ext cx="5174500" cy="3999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802">
                  <a:extLst>
                    <a:ext uri="{9D8B030D-6E8A-4147-A177-3AD203B41FA5}">
                      <a16:colId xmlns:a16="http://schemas.microsoft.com/office/drawing/2014/main" val="1247106168"/>
                    </a:ext>
                  </a:extLst>
                </a:gridCol>
                <a:gridCol w="1137253">
                  <a:extLst>
                    <a:ext uri="{9D8B030D-6E8A-4147-A177-3AD203B41FA5}">
                      <a16:colId xmlns:a16="http://schemas.microsoft.com/office/drawing/2014/main" val="595667504"/>
                    </a:ext>
                  </a:extLst>
                </a:gridCol>
                <a:gridCol w="1958602">
                  <a:extLst>
                    <a:ext uri="{9D8B030D-6E8A-4147-A177-3AD203B41FA5}">
                      <a16:colId xmlns:a16="http://schemas.microsoft.com/office/drawing/2014/main" val="1842198991"/>
                    </a:ext>
                  </a:extLst>
                </a:gridCol>
                <a:gridCol w="1168843">
                  <a:extLst>
                    <a:ext uri="{9D8B030D-6E8A-4147-A177-3AD203B41FA5}">
                      <a16:colId xmlns:a16="http://schemas.microsoft.com/office/drawing/2014/main" val="2272913091"/>
                    </a:ext>
                  </a:extLst>
                </a:gridCol>
              </a:tblGrid>
              <a:tr h="3619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784457"/>
                  </a:ext>
                </a:extLst>
              </a:tr>
              <a:tr h="3619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CnID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row id.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4421996"/>
                  </a:ext>
                </a:extLst>
              </a:tr>
              <a:tr h="645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Passenger’s contact email for transaction about flights.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7720552"/>
                  </a:ext>
                </a:extLst>
              </a:tr>
              <a:tr h="645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Passenger’s contact cell no for transaction about flights.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4823989"/>
                  </a:ext>
                </a:extLst>
              </a:tr>
              <a:tr h="978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Passenger’s contact telephone no. for transaction about flights.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5455855"/>
                  </a:ext>
                </a:extLst>
              </a:tr>
              <a:tr h="645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Varchar(64)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Street address of the passengers.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1585314"/>
                  </a:ext>
                </a:extLst>
              </a:tr>
              <a:tr h="3619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 from State table.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404234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71082" y="374939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Countries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902" y="2096795"/>
            <a:ext cx="93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Charges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1082" y="51117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State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4367" y="2096795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Contact_Details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86100" y="7207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Entity Description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81066"/>
              </p:ext>
            </p:extLst>
          </p:nvPr>
        </p:nvGraphicFramePr>
        <p:xfrm>
          <a:off x="979199" y="2728675"/>
          <a:ext cx="5200650" cy="1965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1593415445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802616497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987772510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6987555"/>
                    </a:ext>
                  </a:extLst>
                </a:gridCol>
              </a:tblGrid>
              <a:tr h="151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2866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row id.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0612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Passenger’s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0909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(64)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Passenger’s 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2063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Passenger’s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50049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Nationalities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Nationality of the passenger.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61465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ContactID</a:t>
                      </a:r>
                      <a:r>
                        <a:rPr lang="en-US" sz="1200" dirty="0">
                          <a:effectLst/>
                        </a:rPr>
                        <a:t> from </a:t>
                      </a:r>
                      <a:r>
                        <a:rPr lang="en-US" sz="1200" dirty="0" err="1">
                          <a:effectLst/>
                        </a:rPr>
                        <a:t>Contact_Details</a:t>
                      </a:r>
                      <a:r>
                        <a:rPr lang="en-US" sz="1200" dirty="0">
                          <a:effectLst/>
                        </a:rPr>
                        <a:t> table.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561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74578"/>
              </p:ext>
            </p:extLst>
          </p:nvPr>
        </p:nvGraphicFramePr>
        <p:xfrm>
          <a:off x="979199" y="5179918"/>
          <a:ext cx="520065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80966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68008342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95375339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3865669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13915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id for each branches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086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Center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 Title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1291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 of the branch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49895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ID from state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66618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1963"/>
              </p:ext>
            </p:extLst>
          </p:nvPr>
        </p:nvGraphicFramePr>
        <p:xfrm>
          <a:off x="6656021" y="2728672"/>
          <a:ext cx="5200650" cy="3822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6308758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12674636"/>
                    </a:ext>
                  </a:extLst>
                </a:gridCol>
                <a:gridCol w="1974215">
                  <a:extLst>
                    <a:ext uri="{9D8B030D-6E8A-4147-A177-3AD203B41FA5}">
                      <a16:colId xmlns:a16="http://schemas.microsoft.com/office/drawing/2014/main" val="833773047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622601627"/>
                    </a:ext>
                  </a:extLst>
                </a:gridCol>
              </a:tblGrid>
              <a:tr h="292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2754813"/>
                  </a:ext>
                </a:extLst>
              </a:tr>
              <a:tr h="7916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Unique number to identity employee, unique on entire system.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98289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653999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 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90753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Associated branch id from Branch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1837539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Working duty position.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4440134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 email of the 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983252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 telephone number.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370425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 number of employee cabinet, if applicable.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12516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56021" y="235934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Employees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199" y="481058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Branches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199" y="228146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Passengers</a:t>
            </a:r>
          </a:p>
        </p:txBody>
      </p:sp>
    </p:spTree>
    <p:extLst>
      <p:ext uri="{BB962C8B-B14F-4D97-AF65-F5344CB8AC3E}">
        <p14:creationId xmlns:p14="http://schemas.microsoft.com/office/powerpoint/2010/main" val="4181068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983</Words>
  <Application>Microsoft Office PowerPoint</Application>
  <PresentationFormat>Widescreen</PresentationFormat>
  <Paragraphs>410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Times New Roman</vt:lpstr>
      <vt:lpstr>Retrospect</vt:lpstr>
      <vt:lpstr>PowerPoint Presentation</vt:lpstr>
      <vt:lpstr>AIRLINE DATABASE MANAGEMENT SYSTEM</vt:lpstr>
      <vt:lpstr>GROUP MEMBERS: </vt:lpstr>
      <vt:lpstr>AIRLINE DATABASE MANAGEMENT SYSTEM</vt:lpstr>
      <vt:lpstr>Entity list</vt:lpstr>
      <vt:lpstr>Entity Description </vt:lpstr>
      <vt:lpstr>PowerPoint Presentation</vt:lpstr>
      <vt:lpstr>PowerPoint Presentation</vt:lpstr>
      <vt:lpstr>PowerPoint Presentation</vt:lpstr>
      <vt:lpstr>PowerPoint Presentation</vt:lpstr>
      <vt:lpstr>ER Diagram: </vt:lpstr>
      <vt:lpstr>CARDINALITY RATIO</vt:lpstr>
      <vt:lpstr>ER to Relational Mapping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</dc:creator>
  <cp:lastModifiedBy>try</cp:lastModifiedBy>
  <cp:revision>16</cp:revision>
  <dcterms:created xsi:type="dcterms:W3CDTF">2016-08-30T16:21:44Z</dcterms:created>
  <dcterms:modified xsi:type="dcterms:W3CDTF">2016-09-14T06:22:21Z</dcterms:modified>
</cp:coreProperties>
</file>