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281" r:id="rId6"/>
    <p:sldId id="304" r:id="rId7"/>
    <p:sldId id="307" r:id="rId8"/>
    <p:sldId id="282" r:id="rId9"/>
    <p:sldId id="324" r:id="rId10"/>
    <p:sldId id="314" r:id="rId11"/>
    <p:sldId id="323" r:id="rId12"/>
    <p:sldId id="315" r:id="rId13"/>
    <p:sldId id="317" r:id="rId14"/>
    <p:sldId id="318" r:id="rId15"/>
    <p:sldId id="319" r:id="rId16"/>
    <p:sldId id="321" r:id="rId17"/>
    <p:sldId id="322" r:id="rId18"/>
    <p:sldId id="325"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FDFBF6"/>
    <a:srgbClr val="202C8F"/>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5388" autoAdjust="0"/>
  </p:normalViewPr>
  <p:slideViewPr>
    <p:cSldViewPr snapToGrid="0" snapToObjects="1">
      <p:cViewPr>
        <p:scale>
          <a:sx n="120" d="100"/>
          <a:sy n="120" d="100"/>
        </p:scale>
        <p:origin x="66" y="12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4856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2126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58175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55659"/>
            <a:ext cx="6392421" cy="1987826"/>
          </a:xfrm>
        </p:spPr>
        <p:txBody>
          <a:bodyPr anchor="ctr"/>
          <a:lstStyle/>
          <a:p>
            <a:r>
              <a:rPr lang="en-US" dirty="0"/>
              <a:t>Air Quality Index</a:t>
            </a:r>
            <a:br>
              <a:rPr lang="en-US" dirty="0"/>
            </a:br>
            <a:r>
              <a:rPr lang="en-US" dirty="0"/>
              <a:t>Analysis</a:t>
            </a:r>
          </a:p>
        </p:txBody>
      </p:sp>
      <p:sp>
        <p:nvSpPr>
          <p:cNvPr id="3" name="TextBox 2">
            <a:extLst>
              <a:ext uri="{FF2B5EF4-FFF2-40B4-BE49-F238E27FC236}">
                <a16:creationId xmlns:a16="http://schemas.microsoft.com/office/drawing/2014/main" id="{11CCD0C9-0EDA-C0FC-975B-474E45BFA996}"/>
              </a:ext>
            </a:extLst>
          </p:cNvPr>
          <p:cNvSpPr txBox="1"/>
          <p:nvPr/>
        </p:nvSpPr>
        <p:spPr>
          <a:xfrm>
            <a:off x="3450866" y="2361537"/>
            <a:ext cx="5470497" cy="1477328"/>
          </a:xfrm>
          <a:prstGeom prst="rect">
            <a:avLst/>
          </a:prstGeom>
          <a:noFill/>
        </p:spPr>
        <p:txBody>
          <a:bodyPr wrap="square" rtlCol="0">
            <a:spAutoFit/>
          </a:bodyPr>
          <a:lstStyle/>
          <a:p>
            <a:pPr algn="ctr"/>
            <a:r>
              <a:rPr lang="en-IN" dirty="0"/>
              <a:t>Presented By:</a:t>
            </a:r>
          </a:p>
          <a:p>
            <a:pPr algn="ctr"/>
            <a:r>
              <a:rPr lang="en-IN" dirty="0"/>
              <a:t>-Ruchi-&gt;Insights and presentation</a:t>
            </a:r>
          </a:p>
          <a:p>
            <a:pPr algn="ctr"/>
            <a:r>
              <a:rPr lang="en-IN" dirty="0"/>
              <a:t>-Sanskriti Srivastava -&gt; PowerBI Dashboard </a:t>
            </a:r>
          </a:p>
          <a:p>
            <a:pPr algn="ctr"/>
            <a:r>
              <a:rPr lang="en-IN" dirty="0"/>
              <a:t>-Shivam Agrahari -&gt; Data Cleaning And Transformation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765974" y="1052713"/>
            <a:ext cx="7631709" cy="669839"/>
          </a:xfrm>
        </p:spPr>
        <p:txBody>
          <a:bodyPr/>
          <a:lstStyle/>
          <a:p>
            <a:r>
              <a:rPr lang="en-US" sz="3200" dirty="0"/>
              <a:t>Analysis of previous graph</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765974" y="2312894"/>
            <a:ext cx="7483284" cy="4456739"/>
          </a:xfrm>
        </p:spPr>
        <p:txBody>
          <a:bodyPr>
            <a:noAutofit/>
          </a:bodyPr>
          <a:lstStyle/>
          <a:p>
            <a:r>
              <a:rPr lang="en-US" sz="1600" dirty="0">
                <a:solidFill>
                  <a:schemeClr val="accent1">
                    <a:lumMod val="50000"/>
                  </a:schemeClr>
                </a:solidFill>
              </a:rPr>
              <a:t>**Ahmedabad** </a:t>
            </a:r>
            <a:r>
              <a:rPr lang="en-US" sz="1600" dirty="0"/>
              <a:t>shows the highest AQI spikes, exceeding 2000, indicating extreme pollution levels.</a:t>
            </a:r>
          </a:p>
          <a:p>
            <a:r>
              <a:rPr lang="en-US" sz="1600" dirty="0"/>
              <a:t> Other cities </a:t>
            </a:r>
            <a:r>
              <a:rPr lang="en-US" sz="1600" dirty="0">
                <a:solidFill>
                  <a:schemeClr val="accent1">
                    <a:lumMod val="90000"/>
                  </a:schemeClr>
                </a:solidFill>
              </a:rPr>
              <a:t>display moderate AQI trends</a:t>
            </a:r>
            <a:r>
              <a:rPr lang="en-US" sz="1600" dirty="0"/>
              <a:t>, generally fluctuating between 250 and 500.</a:t>
            </a:r>
          </a:p>
          <a:p>
            <a:r>
              <a:rPr lang="en-US" sz="1600" dirty="0"/>
              <a:t> Pollution levels seem to increase periodically, particularly during 2017-2019.</a:t>
            </a:r>
          </a:p>
          <a:p>
            <a:r>
              <a:rPr lang="en-US" sz="1600" dirty="0"/>
              <a:t> The AQI in most cities remains above 100, suggesting unhealthy air quality across regions.</a:t>
            </a:r>
          </a:p>
          <a:p>
            <a:r>
              <a:rPr lang="en-US" sz="1600" dirty="0"/>
              <a:t> Few cities like Kochi, Bengaluru, and Thiruvananthapuram exhibit lower and more stable AQI levels.</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4098" name="Picture 2" descr="How Ahmedabad Is Fighting Air Pollution">
            <a:extLst>
              <a:ext uri="{FF2B5EF4-FFF2-40B4-BE49-F238E27FC236}">
                <a16:creationId xmlns:a16="http://schemas.microsoft.com/office/drawing/2014/main" id="{88ADF49F-31AC-479A-0DDB-FFD2D28F7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6746" y="411162"/>
            <a:ext cx="3455254" cy="644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91670" y="298001"/>
            <a:ext cx="7843837" cy="1012782"/>
          </a:xfrm>
        </p:spPr>
        <p:txBody>
          <a:bodyPr/>
          <a:lstStyle/>
          <a:p>
            <a:r>
              <a:rPr lang="en-US" sz="2400" dirty="0"/>
              <a:t>Potential cause of increasing pollution over different season</a:t>
            </a:r>
          </a:p>
        </p:txBody>
      </p:sp>
      <p:sp>
        <p:nvSpPr>
          <p:cNvPr id="12" name="Rectangle 11">
            <a:extLst>
              <a:ext uri="{FF2B5EF4-FFF2-40B4-BE49-F238E27FC236}">
                <a16:creationId xmlns:a16="http://schemas.microsoft.com/office/drawing/2014/main" id="{0A1D4005-F8EE-E2C6-8971-A202EEDDC4E2}"/>
              </a:ext>
            </a:extLst>
          </p:cNvPr>
          <p:cNvSpPr/>
          <p:nvPr/>
        </p:nvSpPr>
        <p:spPr>
          <a:xfrm>
            <a:off x="714615" y="1675119"/>
            <a:ext cx="2328262" cy="5182881"/>
          </a:xfrm>
          <a:prstGeom prst="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330FDFD-BD9F-BBDA-5780-2853C7D74228}"/>
              </a:ext>
            </a:extLst>
          </p:cNvPr>
          <p:cNvSpPr/>
          <p:nvPr/>
        </p:nvSpPr>
        <p:spPr>
          <a:xfrm>
            <a:off x="3777983" y="1675120"/>
            <a:ext cx="2328262" cy="5182880"/>
          </a:xfrm>
          <a:prstGeom prst="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ED805FB-8597-2B06-CE63-86AAEA98ED72}"/>
              </a:ext>
            </a:extLst>
          </p:cNvPr>
          <p:cNvSpPr/>
          <p:nvPr/>
        </p:nvSpPr>
        <p:spPr>
          <a:xfrm>
            <a:off x="6738897" y="1675120"/>
            <a:ext cx="2243738" cy="5182880"/>
          </a:xfrm>
          <a:prstGeom prst="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EF93846-5D4C-D247-7187-3365D4F929FF}"/>
              </a:ext>
            </a:extLst>
          </p:cNvPr>
          <p:cNvSpPr/>
          <p:nvPr/>
        </p:nvSpPr>
        <p:spPr>
          <a:xfrm>
            <a:off x="9474413" y="1675120"/>
            <a:ext cx="2389735" cy="5182880"/>
          </a:xfrm>
          <a:prstGeom prst="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6B371B4F-0EE1-B8F0-5A98-182410C67228}"/>
              </a:ext>
            </a:extLst>
          </p:cNvPr>
          <p:cNvSpPr/>
          <p:nvPr/>
        </p:nvSpPr>
        <p:spPr>
          <a:xfrm>
            <a:off x="714615" y="1675120"/>
            <a:ext cx="2328262" cy="668510"/>
          </a:xfrm>
          <a:prstGeom prst="rect">
            <a:avLst/>
          </a:prstGeom>
          <a:solidFill>
            <a:srgbClr val="FDFB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A77B04B-83F0-C98C-2FB9-E447C4AD58D9}"/>
              </a:ext>
            </a:extLst>
          </p:cNvPr>
          <p:cNvSpPr/>
          <p:nvPr/>
        </p:nvSpPr>
        <p:spPr>
          <a:xfrm>
            <a:off x="3777983" y="1675120"/>
            <a:ext cx="2328262" cy="668510"/>
          </a:xfrm>
          <a:prstGeom prst="rect">
            <a:avLst/>
          </a:prstGeom>
          <a:solidFill>
            <a:srgbClr val="FDFB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A96E226-9A92-6E41-733E-C115FA0FB21E}"/>
              </a:ext>
            </a:extLst>
          </p:cNvPr>
          <p:cNvSpPr/>
          <p:nvPr/>
        </p:nvSpPr>
        <p:spPr>
          <a:xfrm>
            <a:off x="6738897" y="1675120"/>
            <a:ext cx="2243738" cy="668510"/>
          </a:xfrm>
          <a:prstGeom prst="rect">
            <a:avLst/>
          </a:prstGeom>
          <a:solidFill>
            <a:srgbClr val="FDFB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C4B48441-CE6A-FAA1-B91B-41AC79F71666}"/>
              </a:ext>
            </a:extLst>
          </p:cNvPr>
          <p:cNvSpPr/>
          <p:nvPr/>
        </p:nvSpPr>
        <p:spPr>
          <a:xfrm>
            <a:off x="9474413" y="1675120"/>
            <a:ext cx="2389735" cy="668510"/>
          </a:xfrm>
          <a:prstGeom prst="rect">
            <a:avLst/>
          </a:prstGeom>
          <a:solidFill>
            <a:srgbClr val="FDFBF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9998396-4F40-24DE-EAA2-A8300AC858D3}"/>
              </a:ext>
            </a:extLst>
          </p:cNvPr>
          <p:cNvSpPr txBox="1"/>
          <p:nvPr/>
        </p:nvSpPr>
        <p:spPr>
          <a:xfrm>
            <a:off x="814508" y="1775012"/>
            <a:ext cx="2059321" cy="523220"/>
          </a:xfrm>
          <a:prstGeom prst="rect">
            <a:avLst/>
          </a:prstGeom>
          <a:noFill/>
        </p:spPr>
        <p:txBody>
          <a:bodyPr wrap="square" rtlCol="0">
            <a:spAutoFit/>
          </a:bodyPr>
          <a:lstStyle/>
          <a:p>
            <a:pPr algn="ctr"/>
            <a:r>
              <a:rPr lang="en-IN" sz="1400" b="1" dirty="0"/>
              <a:t>Winter (November to February)</a:t>
            </a:r>
            <a:r>
              <a:rPr lang="en-IN" sz="1400" dirty="0"/>
              <a:t>:</a:t>
            </a:r>
          </a:p>
        </p:txBody>
      </p:sp>
      <p:sp>
        <p:nvSpPr>
          <p:cNvPr id="22" name="TextBox 21">
            <a:extLst>
              <a:ext uri="{FF2B5EF4-FFF2-40B4-BE49-F238E27FC236}">
                <a16:creationId xmlns:a16="http://schemas.microsoft.com/office/drawing/2014/main" id="{3D9A138E-00BC-2897-A82D-63F98ABB18FB}"/>
              </a:ext>
            </a:extLst>
          </p:cNvPr>
          <p:cNvSpPr txBox="1"/>
          <p:nvPr/>
        </p:nvSpPr>
        <p:spPr>
          <a:xfrm>
            <a:off x="3862507" y="1775012"/>
            <a:ext cx="2115671" cy="523220"/>
          </a:xfrm>
          <a:prstGeom prst="rect">
            <a:avLst/>
          </a:prstGeom>
          <a:noFill/>
        </p:spPr>
        <p:txBody>
          <a:bodyPr wrap="square" rtlCol="0">
            <a:spAutoFit/>
          </a:bodyPr>
          <a:lstStyle/>
          <a:p>
            <a:pPr algn="ctr"/>
            <a:r>
              <a:rPr lang="en-IN" sz="1400" b="1" dirty="0"/>
              <a:t>Autumn (September to November)</a:t>
            </a:r>
            <a:r>
              <a:rPr lang="en-IN" sz="1400" dirty="0"/>
              <a:t>:</a:t>
            </a:r>
          </a:p>
        </p:txBody>
      </p:sp>
      <p:sp>
        <p:nvSpPr>
          <p:cNvPr id="23" name="TextBox 22">
            <a:extLst>
              <a:ext uri="{FF2B5EF4-FFF2-40B4-BE49-F238E27FC236}">
                <a16:creationId xmlns:a16="http://schemas.microsoft.com/office/drawing/2014/main" id="{86AC5434-E230-5505-D8AE-A54EEA1C44AB}"/>
              </a:ext>
            </a:extLst>
          </p:cNvPr>
          <p:cNvSpPr txBox="1"/>
          <p:nvPr/>
        </p:nvSpPr>
        <p:spPr>
          <a:xfrm>
            <a:off x="6841351" y="1775012"/>
            <a:ext cx="1956867" cy="523220"/>
          </a:xfrm>
          <a:prstGeom prst="rect">
            <a:avLst/>
          </a:prstGeom>
          <a:noFill/>
        </p:spPr>
        <p:txBody>
          <a:bodyPr wrap="square" rtlCol="0">
            <a:spAutoFit/>
          </a:bodyPr>
          <a:lstStyle/>
          <a:p>
            <a:pPr algn="ctr"/>
            <a:r>
              <a:rPr lang="en-IN" sz="1400" b="1" dirty="0"/>
              <a:t>Summer (March to June)</a:t>
            </a:r>
            <a:r>
              <a:rPr lang="en-IN" sz="1400" dirty="0"/>
              <a:t>:</a:t>
            </a:r>
          </a:p>
        </p:txBody>
      </p:sp>
      <p:sp>
        <p:nvSpPr>
          <p:cNvPr id="24" name="TextBox 23">
            <a:extLst>
              <a:ext uri="{FF2B5EF4-FFF2-40B4-BE49-F238E27FC236}">
                <a16:creationId xmlns:a16="http://schemas.microsoft.com/office/drawing/2014/main" id="{B800FD22-90F5-7F3F-EADD-C8EDA7BF7DF4}"/>
              </a:ext>
            </a:extLst>
          </p:cNvPr>
          <p:cNvSpPr txBox="1"/>
          <p:nvPr/>
        </p:nvSpPr>
        <p:spPr>
          <a:xfrm>
            <a:off x="9551254" y="1775012"/>
            <a:ext cx="2189949" cy="523220"/>
          </a:xfrm>
          <a:prstGeom prst="rect">
            <a:avLst/>
          </a:prstGeom>
          <a:noFill/>
        </p:spPr>
        <p:txBody>
          <a:bodyPr wrap="square" rtlCol="0">
            <a:spAutoFit/>
          </a:bodyPr>
          <a:lstStyle/>
          <a:p>
            <a:pPr algn="ctr"/>
            <a:r>
              <a:rPr lang="en-IN" sz="1400" b="1" dirty="0"/>
              <a:t>Monsoon (July to September)</a:t>
            </a:r>
            <a:r>
              <a:rPr lang="en-IN" sz="1400" dirty="0"/>
              <a:t>:</a:t>
            </a:r>
          </a:p>
        </p:txBody>
      </p:sp>
      <p:sp>
        <p:nvSpPr>
          <p:cNvPr id="25" name="TextBox 24">
            <a:extLst>
              <a:ext uri="{FF2B5EF4-FFF2-40B4-BE49-F238E27FC236}">
                <a16:creationId xmlns:a16="http://schemas.microsoft.com/office/drawing/2014/main" id="{5702122B-609D-88FD-5060-EF841DC82A95}"/>
              </a:ext>
            </a:extLst>
          </p:cNvPr>
          <p:cNvSpPr txBox="1"/>
          <p:nvPr/>
        </p:nvSpPr>
        <p:spPr>
          <a:xfrm>
            <a:off x="814507" y="2443522"/>
            <a:ext cx="2059321" cy="3908762"/>
          </a:xfrm>
          <a:prstGeom prst="rect">
            <a:avLst/>
          </a:prstGeom>
          <a:noFill/>
        </p:spPr>
        <p:txBody>
          <a:bodyPr wrap="square" rtlCol="0">
            <a:spAutoFit/>
          </a:bodyPr>
          <a:lstStyle/>
          <a:p>
            <a:r>
              <a:rPr lang="en-US" sz="1200" b="1" dirty="0">
                <a:solidFill>
                  <a:schemeClr val="bg1"/>
                </a:solidFill>
              </a:rPr>
              <a:t>Pollution levels generally peak during winter, particularly in cities like Delhi and Ahmedabad. The data shows higher AQI values during this period.</a:t>
            </a:r>
          </a:p>
          <a:p>
            <a:endParaRPr lang="en-US" sz="1200" b="1" dirty="0">
              <a:solidFill>
                <a:schemeClr val="bg1"/>
              </a:solidFill>
            </a:endParaRPr>
          </a:p>
          <a:p>
            <a:endParaRPr lang="en-US" sz="1200" b="1" dirty="0">
              <a:solidFill>
                <a:schemeClr val="bg1"/>
              </a:solidFill>
            </a:endParaRPr>
          </a:p>
          <a:p>
            <a:r>
              <a:rPr lang="en-US" sz="1400" b="1" dirty="0">
                <a:solidFill>
                  <a:schemeClr val="accent6">
                    <a:lumMod val="50000"/>
                  </a:schemeClr>
                </a:solidFill>
              </a:rPr>
              <a:t>Reason</a:t>
            </a:r>
            <a:r>
              <a:rPr lang="en-US" sz="1400" dirty="0">
                <a:solidFill>
                  <a:schemeClr val="accent6">
                    <a:lumMod val="50000"/>
                  </a:schemeClr>
                </a:solidFill>
              </a:rPr>
              <a:t>:</a:t>
            </a:r>
          </a:p>
          <a:p>
            <a:r>
              <a:rPr lang="en-US" sz="1400" dirty="0">
                <a:solidFill>
                  <a:schemeClr val="bg1"/>
                </a:solidFill>
              </a:rPr>
              <a:t> </a:t>
            </a:r>
            <a:r>
              <a:rPr lang="en-US" sz="1400" dirty="0">
                <a:solidFill>
                  <a:srgbClr val="FDFBF6"/>
                </a:solidFill>
              </a:rPr>
              <a:t>Colder temperatures and stagnant air lead to the formation of temperature inversions, trapping pollutants close to the ground. Additionally, increased burning of biomass (heating, crop burning) worsens air quality</a:t>
            </a:r>
            <a:r>
              <a:rPr lang="en-US" sz="1400" dirty="0"/>
              <a:t>.</a:t>
            </a:r>
            <a:endParaRPr lang="en-IN" sz="1400" b="1" dirty="0">
              <a:solidFill>
                <a:schemeClr val="bg1"/>
              </a:solidFill>
            </a:endParaRPr>
          </a:p>
        </p:txBody>
      </p:sp>
      <p:sp>
        <p:nvSpPr>
          <p:cNvPr id="27" name="TextBox 26">
            <a:extLst>
              <a:ext uri="{FF2B5EF4-FFF2-40B4-BE49-F238E27FC236}">
                <a16:creationId xmlns:a16="http://schemas.microsoft.com/office/drawing/2014/main" id="{30DA1C46-7787-1D99-E5F1-928E7693706E}"/>
              </a:ext>
            </a:extLst>
          </p:cNvPr>
          <p:cNvSpPr txBox="1"/>
          <p:nvPr/>
        </p:nvSpPr>
        <p:spPr>
          <a:xfrm>
            <a:off x="3862507" y="2443522"/>
            <a:ext cx="2115671" cy="3754874"/>
          </a:xfrm>
          <a:prstGeom prst="rect">
            <a:avLst/>
          </a:prstGeom>
          <a:noFill/>
        </p:spPr>
        <p:txBody>
          <a:bodyPr wrap="square" rtlCol="0">
            <a:spAutoFit/>
          </a:bodyPr>
          <a:lstStyle/>
          <a:p>
            <a:r>
              <a:rPr lang="en-US" sz="1400" dirty="0">
                <a:solidFill>
                  <a:schemeClr val="bg1"/>
                </a:solidFill>
              </a:rPr>
              <a:t>AQI values are also elevated during this season, with spikes observed in regions impacted by </a:t>
            </a:r>
            <a:r>
              <a:rPr lang="en-US" sz="1400" b="1" dirty="0">
                <a:solidFill>
                  <a:schemeClr val="bg1"/>
                </a:solidFill>
              </a:rPr>
              <a:t>post-harvest crop burning</a:t>
            </a:r>
            <a:r>
              <a:rPr lang="en-US" sz="1400" dirty="0">
                <a:solidFill>
                  <a:schemeClr val="bg1"/>
                </a:solidFill>
              </a:rPr>
              <a:t> (e.g., Punjab, Haryana).</a:t>
            </a:r>
          </a:p>
          <a:p>
            <a:endParaRPr lang="en-US" sz="1400" dirty="0">
              <a:solidFill>
                <a:schemeClr val="bg1"/>
              </a:solidFill>
            </a:endParaRPr>
          </a:p>
          <a:p>
            <a:r>
              <a:rPr lang="en-US" sz="1400" b="1" dirty="0"/>
              <a:t>Reason</a:t>
            </a:r>
            <a:r>
              <a:rPr lang="en-US" sz="1400" dirty="0"/>
              <a:t>:</a:t>
            </a:r>
          </a:p>
          <a:p>
            <a:r>
              <a:rPr lang="en-US" sz="1400" dirty="0"/>
              <a:t> </a:t>
            </a:r>
            <a:r>
              <a:rPr lang="en-US" sz="1400" dirty="0">
                <a:solidFill>
                  <a:schemeClr val="bg1"/>
                </a:solidFill>
              </a:rPr>
              <a:t>Crop residue burning contributes heavily to particulate matter (PM2.5 and PM10), affecting cities downwind.</a:t>
            </a:r>
          </a:p>
          <a:p>
            <a:endParaRPr lang="en-US" sz="1400" dirty="0">
              <a:solidFill>
                <a:schemeClr val="bg1"/>
              </a:solidFill>
            </a:endParaRPr>
          </a:p>
          <a:p>
            <a:endParaRPr lang="en-US" sz="1400" dirty="0">
              <a:solidFill>
                <a:schemeClr val="bg1"/>
              </a:solidFill>
            </a:endParaRPr>
          </a:p>
          <a:p>
            <a:endParaRPr lang="en-IN" sz="1400" dirty="0">
              <a:solidFill>
                <a:schemeClr val="bg1"/>
              </a:solidFill>
            </a:endParaRPr>
          </a:p>
        </p:txBody>
      </p:sp>
      <p:sp>
        <p:nvSpPr>
          <p:cNvPr id="28" name="TextBox 27">
            <a:extLst>
              <a:ext uri="{FF2B5EF4-FFF2-40B4-BE49-F238E27FC236}">
                <a16:creationId xmlns:a16="http://schemas.microsoft.com/office/drawing/2014/main" id="{70546893-B007-3C84-71C1-EE1C6433BB54}"/>
              </a:ext>
            </a:extLst>
          </p:cNvPr>
          <p:cNvSpPr txBox="1"/>
          <p:nvPr/>
        </p:nvSpPr>
        <p:spPr>
          <a:xfrm>
            <a:off x="6841351" y="2443522"/>
            <a:ext cx="2041392" cy="2893100"/>
          </a:xfrm>
          <a:prstGeom prst="rect">
            <a:avLst/>
          </a:prstGeom>
          <a:noFill/>
        </p:spPr>
        <p:txBody>
          <a:bodyPr wrap="square" rtlCol="0">
            <a:spAutoFit/>
          </a:bodyPr>
          <a:lstStyle/>
          <a:p>
            <a:r>
              <a:rPr lang="en-US" sz="1400" dirty="0">
                <a:solidFill>
                  <a:schemeClr val="bg1"/>
                </a:solidFill>
              </a:rPr>
              <a:t>Pollution is typically lower compared to winter but still moderate in urban areas with high traffic.</a:t>
            </a:r>
          </a:p>
          <a:p>
            <a:endParaRPr lang="en-US" sz="1400" dirty="0">
              <a:solidFill>
                <a:schemeClr val="bg1"/>
              </a:solidFill>
            </a:endParaRPr>
          </a:p>
          <a:p>
            <a:endParaRPr lang="en-US" sz="1400" dirty="0">
              <a:solidFill>
                <a:schemeClr val="bg1"/>
              </a:solidFill>
            </a:endParaRPr>
          </a:p>
          <a:p>
            <a:r>
              <a:rPr lang="en-US" sz="1400" b="1" dirty="0"/>
              <a:t>Reason</a:t>
            </a:r>
            <a:r>
              <a:rPr lang="en-US" sz="1400" dirty="0"/>
              <a:t>:</a:t>
            </a:r>
          </a:p>
          <a:p>
            <a:r>
              <a:rPr lang="en-US" sz="1400" dirty="0"/>
              <a:t> </a:t>
            </a:r>
            <a:r>
              <a:rPr lang="en-US" sz="1400" dirty="0">
                <a:solidFill>
                  <a:schemeClr val="bg1"/>
                </a:solidFill>
              </a:rPr>
              <a:t>Strong winds and higher temperatures improve the dispersion of pollutants, lowering AQI.</a:t>
            </a:r>
            <a:endParaRPr lang="en-IN" sz="1400" dirty="0">
              <a:solidFill>
                <a:schemeClr val="bg1"/>
              </a:solidFill>
            </a:endParaRPr>
          </a:p>
        </p:txBody>
      </p:sp>
      <p:sp>
        <p:nvSpPr>
          <p:cNvPr id="29" name="TextBox 28">
            <a:extLst>
              <a:ext uri="{FF2B5EF4-FFF2-40B4-BE49-F238E27FC236}">
                <a16:creationId xmlns:a16="http://schemas.microsoft.com/office/drawing/2014/main" id="{99F00E03-C554-92F5-F1E1-73DACF841BB2}"/>
              </a:ext>
            </a:extLst>
          </p:cNvPr>
          <p:cNvSpPr txBox="1"/>
          <p:nvPr/>
        </p:nvSpPr>
        <p:spPr>
          <a:xfrm>
            <a:off x="9615287" y="2497311"/>
            <a:ext cx="2125916" cy="2462213"/>
          </a:xfrm>
          <a:prstGeom prst="rect">
            <a:avLst/>
          </a:prstGeom>
          <a:noFill/>
        </p:spPr>
        <p:txBody>
          <a:bodyPr wrap="square" rtlCol="0">
            <a:spAutoFit/>
          </a:bodyPr>
          <a:lstStyle/>
          <a:p>
            <a:r>
              <a:rPr lang="en-US" sz="1400" dirty="0">
                <a:solidFill>
                  <a:schemeClr val="bg1"/>
                </a:solidFill>
              </a:rPr>
              <a:t>The lowest pollution levels are seen during the monsoon season due to rainfall.</a:t>
            </a:r>
          </a:p>
          <a:p>
            <a:endParaRPr lang="en-US" sz="1400" dirty="0">
              <a:solidFill>
                <a:schemeClr val="bg1"/>
              </a:solidFill>
            </a:endParaRPr>
          </a:p>
          <a:p>
            <a:endParaRPr lang="en-US" sz="1400" dirty="0">
              <a:solidFill>
                <a:schemeClr val="bg1"/>
              </a:solidFill>
            </a:endParaRPr>
          </a:p>
          <a:p>
            <a:r>
              <a:rPr lang="en-US" sz="1400" b="1" dirty="0"/>
              <a:t>Reason</a:t>
            </a:r>
            <a:r>
              <a:rPr lang="en-US" sz="1400" dirty="0">
                <a:solidFill>
                  <a:schemeClr val="bg1"/>
                </a:solidFill>
              </a:rPr>
              <a:t>:</a:t>
            </a:r>
          </a:p>
          <a:p>
            <a:r>
              <a:rPr lang="en-US" sz="1400" dirty="0">
                <a:solidFill>
                  <a:schemeClr val="bg1"/>
                </a:solidFill>
              </a:rPr>
              <a:t> Rain acts as a natural cleanser, washing away airborne pollutants and improving air quality.</a:t>
            </a:r>
            <a:endParaRPr lang="en-IN" sz="1400" dirty="0">
              <a:solidFill>
                <a:schemeClr val="bg1"/>
              </a:solidFill>
            </a:endParaRPr>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692943"/>
            <a:ext cx="9879437" cy="980844"/>
          </a:xfrm>
        </p:spPr>
        <p:txBody>
          <a:bodyPr/>
          <a:lstStyle/>
          <a:p>
            <a:r>
              <a:rPr lang="en-US" dirty="0"/>
              <a:t>Comparison of Aqi Among the cities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11" name="Picture 10">
            <a:extLst>
              <a:ext uri="{FF2B5EF4-FFF2-40B4-BE49-F238E27FC236}">
                <a16:creationId xmlns:a16="http://schemas.microsoft.com/office/drawing/2014/main" id="{6A32B3A6-D306-65F2-0F04-2B0E95FED5FA}"/>
              </a:ext>
            </a:extLst>
          </p:cNvPr>
          <p:cNvPicPr>
            <a:picLocks noChangeAspect="1"/>
          </p:cNvPicPr>
          <p:nvPr/>
        </p:nvPicPr>
        <p:blipFill>
          <a:blip r:embed="rId3"/>
          <a:stretch>
            <a:fillRect/>
          </a:stretch>
        </p:blipFill>
        <p:spPr>
          <a:xfrm>
            <a:off x="1974797" y="2654631"/>
            <a:ext cx="9812378" cy="4044705"/>
          </a:xfrm>
          <a:prstGeom prst="rect">
            <a:avLst/>
          </a:prstGeom>
        </p:spPr>
      </p:pic>
      <p:sp>
        <p:nvSpPr>
          <p:cNvPr id="12" name="Flowchart: Sequential Access Storage 11">
            <a:extLst>
              <a:ext uri="{FF2B5EF4-FFF2-40B4-BE49-F238E27FC236}">
                <a16:creationId xmlns:a16="http://schemas.microsoft.com/office/drawing/2014/main" id="{170D81A1-7E36-2E03-ED68-1EC1A77CF773}"/>
              </a:ext>
            </a:extLst>
          </p:cNvPr>
          <p:cNvSpPr/>
          <p:nvPr/>
        </p:nvSpPr>
        <p:spPr>
          <a:xfrm>
            <a:off x="253573" y="1641183"/>
            <a:ext cx="1990165" cy="1544491"/>
          </a:xfrm>
          <a:prstGeom prst="flowChartMagneticTap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F4BFE25-5908-E16F-9071-C40CE567A006}"/>
              </a:ext>
            </a:extLst>
          </p:cNvPr>
          <p:cNvSpPr txBox="1"/>
          <p:nvPr/>
        </p:nvSpPr>
        <p:spPr>
          <a:xfrm>
            <a:off x="491778" y="1936376"/>
            <a:ext cx="1483019" cy="954107"/>
          </a:xfrm>
          <a:prstGeom prst="rect">
            <a:avLst/>
          </a:prstGeom>
          <a:noFill/>
        </p:spPr>
        <p:txBody>
          <a:bodyPr wrap="square" rtlCol="0">
            <a:spAutoFit/>
          </a:bodyPr>
          <a:lstStyle/>
          <a:p>
            <a:pPr algn="ctr"/>
            <a:r>
              <a:rPr lang="en-IN" sz="1400" dirty="0">
                <a:solidFill>
                  <a:schemeClr val="bg1"/>
                </a:solidFill>
              </a:rPr>
              <a:t>Ahmedabad is most polluted city as AQI is more than 300</a:t>
            </a:r>
          </a:p>
        </p:txBody>
      </p:sp>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sz="3200" dirty="0"/>
              <a:t>Correlation between all the pollutants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pic>
        <p:nvPicPr>
          <p:cNvPr id="9" name="Picture 8">
            <a:extLst>
              <a:ext uri="{FF2B5EF4-FFF2-40B4-BE49-F238E27FC236}">
                <a16:creationId xmlns:a16="http://schemas.microsoft.com/office/drawing/2014/main" id="{CF53568E-D22F-6BE8-8EA6-6B42ED9F19C4}"/>
              </a:ext>
            </a:extLst>
          </p:cNvPr>
          <p:cNvPicPr>
            <a:picLocks noChangeAspect="1"/>
          </p:cNvPicPr>
          <p:nvPr/>
        </p:nvPicPr>
        <p:blipFill>
          <a:blip r:embed="rId3"/>
          <a:stretch>
            <a:fillRect/>
          </a:stretch>
        </p:blipFill>
        <p:spPr>
          <a:xfrm>
            <a:off x="645459" y="2458890"/>
            <a:ext cx="6116492" cy="4232681"/>
          </a:xfrm>
          <a:prstGeom prst="rect">
            <a:avLst/>
          </a:prstGeom>
        </p:spPr>
      </p:pic>
      <p:sp>
        <p:nvSpPr>
          <p:cNvPr id="14" name="TextBox 13">
            <a:extLst>
              <a:ext uri="{FF2B5EF4-FFF2-40B4-BE49-F238E27FC236}">
                <a16:creationId xmlns:a16="http://schemas.microsoft.com/office/drawing/2014/main" id="{28E7841D-6C23-0506-57E8-5A6CD1FC1923}"/>
              </a:ext>
            </a:extLst>
          </p:cNvPr>
          <p:cNvSpPr txBox="1"/>
          <p:nvPr/>
        </p:nvSpPr>
        <p:spPr>
          <a:xfrm>
            <a:off x="7069311" y="1982481"/>
            <a:ext cx="4817889" cy="4524315"/>
          </a:xfrm>
          <a:prstGeom prst="rect">
            <a:avLst/>
          </a:prstGeom>
          <a:noFill/>
        </p:spPr>
        <p:txBody>
          <a:bodyPr wrap="square" rtlCol="0">
            <a:spAutoFit/>
          </a:bodyPr>
          <a:lstStyle/>
          <a:p>
            <a:r>
              <a:rPr lang="en-IN" sz="1200" b="1" dirty="0"/>
              <a:t>PM2.5 and AQI</a:t>
            </a:r>
            <a:r>
              <a:rPr lang="en-IN" sz="1200" dirty="0"/>
              <a:t>:</a:t>
            </a:r>
          </a:p>
          <a:p>
            <a:r>
              <a:rPr lang="en-US" sz="1200" b="1" dirty="0"/>
              <a:t>High correlation (0.63)</a:t>
            </a:r>
            <a:r>
              <a:rPr lang="en-US" sz="1200" dirty="0"/>
              <a:t>: PM2.5 shows the strongest correlation with AQI, suggesting it is a major contributor to poor air quality and should be closely monitored.</a:t>
            </a:r>
            <a:endParaRPr lang="en-IN" sz="1200" dirty="0"/>
          </a:p>
          <a:p>
            <a:endParaRPr lang="en-IN" sz="1200" dirty="0"/>
          </a:p>
          <a:p>
            <a:r>
              <a:rPr lang="en-IN" sz="1200" b="1" dirty="0"/>
              <a:t>CO and AQI</a:t>
            </a:r>
            <a:r>
              <a:rPr lang="en-IN" sz="1200" dirty="0"/>
              <a:t>:</a:t>
            </a:r>
          </a:p>
          <a:p>
            <a:r>
              <a:rPr lang="en-US" sz="1200" b="1" dirty="0"/>
              <a:t>Second highest correlation (0.65)</a:t>
            </a:r>
            <a:r>
              <a:rPr lang="en-US" sz="1200" dirty="0"/>
              <a:t>: CO (Carbon Monoxide) also has a strong positive correlation with AQI, indicating its significant role in determining air quality levels.</a:t>
            </a:r>
            <a:endParaRPr lang="en-IN" sz="1200" dirty="0"/>
          </a:p>
          <a:p>
            <a:endParaRPr lang="en-IN" sz="1200" dirty="0"/>
          </a:p>
          <a:p>
            <a:r>
              <a:rPr lang="en-IN" sz="1200" b="1" dirty="0"/>
              <a:t>NO2 and AQI</a:t>
            </a:r>
            <a:r>
              <a:rPr lang="en-IN" sz="1200" dirty="0"/>
              <a:t>:</a:t>
            </a:r>
          </a:p>
          <a:p>
            <a:r>
              <a:rPr lang="en-US" sz="1200" b="1" dirty="0"/>
              <a:t>Moderate correlation (0.52)</a:t>
            </a:r>
            <a:r>
              <a:rPr lang="en-US" sz="1200" dirty="0"/>
              <a:t>: NO2 (Nitrogen Dioxide) is moderately correlated with AQI, implying its impact on air quality, likely from vehicle emissions and industrial activity.</a:t>
            </a:r>
          </a:p>
          <a:p>
            <a:endParaRPr lang="en-US" sz="1200" dirty="0"/>
          </a:p>
          <a:p>
            <a:r>
              <a:rPr lang="en-IN" sz="1200" b="1" dirty="0"/>
              <a:t>SO2 and AQI</a:t>
            </a:r>
            <a:r>
              <a:rPr lang="en-IN" sz="1200" dirty="0"/>
              <a:t>:</a:t>
            </a:r>
          </a:p>
          <a:p>
            <a:r>
              <a:rPr lang="en-US" sz="1200" b="1" dirty="0"/>
              <a:t>Moderate correlation (0.45)</a:t>
            </a:r>
            <a:r>
              <a:rPr lang="en-US" sz="1200" dirty="0"/>
              <a:t>: SO2 (Sulfur Dioxide) contributes moderately to AQI, linked to burning fossil fuels in industries and power plants.</a:t>
            </a:r>
          </a:p>
          <a:p>
            <a:endParaRPr lang="en-US" sz="1200" dirty="0"/>
          </a:p>
          <a:p>
            <a:r>
              <a:rPr lang="en-IN" sz="1200" b="1" dirty="0"/>
              <a:t>Low correlation pollutants</a:t>
            </a:r>
            <a:r>
              <a:rPr lang="en-IN" sz="1200" dirty="0"/>
              <a:t>:</a:t>
            </a:r>
          </a:p>
          <a:p>
            <a:r>
              <a:rPr lang="en-US" sz="1200" b="1" dirty="0"/>
              <a:t>NH3, Benzene, and Xylene</a:t>
            </a:r>
            <a:r>
              <a:rPr lang="en-US" sz="1200" dirty="0"/>
              <a:t> show very low correlations with AQI, indicating these pollutants have less direct influence on overall air quality levels compared to others like PM2.5, CO, and NO2.</a:t>
            </a:r>
            <a:endParaRPr lang="en-IN" sz="1200" dirty="0"/>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
        <p:nvSpPr>
          <p:cNvPr id="14" name="TextBox 13">
            <a:extLst>
              <a:ext uri="{FF2B5EF4-FFF2-40B4-BE49-F238E27FC236}">
                <a16:creationId xmlns:a16="http://schemas.microsoft.com/office/drawing/2014/main" id="{D83E2CB9-F985-A203-AD89-D0C66E4CA41D}"/>
              </a:ext>
            </a:extLst>
          </p:cNvPr>
          <p:cNvSpPr txBox="1"/>
          <p:nvPr/>
        </p:nvSpPr>
        <p:spPr>
          <a:xfrm>
            <a:off x="968188" y="745351"/>
            <a:ext cx="10242817" cy="954107"/>
          </a:xfrm>
          <a:prstGeom prst="rect">
            <a:avLst/>
          </a:prstGeom>
          <a:noFill/>
        </p:spPr>
        <p:txBody>
          <a:bodyPr wrap="square" rtlCol="0">
            <a:spAutoFit/>
          </a:bodyPr>
          <a:lstStyle/>
          <a:p>
            <a:pPr algn="ctr"/>
            <a:r>
              <a:rPr lang="en-IN" sz="2800" b="1" dirty="0">
                <a:solidFill>
                  <a:schemeClr val="accent6">
                    <a:lumMod val="75000"/>
                  </a:schemeClr>
                </a:solidFill>
              </a:rPr>
              <a:t>An Overview to our AQI Index Analyzer dashboard using Power BI </a:t>
            </a:r>
          </a:p>
        </p:txBody>
      </p:sp>
      <p:pic>
        <p:nvPicPr>
          <p:cNvPr id="16" name="Picture 15">
            <a:extLst>
              <a:ext uri="{FF2B5EF4-FFF2-40B4-BE49-F238E27FC236}">
                <a16:creationId xmlns:a16="http://schemas.microsoft.com/office/drawing/2014/main" id="{581DD34E-74F7-A8F6-0FD3-5285DF80FCBC}"/>
              </a:ext>
            </a:extLst>
          </p:cNvPr>
          <p:cNvPicPr>
            <a:picLocks noChangeAspect="1"/>
          </p:cNvPicPr>
          <p:nvPr/>
        </p:nvPicPr>
        <p:blipFill>
          <a:blip r:embed="rId3"/>
          <a:stretch>
            <a:fillRect/>
          </a:stretch>
        </p:blipFill>
        <p:spPr>
          <a:xfrm>
            <a:off x="445674" y="2434400"/>
            <a:ext cx="5307020" cy="3488552"/>
          </a:xfrm>
          <a:prstGeom prst="rect">
            <a:avLst/>
          </a:prstGeom>
        </p:spPr>
      </p:pic>
      <p:pic>
        <p:nvPicPr>
          <p:cNvPr id="18" name="Picture 17">
            <a:extLst>
              <a:ext uri="{FF2B5EF4-FFF2-40B4-BE49-F238E27FC236}">
                <a16:creationId xmlns:a16="http://schemas.microsoft.com/office/drawing/2014/main" id="{66C19836-6D11-55E3-25DC-4C58E7270CAC}"/>
              </a:ext>
            </a:extLst>
          </p:cNvPr>
          <p:cNvPicPr>
            <a:picLocks noChangeAspect="1"/>
          </p:cNvPicPr>
          <p:nvPr/>
        </p:nvPicPr>
        <p:blipFill>
          <a:blip r:embed="rId4"/>
          <a:stretch>
            <a:fillRect/>
          </a:stretch>
        </p:blipFill>
        <p:spPr>
          <a:xfrm>
            <a:off x="6037754" y="2459373"/>
            <a:ext cx="5708572" cy="3465924"/>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pic>
        <p:nvPicPr>
          <p:cNvPr id="9" name="Picture 8">
            <a:extLst>
              <a:ext uri="{FF2B5EF4-FFF2-40B4-BE49-F238E27FC236}">
                <a16:creationId xmlns:a16="http://schemas.microsoft.com/office/drawing/2014/main" id="{F2023CD6-4B68-D19D-B85B-A69628AF9728}"/>
              </a:ext>
            </a:extLst>
          </p:cNvPr>
          <p:cNvPicPr>
            <a:picLocks noChangeAspect="1"/>
          </p:cNvPicPr>
          <p:nvPr/>
        </p:nvPicPr>
        <p:blipFill>
          <a:blip r:embed="rId3"/>
          <a:stretch>
            <a:fillRect/>
          </a:stretch>
        </p:blipFill>
        <p:spPr>
          <a:xfrm>
            <a:off x="781144" y="2198645"/>
            <a:ext cx="10778138" cy="4591549"/>
          </a:xfrm>
          <a:prstGeom prst="rect">
            <a:avLst/>
          </a:prstGeom>
        </p:spPr>
      </p:pic>
      <p:pic>
        <p:nvPicPr>
          <p:cNvPr id="13" name="Picture 12">
            <a:extLst>
              <a:ext uri="{FF2B5EF4-FFF2-40B4-BE49-F238E27FC236}">
                <a16:creationId xmlns:a16="http://schemas.microsoft.com/office/drawing/2014/main" id="{33C328E3-776B-2D02-2565-65FB9299F78A}"/>
              </a:ext>
            </a:extLst>
          </p:cNvPr>
          <p:cNvPicPr>
            <a:picLocks noChangeAspect="1"/>
          </p:cNvPicPr>
          <p:nvPr/>
        </p:nvPicPr>
        <p:blipFill>
          <a:blip r:embed="rId4"/>
          <a:stretch>
            <a:fillRect/>
          </a:stretch>
        </p:blipFill>
        <p:spPr>
          <a:xfrm>
            <a:off x="2442652" y="668191"/>
            <a:ext cx="7306695" cy="895475"/>
          </a:xfrm>
          <a:prstGeom prst="rect">
            <a:avLst/>
          </a:prstGeom>
        </p:spPr>
      </p:pic>
    </p:spTree>
    <p:extLst>
      <p:ext uri="{BB962C8B-B14F-4D97-AF65-F5344CB8AC3E}">
        <p14:creationId xmlns:p14="http://schemas.microsoft.com/office/powerpoint/2010/main" val="224694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14830" y="530199"/>
            <a:ext cx="5659124" cy="1167972"/>
          </a:xfrm>
        </p:spPr>
        <p:txBody>
          <a:bodyPr/>
          <a:lstStyle/>
          <a:p>
            <a:r>
              <a:rPr lang="en-US" dirty="0"/>
              <a:t>What is Air Quality Index?</a:t>
            </a:r>
          </a:p>
        </p:txBody>
      </p:sp>
      <p:sp>
        <p:nvSpPr>
          <p:cNvPr id="5" name="TextBox 4">
            <a:extLst>
              <a:ext uri="{FF2B5EF4-FFF2-40B4-BE49-F238E27FC236}">
                <a16:creationId xmlns:a16="http://schemas.microsoft.com/office/drawing/2014/main" id="{CD9321CE-60D8-392C-D9DD-CA5E9E1EEC64}"/>
              </a:ext>
            </a:extLst>
          </p:cNvPr>
          <p:cNvSpPr txBox="1"/>
          <p:nvPr/>
        </p:nvSpPr>
        <p:spPr>
          <a:xfrm>
            <a:off x="514830" y="1967113"/>
            <a:ext cx="6508376" cy="923330"/>
          </a:xfrm>
          <a:prstGeom prst="rect">
            <a:avLst/>
          </a:prstGeom>
          <a:noFill/>
        </p:spPr>
        <p:txBody>
          <a:bodyPr wrap="square" rtlCol="0">
            <a:spAutoFit/>
          </a:bodyPr>
          <a:lstStyle/>
          <a:p>
            <a:r>
              <a:rPr lang="en-US" b="0" i="0" dirty="0">
                <a:effectLst/>
                <a:latin typeface="Google Sans"/>
              </a:rPr>
              <a:t>The Air Quality Index (AQI) is </a:t>
            </a:r>
            <a:r>
              <a:rPr lang="en-US" dirty="0"/>
              <a:t>a daily report that measures how clean or polluted the air is and the potential health effects of breathing it</a:t>
            </a:r>
            <a:r>
              <a:rPr lang="en-US" b="0" i="0" dirty="0">
                <a:solidFill>
                  <a:srgbClr val="EEF0FF"/>
                </a:solidFill>
                <a:effectLst/>
                <a:latin typeface="Google Sans"/>
              </a:rPr>
              <a:t>.</a:t>
            </a:r>
            <a:endParaRPr lang="en-IN" dirty="0"/>
          </a:p>
        </p:txBody>
      </p:sp>
      <p:pic>
        <p:nvPicPr>
          <p:cNvPr id="10" name="Picture 9">
            <a:extLst>
              <a:ext uri="{FF2B5EF4-FFF2-40B4-BE49-F238E27FC236}">
                <a16:creationId xmlns:a16="http://schemas.microsoft.com/office/drawing/2014/main" id="{BDE5C310-60B4-673A-D6DC-B59971447278}"/>
              </a:ext>
            </a:extLst>
          </p:cNvPr>
          <p:cNvPicPr>
            <a:picLocks noChangeAspect="1"/>
          </p:cNvPicPr>
          <p:nvPr/>
        </p:nvPicPr>
        <p:blipFill>
          <a:blip r:embed="rId3"/>
          <a:stretch>
            <a:fillRect/>
          </a:stretch>
        </p:blipFill>
        <p:spPr>
          <a:xfrm>
            <a:off x="6577533" y="437989"/>
            <a:ext cx="5529943" cy="6221199"/>
          </a:xfrm>
          <a:prstGeom prst="rect">
            <a:avLst/>
          </a:prstGeom>
        </p:spPr>
      </p:pic>
      <p:sp>
        <p:nvSpPr>
          <p:cNvPr id="11" name="TextBox 10">
            <a:extLst>
              <a:ext uri="{FF2B5EF4-FFF2-40B4-BE49-F238E27FC236}">
                <a16:creationId xmlns:a16="http://schemas.microsoft.com/office/drawing/2014/main" id="{98696B2F-BA3A-493A-2B18-D4A0AA1ED78A}"/>
              </a:ext>
            </a:extLst>
          </p:cNvPr>
          <p:cNvSpPr txBox="1"/>
          <p:nvPr/>
        </p:nvSpPr>
        <p:spPr>
          <a:xfrm>
            <a:off x="514829" y="3705948"/>
            <a:ext cx="5832181" cy="523220"/>
          </a:xfrm>
          <a:prstGeom prst="rect">
            <a:avLst/>
          </a:prstGeom>
          <a:noFill/>
        </p:spPr>
        <p:txBody>
          <a:bodyPr wrap="square" rtlCol="0">
            <a:spAutoFit/>
          </a:bodyPr>
          <a:lstStyle/>
          <a:p>
            <a:r>
              <a:rPr lang="en-IN" sz="2800" b="1" dirty="0">
                <a:solidFill>
                  <a:srgbClr val="202C8F"/>
                </a:solidFill>
              </a:rPr>
              <a:t>Why Should We Care?</a:t>
            </a:r>
          </a:p>
        </p:txBody>
      </p:sp>
      <p:sp>
        <p:nvSpPr>
          <p:cNvPr id="16" name="Rectangle 4">
            <a:extLst>
              <a:ext uri="{FF2B5EF4-FFF2-40B4-BE49-F238E27FC236}">
                <a16:creationId xmlns:a16="http://schemas.microsoft.com/office/drawing/2014/main" id="{4F5F54D2-9A1E-E495-EDB3-5CA31D04489F}"/>
              </a:ext>
            </a:extLst>
          </p:cNvPr>
          <p:cNvSpPr>
            <a:spLocks noChangeArrowheads="1"/>
          </p:cNvSpPr>
          <p:nvPr/>
        </p:nvSpPr>
        <p:spPr bwMode="auto">
          <a:xfrm>
            <a:off x="490680" y="4525523"/>
            <a:ext cx="556543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Reduced air quality, leading to respiratory health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Increased risk of cardiovascular diseases and stroke.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Worsened conditions for people with asthma and allergies.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Higher mortality rates due to pollution-related illnesses.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Decreased visibility, affecting road and air travel safety. </a:t>
            </a:r>
          </a:p>
        </p:txBody>
      </p:sp>
    </p:spTree>
    <p:extLst>
      <p:ext uri="{BB962C8B-B14F-4D97-AF65-F5344CB8AC3E}">
        <p14:creationId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59027"/>
            <a:ext cx="6583680" cy="1550504"/>
          </a:xfrm>
        </p:spPr>
        <p:txBody>
          <a:bodyPr/>
          <a:lstStyle/>
          <a:p>
            <a:r>
              <a:rPr lang="en-US" b="1" i="0" u="sng" dirty="0">
                <a:solidFill>
                  <a:srgbClr val="031232"/>
                </a:solidFill>
                <a:effectLst/>
                <a:latin typeface="Space Grotesk"/>
              </a:rPr>
              <a:t>Air Quality Index (AQI): What It Measures</a:t>
            </a:r>
            <a:endParaRPr lang="en-US" u="sng"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u="sng" smtClean="0"/>
              <a:pPr/>
              <a:t>3</a:t>
            </a:fld>
            <a:endParaRPr lang="en-US" u="sng" dirty="0"/>
          </a:p>
        </p:txBody>
      </p:sp>
      <p:sp>
        <p:nvSpPr>
          <p:cNvPr id="6" name="Flowchart: Alternate Process 5">
            <a:extLst>
              <a:ext uri="{FF2B5EF4-FFF2-40B4-BE49-F238E27FC236}">
                <a16:creationId xmlns:a16="http://schemas.microsoft.com/office/drawing/2014/main" id="{88CBF0CA-E4A3-C485-5403-0EE00523B3B6}"/>
              </a:ext>
            </a:extLst>
          </p:cNvPr>
          <p:cNvSpPr/>
          <p:nvPr/>
        </p:nvSpPr>
        <p:spPr>
          <a:xfrm>
            <a:off x="397565" y="2019631"/>
            <a:ext cx="2417197" cy="1606164"/>
          </a:xfrm>
          <a:prstGeom prst="flowChartAlternateProcess">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u="sng"/>
          </a:p>
        </p:txBody>
      </p:sp>
      <p:sp>
        <p:nvSpPr>
          <p:cNvPr id="7" name="Flowchart: Alternate Process 6">
            <a:extLst>
              <a:ext uri="{FF2B5EF4-FFF2-40B4-BE49-F238E27FC236}">
                <a16:creationId xmlns:a16="http://schemas.microsoft.com/office/drawing/2014/main" id="{4F321B99-E51D-3927-B026-51DBA701F815}"/>
              </a:ext>
            </a:extLst>
          </p:cNvPr>
          <p:cNvSpPr/>
          <p:nvPr/>
        </p:nvSpPr>
        <p:spPr>
          <a:xfrm>
            <a:off x="3908066" y="3236179"/>
            <a:ext cx="2647783" cy="160616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u="sng"/>
          </a:p>
        </p:txBody>
      </p:sp>
      <p:sp>
        <p:nvSpPr>
          <p:cNvPr id="8" name="Flowchart: Alternate Process 7">
            <a:extLst>
              <a:ext uri="{FF2B5EF4-FFF2-40B4-BE49-F238E27FC236}">
                <a16:creationId xmlns:a16="http://schemas.microsoft.com/office/drawing/2014/main" id="{5485F4F4-905F-5AD8-C94D-1A2A2B3ACEFD}"/>
              </a:ext>
            </a:extLst>
          </p:cNvPr>
          <p:cNvSpPr/>
          <p:nvPr/>
        </p:nvSpPr>
        <p:spPr>
          <a:xfrm>
            <a:off x="644056" y="5009321"/>
            <a:ext cx="2417197" cy="1606164"/>
          </a:xfrm>
          <a:prstGeom prst="flowChartAlternateProcess">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i="0" u="sng" dirty="0">
                <a:solidFill>
                  <a:srgbClr val="031232"/>
                </a:solidFill>
                <a:effectLst/>
                <a:latin typeface="Space Grotesk"/>
              </a:rPr>
              <a:t>Higher AQI = Worse Quality</a:t>
            </a:r>
          </a:p>
          <a:p>
            <a:pPr algn="ctr"/>
            <a:endParaRPr lang="en-IN" sz="1400" b="1" u="sng" dirty="0">
              <a:solidFill>
                <a:srgbClr val="031232"/>
              </a:solidFill>
              <a:latin typeface="Space Grotesk"/>
            </a:endParaRPr>
          </a:p>
          <a:p>
            <a:pPr algn="ctr"/>
            <a:r>
              <a:rPr lang="en-US" sz="1000" b="0" i="0" dirty="0">
                <a:solidFill>
                  <a:schemeClr val="tx1"/>
                </a:solidFill>
                <a:effectLst/>
                <a:latin typeface="Work Sans" pitchFamily="2" charset="0"/>
              </a:rPr>
              <a:t>A higher AQI signifies worse air quality, prompting the need for public awareness and action.</a:t>
            </a:r>
          </a:p>
          <a:p>
            <a:pPr algn="ctr"/>
            <a:endParaRPr lang="en-IN" sz="1400" u="sng" dirty="0"/>
          </a:p>
        </p:txBody>
      </p:sp>
      <p:sp>
        <p:nvSpPr>
          <p:cNvPr id="10" name="TextBox 9">
            <a:extLst>
              <a:ext uri="{FF2B5EF4-FFF2-40B4-BE49-F238E27FC236}">
                <a16:creationId xmlns:a16="http://schemas.microsoft.com/office/drawing/2014/main" id="{51ABAB90-5451-12EB-CAF5-45F74FAB2A4C}"/>
              </a:ext>
            </a:extLst>
          </p:cNvPr>
          <p:cNvSpPr txBox="1"/>
          <p:nvPr/>
        </p:nvSpPr>
        <p:spPr>
          <a:xfrm>
            <a:off x="4174435" y="3530379"/>
            <a:ext cx="2115047" cy="1415772"/>
          </a:xfrm>
          <a:prstGeom prst="rect">
            <a:avLst/>
          </a:prstGeom>
          <a:noFill/>
        </p:spPr>
        <p:txBody>
          <a:bodyPr wrap="square" rtlCol="0">
            <a:spAutoFit/>
          </a:bodyPr>
          <a:lstStyle/>
          <a:p>
            <a:r>
              <a:rPr lang="en-IN" sz="1400" b="1" i="0" u="sng" dirty="0">
                <a:solidFill>
                  <a:srgbClr val="031232"/>
                </a:solidFill>
                <a:effectLst/>
                <a:latin typeface="Space Grotesk"/>
              </a:rPr>
              <a:t>Pollutants Measured</a:t>
            </a:r>
          </a:p>
          <a:p>
            <a:endParaRPr lang="en-IN" sz="1400" b="1" u="sng" dirty="0">
              <a:solidFill>
                <a:srgbClr val="031232"/>
              </a:solidFill>
              <a:latin typeface="Space Grotesk"/>
            </a:endParaRPr>
          </a:p>
          <a:p>
            <a:r>
              <a:rPr lang="en-US" sz="1000" b="0" i="0" dirty="0">
                <a:effectLst/>
                <a:latin typeface="Work Sans" panose="020F0502020204030204" pitchFamily="2" charset="0"/>
              </a:rPr>
              <a:t>AQI measures key pollutants: PM2.5, PM10, Ozone, NO₂, SO₂, and CO, essential for assessing air quality</a:t>
            </a:r>
            <a:r>
              <a:rPr lang="en-US" sz="1400" b="0" i="0" dirty="0">
                <a:effectLst/>
                <a:latin typeface="Work Sans" panose="020F0502020204030204" pitchFamily="2" charset="0"/>
              </a:rPr>
              <a:t>.</a:t>
            </a:r>
          </a:p>
          <a:p>
            <a:endParaRPr lang="en-IN" sz="1400" u="sng" dirty="0"/>
          </a:p>
        </p:txBody>
      </p:sp>
      <p:sp>
        <p:nvSpPr>
          <p:cNvPr id="11" name="TextBox 10">
            <a:extLst>
              <a:ext uri="{FF2B5EF4-FFF2-40B4-BE49-F238E27FC236}">
                <a16:creationId xmlns:a16="http://schemas.microsoft.com/office/drawing/2014/main" id="{FE9B497E-03DD-CD8A-FCBE-C0CD3099D569}"/>
              </a:ext>
            </a:extLst>
          </p:cNvPr>
          <p:cNvSpPr txBox="1"/>
          <p:nvPr/>
        </p:nvSpPr>
        <p:spPr>
          <a:xfrm>
            <a:off x="644056" y="2210463"/>
            <a:ext cx="1900361" cy="1354217"/>
          </a:xfrm>
          <a:prstGeom prst="rect">
            <a:avLst/>
          </a:prstGeom>
          <a:noFill/>
        </p:spPr>
        <p:txBody>
          <a:bodyPr wrap="square" rtlCol="0">
            <a:spAutoFit/>
          </a:bodyPr>
          <a:lstStyle/>
          <a:p>
            <a:pPr algn="ctr"/>
            <a:r>
              <a:rPr lang="en-IN" sz="1400" b="1" i="0" u="sng" dirty="0">
                <a:solidFill>
                  <a:schemeClr val="bg1"/>
                </a:solidFill>
                <a:effectLst/>
                <a:latin typeface="Space Grotesk"/>
              </a:rPr>
              <a:t>AQI Scale</a:t>
            </a:r>
          </a:p>
          <a:p>
            <a:pPr algn="ctr"/>
            <a:endParaRPr lang="en-IN" sz="1400" b="1" u="sng" dirty="0">
              <a:solidFill>
                <a:schemeClr val="bg1"/>
              </a:solidFill>
              <a:latin typeface="Space Grotesk"/>
            </a:endParaRPr>
          </a:p>
          <a:p>
            <a:pPr algn="ctr"/>
            <a:r>
              <a:rPr lang="en-US" sz="1000" b="0" i="0" dirty="0">
                <a:solidFill>
                  <a:schemeClr val="bg1"/>
                </a:solidFill>
                <a:effectLst/>
                <a:latin typeface="Work Sans" pitchFamily="2" charset="0"/>
              </a:rPr>
              <a:t>The AQI scale ranges from 0 (Good) to 500 (Hazardous), indicating air quality levels.</a:t>
            </a:r>
          </a:p>
          <a:p>
            <a:pPr algn="ctr"/>
            <a:endParaRPr lang="en-IN" sz="1400" b="1" i="0" u="sng" dirty="0">
              <a:solidFill>
                <a:schemeClr val="bg1"/>
              </a:solidFill>
              <a:effectLst/>
              <a:latin typeface="Space Grotesk"/>
            </a:endParaRPr>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0037724-FDD1-CCCC-FCF1-C903A244BCA2}"/>
              </a:ext>
            </a:extLst>
          </p:cNvPr>
          <p:cNvPicPr>
            <a:picLocks noChangeAspect="1"/>
          </p:cNvPicPr>
          <p:nvPr/>
        </p:nvPicPr>
        <p:blipFill>
          <a:blip r:embed="rId3"/>
          <a:stretch>
            <a:fillRect/>
          </a:stretch>
        </p:blipFill>
        <p:spPr>
          <a:xfrm>
            <a:off x="1483019" y="1495467"/>
            <a:ext cx="7891502" cy="4667128"/>
          </a:xfrm>
          <a:prstGeom prst="rect">
            <a:avLst/>
          </a:prstGeom>
        </p:spPr>
      </p:pic>
      <p:sp>
        <p:nvSpPr>
          <p:cNvPr id="14" name="TextBox 13">
            <a:extLst>
              <a:ext uri="{FF2B5EF4-FFF2-40B4-BE49-F238E27FC236}">
                <a16:creationId xmlns:a16="http://schemas.microsoft.com/office/drawing/2014/main" id="{BE776BA9-2522-50A2-EBC7-B00F33839979}"/>
              </a:ext>
            </a:extLst>
          </p:cNvPr>
          <p:cNvSpPr txBox="1"/>
          <p:nvPr/>
        </p:nvSpPr>
        <p:spPr>
          <a:xfrm>
            <a:off x="1821116" y="399570"/>
            <a:ext cx="6907946" cy="584775"/>
          </a:xfrm>
          <a:prstGeom prst="rect">
            <a:avLst/>
          </a:prstGeom>
          <a:noFill/>
        </p:spPr>
        <p:txBody>
          <a:bodyPr wrap="square" rtlCol="0">
            <a:spAutoFit/>
          </a:bodyPr>
          <a:lstStyle/>
          <a:p>
            <a:pPr algn="ctr"/>
            <a:r>
              <a:rPr lang="en-IN" sz="3200" dirty="0"/>
              <a:t>The Measures Of Air Quality Index</a:t>
            </a:r>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99200" y="41902"/>
            <a:ext cx="7965461" cy="619145"/>
          </a:xfrm>
        </p:spPr>
        <p:txBody>
          <a:bodyPr/>
          <a:lstStyle/>
          <a:p>
            <a:r>
              <a:rPr lang="en-US" b="1" i="0" dirty="0">
                <a:solidFill>
                  <a:srgbClr val="031232"/>
                </a:solidFill>
                <a:effectLst/>
                <a:latin typeface="Space Grotesk"/>
              </a:rPr>
              <a:t>Data and Tools for Analysis</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5" name="Rectangle: Diagonal Corners Rounded 4">
            <a:extLst>
              <a:ext uri="{FF2B5EF4-FFF2-40B4-BE49-F238E27FC236}">
                <a16:creationId xmlns:a16="http://schemas.microsoft.com/office/drawing/2014/main" id="{CE35C775-9A70-9B5D-38D6-3F53FF32AB7D}"/>
              </a:ext>
            </a:extLst>
          </p:cNvPr>
          <p:cNvSpPr/>
          <p:nvPr/>
        </p:nvSpPr>
        <p:spPr>
          <a:xfrm>
            <a:off x="8367914" y="3050561"/>
            <a:ext cx="3350238" cy="1659752"/>
          </a:xfrm>
          <a:prstGeom prst="round2DiagRect">
            <a:avLst/>
          </a:prstGeom>
          <a:solidFill>
            <a:schemeClr val="accent2">
              <a:lumMod val="20000"/>
              <a:lumOff val="80000"/>
            </a:schemeClr>
          </a:solidFill>
          <a:ln>
            <a:solidFill>
              <a:srgbClr val="202C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B5431F54-479B-731B-DA10-4EF26C13709C}"/>
              </a:ext>
            </a:extLst>
          </p:cNvPr>
          <p:cNvSpPr/>
          <p:nvPr/>
        </p:nvSpPr>
        <p:spPr>
          <a:xfrm>
            <a:off x="2958353" y="1690487"/>
            <a:ext cx="3281082" cy="152143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Diagonal Corners Rounded 6">
            <a:extLst>
              <a:ext uri="{FF2B5EF4-FFF2-40B4-BE49-F238E27FC236}">
                <a16:creationId xmlns:a16="http://schemas.microsoft.com/office/drawing/2014/main" id="{B47F0E9C-CE15-EE1B-D90B-77C1FDF5F4B3}"/>
              </a:ext>
            </a:extLst>
          </p:cNvPr>
          <p:cNvSpPr/>
          <p:nvPr/>
        </p:nvSpPr>
        <p:spPr>
          <a:xfrm>
            <a:off x="2958353" y="5040726"/>
            <a:ext cx="3281082" cy="1521439"/>
          </a:xfrm>
          <a:prstGeom prst="round2DiagRect">
            <a:avLst/>
          </a:prstGeom>
          <a:solidFill>
            <a:schemeClr val="accent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F53343F-13E9-8ADE-11A4-93F8C464A776}"/>
              </a:ext>
            </a:extLst>
          </p:cNvPr>
          <p:cNvSpPr txBox="1"/>
          <p:nvPr/>
        </p:nvSpPr>
        <p:spPr>
          <a:xfrm>
            <a:off x="3219610" y="1828800"/>
            <a:ext cx="2876390" cy="369332"/>
          </a:xfrm>
          <a:prstGeom prst="rect">
            <a:avLst/>
          </a:prstGeom>
          <a:noFill/>
        </p:spPr>
        <p:txBody>
          <a:bodyPr wrap="square" rtlCol="0">
            <a:spAutoFit/>
          </a:bodyPr>
          <a:lstStyle/>
          <a:p>
            <a:pPr algn="ctr"/>
            <a:r>
              <a:rPr lang="en-IN" b="1" i="0" u="sng" dirty="0">
                <a:solidFill>
                  <a:srgbClr val="031232"/>
                </a:solidFill>
                <a:effectLst/>
                <a:latin typeface="Space Grotesk"/>
              </a:rPr>
              <a:t>CSV Data Utilization</a:t>
            </a:r>
            <a:endParaRPr lang="en-IN" u="sng" dirty="0"/>
          </a:p>
        </p:txBody>
      </p:sp>
      <p:sp>
        <p:nvSpPr>
          <p:cNvPr id="12" name="TextBox 11">
            <a:extLst>
              <a:ext uri="{FF2B5EF4-FFF2-40B4-BE49-F238E27FC236}">
                <a16:creationId xmlns:a16="http://schemas.microsoft.com/office/drawing/2014/main" id="{B81FE7BF-795F-793E-0D39-D7C9BBF30EB2}"/>
              </a:ext>
            </a:extLst>
          </p:cNvPr>
          <p:cNvSpPr txBox="1"/>
          <p:nvPr/>
        </p:nvSpPr>
        <p:spPr>
          <a:xfrm>
            <a:off x="3142770" y="2274474"/>
            <a:ext cx="2876390" cy="954107"/>
          </a:xfrm>
          <a:prstGeom prst="rect">
            <a:avLst/>
          </a:prstGeom>
          <a:noFill/>
        </p:spPr>
        <p:txBody>
          <a:bodyPr wrap="square" rtlCol="0">
            <a:spAutoFit/>
          </a:bodyPr>
          <a:lstStyle/>
          <a:p>
            <a:pPr algn="ctr">
              <a:buFont typeface="Arial" panose="020B0604020202020204" pitchFamily="34" charset="0"/>
              <a:buChar char="•"/>
            </a:pPr>
            <a:r>
              <a:rPr lang="en-US" sz="1400" b="0" i="0" dirty="0">
                <a:effectLst/>
                <a:latin typeface="Work Sans" pitchFamily="2" charset="0"/>
              </a:rPr>
              <a:t>Employ CSV datasets of AQI across various regions and time frames for detailed study.</a:t>
            </a:r>
          </a:p>
        </p:txBody>
      </p:sp>
      <p:sp>
        <p:nvSpPr>
          <p:cNvPr id="13" name="TextBox 12">
            <a:extLst>
              <a:ext uri="{FF2B5EF4-FFF2-40B4-BE49-F238E27FC236}">
                <a16:creationId xmlns:a16="http://schemas.microsoft.com/office/drawing/2014/main" id="{0B4F4EB2-CF05-D389-01B5-5BE942F0BF5F}"/>
              </a:ext>
            </a:extLst>
          </p:cNvPr>
          <p:cNvSpPr txBox="1"/>
          <p:nvPr/>
        </p:nvSpPr>
        <p:spPr>
          <a:xfrm>
            <a:off x="8588189" y="3211926"/>
            <a:ext cx="3007018" cy="369332"/>
          </a:xfrm>
          <a:prstGeom prst="rect">
            <a:avLst/>
          </a:prstGeom>
          <a:noFill/>
        </p:spPr>
        <p:txBody>
          <a:bodyPr wrap="square" rtlCol="0">
            <a:spAutoFit/>
          </a:bodyPr>
          <a:lstStyle/>
          <a:p>
            <a:pPr algn="ctr"/>
            <a:r>
              <a:rPr lang="en-IN" b="1" i="0" u="sng" dirty="0">
                <a:solidFill>
                  <a:srgbClr val="031232"/>
                </a:solidFill>
                <a:effectLst/>
                <a:latin typeface="Space Grotesk"/>
              </a:rPr>
              <a:t>Python Libraries</a:t>
            </a:r>
            <a:endParaRPr lang="en-IN" u="sng" dirty="0"/>
          </a:p>
        </p:txBody>
      </p:sp>
      <p:sp>
        <p:nvSpPr>
          <p:cNvPr id="14" name="TextBox 13">
            <a:extLst>
              <a:ext uri="{FF2B5EF4-FFF2-40B4-BE49-F238E27FC236}">
                <a16:creationId xmlns:a16="http://schemas.microsoft.com/office/drawing/2014/main" id="{43D5C441-A41F-958D-DA4D-7DFDF42C4E5C}"/>
              </a:ext>
            </a:extLst>
          </p:cNvPr>
          <p:cNvSpPr txBox="1"/>
          <p:nvPr/>
        </p:nvSpPr>
        <p:spPr>
          <a:xfrm>
            <a:off x="8588189" y="3688336"/>
            <a:ext cx="3007018" cy="954107"/>
          </a:xfrm>
          <a:prstGeom prst="rect">
            <a:avLst/>
          </a:prstGeom>
          <a:noFill/>
        </p:spPr>
        <p:txBody>
          <a:bodyPr wrap="square" rtlCol="0">
            <a:spAutoFit/>
          </a:bodyPr>
          <a:lstStyle/>
          <a:p>
            <a:pPr algn="ctr">
              <a:buFont typeface="Arial" panose="020B0604020202020204" pitchFamily="34" charset="0"/>
              <a:buChar char="•"/>
            </a:pPr>
            <a:r>
              <a:rPr lang="en-US" sz="1400" b="0" i="0" dirty="0">
                <a:effectLst/>
                <a:latin typeface="Work Sans" pitchFamily="2" charset="0"/>
              </a:rPr>
              <a:t>Utilize Python's Pandas,Numpy for data manipulation and Matplotlib for effective visualization and </a:t>
            </a:r>
            <a:r>
              <a:rPr lang="en-US" sz="1400" b="0" i="0" dirty="0" err="1">
                <a:effectLst/>
                <a:latin typeface="Work Sans" pitchFamily="2" charset="0"/>
              </a:rPr>
              <a:t>SeaBorn</a:t>
            </a:r>
            <a:endParaRPr lang="en-US" sz="1400" b="0" i="0" dirty="0">
              <a:effectLst/>
              <a:latin typeface="Work Sans" pitchFamily="2" charset="0"/>
            </a:endParaRPr>
          </a:p>
        </p:txBody>
      </p:sp>
      <p:sp>
        <p:nvSpPr>
          <p:cNvPr id="15" name="TextBox 14">
            <a:extLst>
              <a:ext uri="{FF2B5EF4-FFF2-40B4-BE49-F238E27FC236}">
                <a16:creationId xmlns:a16="http://schemas.microsoft.com/office/drawing/2014/main" id="{11ABE343-4B67-DD38-6E5B-964684057300}"/>
              </a:ext>
            </a:extLst>
          </p:cNvPr>
          <p:cNvSpPr txBox="1"/>
          <p:nvPr/>
        </p:nvSpPr>
        <p:spPr>
          <a:xfrm>
            <a:off x="3299200" y="5163671"/>
            <a:ext cx="2796800" cy="369332"/>
          </a:xfrm>
          <a:prstGeom prst="rect">
            <a:avLst/>
          </a:prstGeom>
          <a:noFill/>
        </p:spPr>
        <p:txBody>
          <a:bodyPr wrap="square" rtlCol="0">
            <a:spAutoFit/>
          </a:bodyPr>
          <a:lstStyle/>
          <a:p>
            <a:pPr algn="ctr"/>
            <a:r>
              <a:rPr lang="en-IN" b="1" i="0" u="sng" dirty="0">
                <a:solidFill>
                  <a:srgbClr val="031232"/>
                </a:solidFill>
                <a:effectLst/>
                <a:latin typeface="Space Grotesk"/>
              </a:rPr>
              <a:t>Interactive Dashboards</a:t>
            </a:r>
            <a:endParaRPr lang="en-IN" u="sng" dirty="0"/>
          </a:p>
        </p:txBody>
      </p:sp>
      <p:sp>
        <p:nvSpPr>
          <p:cNvPr id="16" name="TextBox 15">
            <a:extLst>
              <a:ext uri="{FF2B5EF4-FFF2-40B4-BE49-F238E27FC236}">
                <a16:creationId xmlns:a16="http://schemas.microsoft.com/office/drawing/2014/main" id="{91617FDB-6B4D-BD54-E2B6-3CB23B603248}"/>
              </a:ext>
            </a:extLst>
          </p:cNvPr>
          <p:cNvSpPr txBox="1"/>
          <p:nvPr/>
        </p:nvSpPr>
        <p:spPr>
          <a:xfrm>
            <a:off x="3050561" y="5533003"/>
            <a:ext cx="3045439" cy="738664"/>
          </a:xfrm>
          <a:prstGeom prst="rect">
            <a:avLst/>
          </a:prstGeom>
          <a:noFill/>
        </p:spPr>
        <p:txBody>
          <a:bodyPr wrap="square" rtlCol="0">
            <a:spAutoFit/>
          </a:bodyPr>
          <a:lstStyle/>
          <a:p>
            <a:pPr algn="ctr">
              <a:buFont typeface="Arial" panose="020B0604020202020204" pitchFamily="34" charset="0"/>
              <a:buChar char="•"/>
            </a:pPr>
            <a:r>
              <a:rPr lang="en-US" sz="1400" b="0" i="0" dirty="0">
                <a:effectLst/>
                <a:latin typeface="Work Sans" pitchFamily="2" charset="0"/>
              </a:rPr>
              <a:t>Leverage PowerBI for creating interactive dashboards that provide insightful analytics.</a:t>
            </a:r>
          </a:p>
        </p:txBody>
      </p:sp>
      <p:pic>
        <p:nvPicPr>
          <p:cNvPr id="2050" name="Picture 2">
            <a:extLst>
              <a:ext uri="{FF2B5EF4-FFF2-40B4-BE49-F238E27FC236}">
                <a16:creationId xmlns:a16="http://schemas.microsoft.com/office/drawing/2014/main" id="{6384C837-2AFE-79C9-A736-A943469CF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617" y="3423383"/>
            <a:ext cx="1319966" cy="12423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wer BI Logo, symbol, meaning, history ...">
            <a:extLst>
              <a:ext uri="{FF2B5EF4-FFF2-40B4-BE49-F238E27FC236}">
                <a16:creationId xmlns:a16="http://schemas.microsoft.com/office/drawing/2014/main" id="{FC41E12F-B9B1-6C04-FF39-F28E4BDE0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189" y="5040726"/>
            <a:ext cx="2420471" cy="13554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SV File Format Icon PNG vector in SVG ...">
            <a:extLst>
              <a:ext uri="{FF2B5EF4-FFF2-40B4-BE49-F238E27FC236}">
                <a16:creationId xmlns:a16="http://schemas.microsoft.com/office/drawing/2014/main" id="{992DB7F7-4AF0-A88E-4649-06E7B775BC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7241" y="1690487"/>
            <a:ext cx="1571583" cy="117717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C7BF37C-A21E-179F-AACE-620A32F83583}"/>
              </a:ext>
            </a:extLst>
          </p:cNvPr>
          <p:cNvSpPr txBox="1"/>
          <p:nvPr/>
        </p:nvSpPr>
        <p:spPr>
          <a:xfrm>
            <a:off x="3181190" y="692943"/>
            <a:ext cx="7827470" cy="369332"/>
          </a:xfrm>
          <a:prstGeom prst="rect">
            <a:avLst/>
          </a:prstGeom>
          <a:noFill/>
        </p:spPr>
        <p:txBody>
          <a:bodyPr wrap="square" rtlCol="0">
            <a:spAutoFit/>
          </a:bodyPr>
          <a:lstStyle/>
          <a:p>
            <a:r>
              <a:rPr lang="en-US" b="0" i="0" dirty="0">
                <a:solidFill>
                  <a:srgbClr val="454A54"/>
                </a:solidFill>
                <a:effectLst/>
                <a:latin typeface="Work Sans" pitchFamily="2" charset="0"/>
              </a:rPr>
              <a:t>Utilizing advanced tools for comprehensive AQI evaluation</a:t>
            </a:r>
            <a:endParaRPr lang="en-IN"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2" name="TextBox 1">
            <a:extLst>
              <a:ext uri="{FF2B5EF4-FFF2-40B4-BE49-F238E27FC236}">
                <a16:creationId xmlns:a16="http://schemas.microsoft.com/office/drawing/2014/main" id="{00E2C196-8015-3133-E576-1D22F76394B3}"/>
              </a:ext>
            </a:extLst>
          </p:cNvPr>
          <p:cNvSpPr txBox="1"/>
          <p:nvPr/>
        </p:nvSpPr>
        <p:spPr>
          <a:xfrm>
            <a:off x="906449" y="612250"/>
            <a:ext cx="10249231" cy="646331"/>
          </a:xfrm>
          <a:prstGeom prst="rect">
            <a:avLst/>
          </a:prstGeom>
          <a:noFill/>
        </p:spPr>
        <p:txBody>
          <a:bodyPr wrap="square" rtlCol="0">
            <a:spAutoFit/>
          </a:bodyPr>
          <a:lstStyle/>
          <a:p>
            <a:pPr algn="ctr"/>
            <a:r>
              <a:rPr lang="en-IN" sz="3600" b="1" dirty="0"/>
              <a:t>Key Performance Insight of AQI Analysis</a:t>
            </a:r>
          </a:p>
        </p:txBody>
      </p:sp>
      <p:sp>
        <p:nvSpPr>
          <p:cNvPr id="4" name="TextBox 3">
            <a:extLst>
              <a:ext uri="{FF2B5EF4-FFF2-40B4-BE49-F238E27FC236}">
                <a16:creationId xmlns:a16="http://schemas.microsoft.com/office/drawing/2014/main" id="{1AE6D2D8-DF63-65C0-24C5-C83F2D201D18}"/>
              </a:ext>
            </a:extLst>
          </p:cNvPr>
          <p:cNvSpPr txBox="1"/>
          <p:nvPr/>
        </p:nvSpPr>
        <p:spPr>
          <a:xfrm>
            <a:off x="612250" y="1447137"/>
            <a:ext cx="11044362"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t>Data Coverage: </a:t>
            </a:r>
            <a:r>
              <a:rPr lang="en-US" dirty="0"/>
              <a:t>The dashboard covers data from 2015 to 2020, providing a 6-year trend analysis.</a:t>
            </a:r>
          </a:p>
          <a:p>
            <a:endParaRPr lang="en-US" b="1" dirty="0"/>
          </a:p>
          <a:p>
            <a:pPr marL="285750" indent="-285750">
              <a:buFont typeface="Arial" panose="020B0604020202020204" pitchFamily="34" charset="0"/>
              <a:buChar char="•"/>
            </a:pPr>
            <a:r>
              <a:rPr lang="en-US" b="1" dirty="0"/>
              <a:t>Overall AQI Trend</a:t>
            </a:r>
            <a:r>
              <a:rPr lang="en-US" dirty="0"/>
              <a:t>: The average AQI has been decreasing over the years, from 196 in 2015 to 116 in 2020, indicating an overall improvement in air quality.</a:t>
            </a:r>
          </a:p>
          <a:p>
            <a:pPr marL="285750" indent="-285750">
              <a:buFont typeface="Arial" panose="020B0604020202020204" pitchFamily="34" charset="0"/>
              <a:buChar char="•"/>
            </a:pPr>
            <a:endParaRPr lang="en-US" dirty="0"/>
          </a:p>
          <a:p>
            <a:pPr>
              <a:buFont typeface="Arial" panose="020B0604020202020204" pitchFamily="34" charset="0"/>
              <a:buChar char="•"/>
            </a:pPr>
            <a:r>
              <a:rPr lang="en-US" b="1" dirty="0"/>
              <a:t>  AQI Classification</a:t>
            </a:r>
            <a:r>
              <a:rPr lang="en-US" dirty="0"/>
              <a:t>: The majority of AQI readings fall into the "Moderate" (45.75%) and "Satisfactory" (27.85%) categories.</a:t>
            </a:r>
          </a:p>
          <a:p>
            <a:r>
              <a:rPr lang="en-US" dirty="0"/>
              <a:t>	-There are still significant portions in the "Poor" (9.42%), "Very Poor" (7.91%), and "Severe" (4.53%) 	categories, indicating room for improvement.</a:t>
            </a:r>
          </a:p>
          <a:p>
            <a:pPr marL="285750" indent="-285750">
              <a:buFont typeface="Arial" panose="020B0604020202020204" pitchFamily="34" charset="0"/>
              <a:buChar char="•"/>
            </a:pPr>
            <a:endParaRPr lang="en-US" dirty="0"/>
          </a:p>
          <a:p>
            <a:pPr>
              <a:buFont typeface="Arial" panose="020B0604020202020204" pitchFamily="34" charset="0"/>
              <a:buChar char="•"/>
            </a:pPr>
            <a:r>
              <a:rPr lang="en-US" b="1" dirty="0"/>
              <a:t>  Seasonal Variation</a:t>
            </a:r>
            <a:r>
              <a:rPr lang="en-US" dirty="0"/>
              <a:t>: Winter has the highest average AQI, followed by Autumn, Summer, and Monsoon.</a:t>
            </a:r>
          </a:p>
          <a:p>
            <a:r>
              <a:rPr lang="en-US" dirty="0"/>
              <a:t>	-Monsoon season shows the lowest AQI, suggesting that rain helps improve air quality.</a:t>
            </a:r>
          </a:p>
          <a:p>
            <a:endParaRPr lang="en-US" dirty="0"/>
          </a:p>
          <a:p>
            <a:pPr>
              <a:buFont typeface="Arial" panose="020B0604020202020204" pitchFamily="34" charset="0"/>
              <a:buChar char="•"/>
            </a:pPr>
            <a:r>
              <a:rPr lang="en-US" b="1" dirty="0"/>
              <a:t>  Seasonal Variation</a:t>
            </a:r>
            <a:r>
              <a:rPr lang="en-US" dirty="0"/>
              <a:t>: Winter has the highest average AQI, followed by Autumn, Summer, and Monsoon.</a:t>
            </a:r>
          </a:p>
          <a:p>
            <a:r>
              <a:rPr lang="en-US" dirty="0"/>
              <a:t>	-Monsoon season shows the lowest AQI, suggesting that rain helps improve air quality. </a:t>
            </a:r>
          </a:p>
          <a:p>
            <a:endParaRPr lang="en-US" dirty="0"/>
          </a:p>
          <a:p>
            <a:pPr>
              <a:buFont typeface="Arial" panose="020B0604020202020204" pitchFamily="34" charset="0"/>
              <a:buChar char="•"/>
            </a:pPr>
            <a:r>
              <a:rPr lang="en-US" b="1" dirty="0"/>
              <a:t>  AQI Range: </a:t>
            </a:r>
            <a:r>
              <a:rPr lang="en-US" dirty="0"/>
              <a:t>The minimum AQI recorded is </a:t>
            </a:r>
            <a:r>
              <a:rPr lang="en-US" dirty="0">
                <a:highlight>
                  <a:srgbClr val="FFFF00"/>
                </a:highlight>
              </a:rPr>
              <a:t>13.00, </a:t>
            </a:r>
            <a:r>
              <a:rPr lang="en-US" dirty="0"/>
              <a:t>while the maximum is </a:t>
            </a:r>
            <a:r>
              <a:rPr lang="en-US" dirty="0">
                <a:highlight>
                  <a:srgbClr val="DF8C8C"/>
                </a:highlight>
              </a:rPr>
              <a:t>2.05K (2,050).</a:t>
            </a:r>
          </a:p>
          <a:p>
            <a:r>
              <a:rPr lang="en-US" dirty="0"/>
              <a:t>	-The overall average AQI is 166.46, which falls in the "Unhealthy" category.</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0315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98016" y="653143"/>
            <a:ext cx="7043617" cy="875980"/>
          </a:xfrm>
        </p:spPr>
        <p:txBody>
          <a:bodyPr/>
          <a:lstStyle/>
          <a:p>
            <a:r>
              <a:rPr lang="en-IN" sz="3200" b="1" i="0" dirty="0">
                <a:solidFill>
                  <a:srgbClr val="031232"/>
                </a:solidFill>
                <a:effectLst/>
                <a:latin typeface="Space Grotesk"/>
              </a:rPr>
              <a:t>AQI Trends: Seasonal Variations over month every year</a:t>
            </a:r>
            <a:endParaRPr lang="en-US" sz="3200"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6" name="Content Placeholder 5">
            <a:extLst>
              <a:ext uri="{FF2B5EF4-FFF2-40B4-BE49-F238E27FC236}">
                <a16:creationId xmlns:a16="http://schemas.microsoft.com/office/drawing/2014/main" id="{B654AD42-9F22-C62C-B7D9-1EBB568E42D9}"/>
              </a:ext>
            </a:extLst>
          </p:cNvPr>
          <p:cNvPicPr>
            <a:picLocks noGrp="1" noChangeAspect="1"/>
          </p:cNvPicPr>
          <p:nvPr>
            <p:ph idx="11"/>
          </p:nvPr>
        </p:nvPicPr>
        <p:blipFill>
          <a:blip r:embed="rId3"/>
          <a:stretch>
            <a:fillRect/>
          </a:stretch>
        </p:blipFill>
        <p:spPr>
          <a:xfrm>
            <a:off x="3711388" y="2282158"/>
            <a:ext cx="7630245" cy="4210850"/>
          </a:xfrm>
        </p:spPr>
      </p:pic>
      <p:pic>
        <p:nvPicPr>
          <p:cNvPr id="3074" name="Picture 2" descr="Air Pollution">
            <a:extLst>
              <a:ext uri="{FF2B5EF4-FFF2-40B4-BE49-F238E27FC236}">
                <a16:creationId xmlns:a16="http://schemas.microsoft.com/office/drawing/2014/main" id="{A995382D-5894-6FC4-7EC9-B467B7E09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3587364" cy="693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4" name="TextBox 3">
            <a:extLst>
              <a:ext uri="{FF2B5EF4-FFF2-40B4-BE49-F238E27FC236}">
                <a16:creationId xmlns:a16="http://schemas.microsoft.com/office/drawing/2014/main" id="{39EFE983-3DD7-F8DF-7499-CCC3C56D63E9}"/>
              </a:ext>
            </a:extLst>
          </p:cNvPr>
          <p:cNvSpPr txBox="1"/>
          <p:nvPr/>
        </p:nvSpPr>
        <p:spPr>
          <a:xfrm>
            <a:off x="683811" y="644056"/>
            <a:ext cx="10551381" cy="584775"/>
          </a:xfrm>
          <a:prstGeom prst="rect">
            <a:avLst/>
          </a:prstGeom>
          <a:noFill/>
        </p:spPr>
        <p:txBody>
          <a:bodyPr wrap="square" rtlCol="0">
            <a:spAutoFit/>
          </a:bodyPr>
          <a:lstStyle/>
          <a:p>
            <a:pPr algn="ctr"/>
            <a:r>
              <a:rPr lang="en-IN" sz="3200" b="1" dirty="0">
                <a:solidFill>
                  <a:schemeClr val="accent6">
                    <a:lumMod val="75000"/>
                  </a:schemeClr>
                </a:solidFill>
              </a:rPr>
              <a:t>Insights from Previous Chart of Seasonal Variation</a:t>
            </a:r>
          </a:p>
        </p:txBody>
      </p:sp>
      <p:sp>
        <p:nvSpPr>
          <p:cNvPr id="5" name="TextBox 4">
            <a:extLst>
              <a:ext uri="{FF2B5EF4-FFF2-40B4-BE49-F238E27FC236}">
                <a16:creationId xmlns:a16="http://schemas.microsoft.com/office/drawing/2014/main" id="{BF8EB51A-1C0C-E95D-EEC8-1CFA3BAC0A37}"/>
              </a:ext>
            </a:extLst>
          </p:cNvPr>
          <p:cNvSpPr txBox="1"/>
          <p:nvPr/>
        </p:nvSpPr>
        <p:spPr>
          <a:xfrm>
            <a:off x="842838" y="1598212"/>
            <a:ext cx="10583188" cy="5078313"/>
          </a:xfrm>
          <a:prstGeom prst="rect">
            <a:avLst/>
          </a:prstGeom>
          <a:noFill/>
        </p:spPr>
        <p:txBody>
          <a:bodyPr wrap="square" rtlCol="0">
            <a:spAutoFit/>
          </a:bodyPr>
          <a:lstStyle/>
          <a:p>
            <a:r>
              <a:rPr lang="en-US" b="1" dirty="0"/>
              <a:t>Seasonal Patterns:</a:t>
            </a:r>
            <a:r>
              <a:rPr lang="en-US" dirty="0"/>
              <a:t> The graph clearly shows distinct seasonal patterns in AQI. Levels tend to be higher during the winter months (October to February) and lower during the summer months (May to August). This is likely due to factors like increased burning of biomass for heating during winter and reduced atmospheric dispersion of pollutants during colder months.</a:t>
            </a:r>
          </a:p>
          <a:p>
            <a:endParaRPr lang="en-US" dirty="0"/>
          </a:p>
          <a:p>
            <a:r>
              <a:rPr lang="en-US" b="1" dirty="0"/>
              <a:t>Year-to-Year Variability:</a:t>
            </a:r>
            <a:r>
              <a:rPr lang="en-US" dirty="0"/>
              <a:t> While the overall seasonal patterns are consistent, there is considerable year-to-year variation in AQI levels. Some years exhibit significantly higher AQI values compared to others, suggesting that factors like weather conditions, emissions sources, and pollution control measures can influence AQI fluctuations.</a:t>
            </a:r>
          </a:p>
          <a:p>
            <a:endParaRPr lang="en-US" dirty="0"/>
          </a:p>
          <a:p>
            <a:r>
              <a:rPr lang="en-US" b="1" dirty="0"/>
              <a:t>Peak AQI Periods:</a:t>
            </a:r>
            <a:r>
              <a:rPr lang="en-US" dirty="0"/>
              <a:t> The highest AQI levels typically occur in the late autumn and early winter months (November and December). This coincides with increased pollution from various sources, including Diwali celebrations, burning of stubble, and increased domestic heating.</a:t>
            </a:r>
          </a:p>
          <a:p>
            <a:endParaRPr lang="en-US" dirty="0"/>
          </a:p>
          <a:p>
            <a:r>
              <a:rPr lang="en-US" b="1" dirty="0"/>
              <a:t>Improvement in Certain Years:</a:t>
            </a:r>
            <a:r>
              <a:rPr lang="en-US" dirty="0"/>
              <a:t> In some years, there appears to be a slight improvement in AQI levels, particularly during the summer months. This could be attributed to factors like stricter pollution control measures, favorable weather conditions, or increased awareness about air pollution and its health impacts.</a:t>
            </a:r>
          </a:p>
          <a:p>
            <a:endParaRPr lang="en-IN" dirty="0"/>
          </a:p>
        </p:txBody>
      </p:sp>
    </p:spTree>
    <p:extLst>
      <p:ext uri="{BB962C8B-B14F-4D97-AF65-F5344CB8AC3E}">
        <p14:creationId xmlns:p14="http://schemas.microsoft.com/office/powerpoint/2010/main" val="14755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99462" y="192101"/>
            <a:ext cx="8211401" cy="806823"/>
          </a:xfrm>
        </p:spPr>
        <p:txBody>
          <a:bodyPr/>
          <a:lstStyle/>
          <a:p>
            <a:r>
              <a:rPr lang="en-US" dirty="0"/>
              <a:t>Pollution Spikes in Cities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9" name="Picture 8">
            <a:extLst>
              <a:ext uri="{FF2B5EF4-FFF2-40B4-BE49-F238E27FC236}">
                <a16:creationId xmlns:a16="http://schemas.microsoft.com/office/drawing/2014/main" id="{346FCD8E-7ACC-D8F6-FB17-45C0294E7171}"/>
              </a:ext>
            </a:extLst>
          </p:cNvPr>
          <p:cNvPicPr>
            <a:picLocks noChangeAspect="1"/>
          </p:cNvPicPr>
          <p:nvPr/>
        </p:nvPicPr>
        <p:blipFill>
          <a:blip r:embed="rId3"/>
          <a:stretch>
            <a:fillRect/>
          </a:stretch>
        </p:blipFill>
        <p:spPr>
          <a:xfrm>
            <a:off x="759438" y="1636698"/>
            <a:ext cx="10673123" cy="4940835"/>
          </a:xfrm>
          <a:prstGeom prst="rect">
            <a:avLst/>
          </a:prstGeom>
        </p:spPr>
      </p:pic>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{D439EF10-50E0-4B8D-9681-A1DC0417C622}tf78438558_win32</Template>
  <TotalTime>165</TotalTime>
  <Words>1233</Words>
  <Application>Microsoft Office PowerPoint</Application>
  <PresentationFormat>Widescreen</PresentationFormat>
  <Paragraphs>122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Google Sans</vt:lpstr>
      <vt:lpstr>Sabon Next LT</vt:lpstr>
      <vt:lpstr>Space Grotesk</vt:lpstr>
      <vt:lpstr>Work Sans</vt:lpstr>
      <vt:lpstr>Custom</vt:lpstr>
      <vt:lpstr>Air Quality Index Analysis</vt:lpstr>
      <vt:lpstr>What is Air Quality Index?</vt:lpstr>
      <vt:lpstr>Air Quality Index (AQI): What It Measures</vt:lpstr>
      <vt:lpstr>PowerPoint Presentation</vt:lpstr>
      <vt:lpstr>Data and Tools for Analysis</vt:lpstr>
      <vt:lpstr>PowerPoint Presentation</vt:lpstr>
      <vt:lpstr>AQI Trends: Seasonal Variations over month every year</vt:lpstr>
      <vt:lpstr>PowerPoint Presentation</vt:lpstr>
      <vt:lpstr>Pollution Spikes in Cities</vt:lpstr>
      <vt:lpstr>Analysis of previous graph</vt:lpstr>
      <vt:lpstr>Potential cause of increasing pollution over different season</vt:lpstr>
      <vt:lpstr>Comparison of Aqi Among the cities</vt:lpstr>
      <vt:lpstr>Correlation between all the pollutants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Ruchi Chaudhary</dc:creator>
  <cp:lastModifiedBy>Ruchi Chaudhary</cp:lastModifiedBy>
  <cp:revision>2</cp:revision>
  <dcterms:created xsi:type="dcterms:W3CDTF">2024-10-07T14:31:45Z</dcterms:created>
  <dcterms:modified xsi:type="dcterms:W3CDTF">2024-10-07T17:39:23Z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