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60" r:id="rId5"/>
    <p:sldId id="258" r:id="rId6"/>
    <p:sldId id="261" r:id="rId7"/>
    <p:sldId id="262" r:id="rId8"/>
    <p:sldId id="264" r:id="rId9"/>
    <p:sldId id="265" r:id="rId10"/>
    <p:sldId id="266" r:id="rId11"/>
    <p:sldId id="263"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92F2F-3711-2BD4-1B18-EC4CB28C5532}" v="2" dt="2024-01-12T06:19:16.437"/>
    <p1510:client id="{0E580548-7EE3-C5B6-20CE-B7E1DE62EC01}" v="430" dt="2024-01-12T07:44:48.128"/>
    <p1510:client id="{DAE4702C-E7D4-0201-DC50-DB64F7086452}" v="40" dt="2024-01-12T06:14:07.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1/11/2024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2685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1/11/2024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77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1/11/2024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76566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1/11/2024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1205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1/11/2024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3123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1/11/2024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1169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1/11/2024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9006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1/11/2024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2500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1/11/2024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6593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11516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1/11/2024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45341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1/11/2024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4083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1/11/2024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80999485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3" r:id="rId7"/>
    <p:sldLayoutId id="2147483714" r:id="rId8"/>
    <p:sldLayoutId id="2147483715" r:id="rId9"/>
    <p:sldLayoutId id="2147483716" r:id="rId10"/>
    <p:sldLayoutId id="2147483717" r:id="rId11"/>
    <p:sldLayoutId id="2147483719"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64E0904-5ABD-4DC7-8562-C38580C95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bstract smoke background">
            <a:extLst>
              <a:ext uri="{FF2B5EF4-FFF2-40B4-BE49-F238E27FC236}">
                <a16:creationId xmlns:a16="http://schemas.microsoft.com/office/drawing/2014/main" id="{6FF00544-8A27-7985-B6C4-A70C525E79AE}"/>
              </a:ext>
            </a:extLst>
          </p:cNvPr>
          <p:cNvPicPr>
            <a:picLocks noChangeAspect="1"/>
          </p:cNvPicPr>
          <p:nvPr/>
        </p:nvPicPr>
        <p:blipFill rotWithShape="1">
          <a:blip r:embed="rId2"/>
          <a:srcRect t="5616" r="-2" b="9863"/>
          <a:stretch/>
        </p:blipFill>
        <p:spPr>
          <a:xfrm>
            <a:off x="-97951" y="163296"/>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le 1"/>
          <p:cNvSpPr>
            <a:spLocks noGrp="1"/>
          </p:cNvSpPr>
          <p:nvPr>
            <p:ph type="ctrTitle"/>
          </p:nvPr>
        </p:nvSpPr>
        <p:spPr>
          <a:xfrm>
            <a:off x="2725176" y="474236"/>
            <a:ext cx="7768652" cy="4517221"/>
          </a:xfrm>
        </p:spPr>
        <p:txBody>
          <a:bodyPr anchor="b">
            <a:noAutofit/>
          </a:bodyPr>
          <a:lstStyle/>
          <a:p>
            <a:r>
              <a:rPr lang="en-US" sz="5400" dirty="0">
                <a:latin typeface="Algerian"/>
              </a:rPr>
              <a:t>Multiple Disease Prediction system...</a:t>
            </a:r>
          </a:p>
        </p:txBody>
      </p:sp>
      <p:sp>
        <p:nvSpPr>
          <p:cNvPr id="3" name="Subtitle 2"/>
          <p:cNvSpPr>
            <a:spLocks noGrp="1"/>
          </p:cNvSpPr>
          <p:nvPr>
            <p:ph type="subTitle" idx="1"/>
          </p:nvPr>
        </p:nvSpPr>
        <p:spPr>
          <a:xfrm rot="-10800000" flipV="1">
            <a:off x="6096000" y="4965656"/>
            <a:ext cx="5147960" cy="1356184"/>
          </a:xfrm>
        </p:spPr>
        <p:txBody>
          <a:bodyPr vert="horz" lIns="91440" tIns="45720" rIns="91440" bIns="45720" rtlCol="0" anchor="t">
            <a:normAutofit/>
          </a:bodyPr>
          <a:lstStyle/>
          <a:p>
            <a:r>
              <a:rPr lang="en-US" sz="2800" dirty="0">
                <a:latin typeface="Algerian"/>
              </a:rPr>
              <a:t>Using </a:t>
            </a:r>
            <a:r>
              <a:rPr lang="en-US" sz="2800" err="1">
                <a:latin typeface="Algerian"/>
              </a:rPr>
              <a:t>mACHINE</a:t>
            </a:r>
            <a:r>
              <a:rPr lang="en-US" sz="2800" dirty="0">
                <a:latin typeface="Algerian"/>
              </a:rPr>
              <a:t> LEARNING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003A4-D066-9BDD-9DEC-C5D8C863FF91}"/>
              </a:ext>
            </a:extLst>
          </p:cNvPr>
          <p:cNvSpPr>
            <a:spLocks noGrp="1"/>
          </p:cNvSpPr>
          <p:nvPr>
            <p:ph type="title"/>
          </p:nvPr>
        </p:nvSpPr>
        <p:spPr/>
        <p:txBody>
          <a:bodyPr/>
          <a:lstStyle/>
          <a:p>
            <a:r>
              <a:rPr lang="en-US" sz="3300" b="1" dirty="0">
                <a:ea typeface="+mj-lt"/>
                <a:cs typeface="+mj-lt"/>
              </a:rPr>
              <a:t>Parkinson's Disease Prediction using ML</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6B4CAC3A-AA70-5FEF-3186-77C86DD640B7}"/>
              </a:ext>
            </a:extLst>
          </p:cNvPr>
          <p:cNvPicPr>
            <a:picLocks noGrp="1" noChangeAspect="1"/>
          </p:cNvPicPr>
          <p:nvPr>
            <p:ph idx="1"/>
          </p:nvPr>
        </p:nvPicPr>
        <p:blipFill>
          <a:blip r:embed="rId2"/>
          <a:stretch>
            <a:fillRect/>
          </a:stretch>
        </p:blipFill>
        <p:spPr>
          <a:xfrm>
            <a:off x="840808" y="2011680"/>
            <a:ext cx="5535817" cy="4160520"/>
          </a:xfrm>
        </p:spPr>
      </p:pic>
      <p:sp>
        <p:nvSpPr>
          <p:cNvPr id="5" name="TextBox 4">
            <a:extLst>
              <a:ext uri="{FF2B5EF4-FFF2-40B4-BE49-F238E27FC236}">
                <a16:creationId xmlns:a16="http://schemas.microsoft.com/office/drawing/2014/main" id="{9DB6514D-2103-DAEF-F292-8F6BB9CB8E36}"/>
              </a:ext>
            </a:extLst>
          </p:cNvPr>
          <p:cNvSpPr txBox="1"/>
          <p:nvPr/>
        </p:nvSpPr>
        <p:spPr>
          <a:xfrm>
            <a:off x="6665343" y="3200400"/>
            <a:ext cx="5359879"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80808"/>
                </a:solidFill>
                <a:latin typeface="mayo-sans"/>
              </a:rPr>
              <a:t>Parkinson's disease is a progressive disorder that affects the nervous system and the parts of the body controlled by the nerves. Symptoms start slowly. The first symptom may be a barely noticeable tremor in just one hand.</a:t>
            </a:r>
          </a:p>
        </p:txBody>
      </p:sp>
    </p:spTree>
    <p:extLst>
      <p:ext uri="{BB962C8B-B14F-4D97-AF65-F5344CB8AC3E}">
        <p14:creationId xmlns:p14="http://schemas.microsoft.com/office/powerpoint/2010/main" val="2894356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FC65-1525-54E6-DAF0-7B53C60AAD01}"/>
              </a:ext>
            </a:extLst>
          </p:cNvPr>
          <p:cNvSpPr>
            <a:spLocks noGrp="1"/>
          </p:cNvSpPr>
          <p:nvPr>
            <p:ph type="title"/>
          </p:nvPr>
        </p:nvSpPr>
        <p:spPr/>
        <p:txBody>
          <a:bodyPr/>
          <a:lstStyle/>
          <a:p>
            <a:r>
              <a:rPr lang="en-US" dirty="0">
                <a:ea typeface="+mj-lt"/>
                <a:cs typeface="+mj-lt"/>
              </a:rPr>
              <a:t>SUPPORT VECTOR MACHINE </a:t>
            </a:r>
            <a:endParaRPr lang="en-US" dirty="0"/>
          </a:p>
        </p:txBody>
      </p:sp>
      <p:sp>
        <p:nvSpPr>
          <p:cNvPr id="3" name="Content Placeholder 2">
            <a:extLst>
              <a:ext uri="{FF2B5EF4-FFF2-40B4-BE49-F238E27FC236}">
                <a16:creationId xmlns:a16="http://schemas.microsoft.com/office/drawing/2014/main" id="{08D6C6FC-5E2E-06F5-D4DD-99E25E5AD7F1}"/>
              </a:ext>
            </a:extLst>
          </p:cNvPr>
          <p:cNvSpPr>
            <a:spLocks noGrp="1"/>
          </p:cNvSpPr>
          <p:nvPr>
            <p:ph idx="1"/>
          </p:nvPr>
        </p:nvSpPr>
        <p:spPr/>
        <p:txBody>
          <a:bodyPr vert="horz" lIns="91440" tIns="45720" rIns="91440" bIns="45720" rtlCol="0" anchor="t">
            <a:normAutofit/>
          </a:bodyPr>
          <a:lstStyle/>
          <a:p>
            <a:r>
              <a:rPr lang="en-US" sz="2000" dirty="0">
                <a:solidFill>
                  <a:srgbClr val="FFFFFF"/>
                </a:solidFill>
                <a:highlight>
                  <a:srgbClr val="808080"/>
                </a:highlight>
                <a:ea typeface="+mn-lt"/>
                <a:cs typeface="+mn-lt"/>
              </a:rPr>
              <a:t>Support Vector Machine (SVM) is a powerful machine learning algorithm used for linear or nonlinear classification, regression, and even outlier detection tasks. SVMs can be used for a variety of tasks, such as text classification, image classification, spam detection, handwriting identification, gene expression analysis, face detection, and anomaly detection. SVMs are adaptable and efficient in a variety of applications because they can manage high-dimensional data and nonlinear </a:t>
            </a:r>
            <a:r>
              <a:rPr lang="en-US" sz="2000" err="1">
                <a:solidFill>
                  <a:srgbClr val="FFFFFF"/>
                </a:solidFill>
                <a:highlight>
                  <a:srgbClr val="808080"/>
                </a:highlight>
                <a:ea typeface="+mn-lt"/>
                <a:cs typeface="+mn-lt"/>
              </a:rPr>
              <a:t>relationships.Support</a:t>
            </a:r>
            <a:r>
              <a:rPr lang="en-US" sz="2000" dirty="0">
                <a:solidFill>
                  <a:srgbClr val="FFFFFF"/>
                </a:solidFill>
                <a:highlight>
                  <a:srgbClr val="808080"/>
                </a:highlight>
                <a:ea typeface="+mn-lt"/>
                <a:cs typeface="+mn-lt"/>
              </a:rPr>
              <a:t> Vector Machine (SVM) is a powerful machine learning algorithm used for linear or nonlinear classification, regression.</a:t>
            </a:r>
            <a:endParaRPr lang="en-US" sz="2000" dirty="0">
              <a:solidFill>
                <a:srgbClr val="FFFFFF"/>
              </a:solidFill>
              <a:highlight>
                <a:srgbClr val="808080"/>
              </a:highlight>
            </a:endParaRPr>
          </a:p>
        </p:txBody>
      </p:sp>
    </p:spTree>
    <p:extLst>
      <p:ext uri="{BB962C8B-B14F-4D97-AF65-F5344CB8AC3E}">
        <p14:creationId xmlns:p14="http://schemas.microsoft.com/office/powerpoint/2010/main" val="355757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56AD-2398-77AB-FFD8-D8558455ED33}"/>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F0659C66-FE14-2CFC-35EF-79CE2DFFB9CA}"/>
              </a:ext>
            </a:extLst>
          </p:cNvPr>
          <p:cNvSpPr>
            <a:spLocks noGrp="1"/>
          </p:cNvSpPr>
          <p:nvPr>
            <p:ph idx="1"/>
          </p:nvPr>
        </p:nvSpPr>
        <p:spPr/>
        <p:txBody>
          <a:bodyPr vert="horz" lIns="91440" tIns="45720" rIns="91440" bIns="45720" rtlCol="0" anchor="t">
            <a:normAutofit/>
          </a:bodyPr>
          <a:lstStyle/>
          <a:p>
            <a:r>
              <a:rPr lang="en-US" dirty="0"/>
              <a:t>This System could take into consideration of multiple user so we will add remedy or precaution features which will send report to the user in their respective Gmail.</a:t>
            </a:r>
          </a:p>
          <a:p>
            <a:endParaRPr lang="en-US" dirty="0"/>
          </a:p>
          <a:p>
            <a:endParaRPr lang="en-US" dirty="0"/>
          </a:p>
        </p:txBody>
      </p:sp>
    </p:spTree>
    <p:extLst>
      <p:ext uri="{BB962C8B-B14F-4D97-AF65-F5344CB8AC3E}">
        <p14:creationId xmlns:p14="http://schemas.microsoft.com/office/powerpoint/2010/main" val="169066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726E-1717-A0EC-A818-92EA01E7C1F1}"/>
              </a:ext>
            </a:extLst>
          </p:cNvPr>
          <p:cNvSpPr>
            <a:spLocks noGrp="1"/>
          </p:cNvSpPr>
          <p:nvPr>
            <p:ph type="title"/>
          </p:nvPr>
        </p:nvSpPr>
        <p:spPr/>
        <p:txBody>
          <a:bodyPr>
            <a:normAutofit/>
          </a:bodyPr>
          <a:lstStyle/>
          <a:p>
            <a:r>
              <a:rPr lang="en-US" sz="8000" dirty="0">
                <a:latin typeface="Algerian"/>
              </a:rPr>
              <a:t>THANKYOU</a:t>
            </a:r>
            <a:endParaRPr lang="en-US" dirty="0">
              <a:latin typeface="Algerian"/>
            </a:endParaRPr>
          </a:p>
        </p:txBody>
      </p:sp>
    </p:spTree>
    <p:extLst>
      <p:ext uri="{BB962C8B-B14F-4D97-AF65-F5344CB8AC3E}">
        <p14:creationId xmlns:p14="http://schemas.microsoft.com/office/powerpoint/2010/main" val="131816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BE8333-F814-D53D-6F27-D02F7760126D}"/>
              </a:ext>
            </a:extLst>
          </p:cNvPr>
          <p:cNvSpPr>
            <a:spLocks noGrp="1"/>
          </p:cNvSpPr>
          <p:nvPr>
            <p:ph type="title"/>
          </p:nvPr>
        </p:nvSpPr>
        <p:spPr>
          <a:xfrm>
            <a:off x="6513788" y="365125"/>
            <a:ext cx="4840010" cy="1807305"/>
          </a:xfrm>
        </p:spPr>
        <p:txBody>
          <a:bodyPr>
            <a:normAutofit/>
          </a:bodyPr>
          <a:lstStyle/>
          <a:p>
            <a:r>
              <a:rPr lang="en-US" dirty="0">
                <a:latin typeface="Bahnschrift"/>
              </a:rPr>
              <a:t>What is Machine Learning ?</a:t>
            </a:r>
          </a:p>
        </p:txBody>
      </p:sp>
      <p:pic>
        <p:nvPicPr>
          <p:cNvPr id="12" name="Picture 11" descr="Metallic spheres connected in mesh">
            <a:extLst>
              <a:ext uri="{FF2B5EF4-FFF2-40B4-BE49-F238E27FC236}">
                <a16:creationId xmlns:a16="http://schemas.microsoft.com/office/drawing/2014/main" id="{DF6118A1-3DE0-A452-1147-3EDF490B7B11}"/>
              </a:ext>
            </a:extLst>
          </p:cNvPr>
          <p:cNvPicPr>
            <a:picLocks noChangeAspect="1"/>
          </p:cNvPicPr>
          <p:nvPr/>
        </p:nvPicPr>
        <p:blipFill rotWithShape="1">
          <a:blip r:embed="rId2"/>
          <a:srcRect l="20842" r="19711" b="-3"/>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A7BED604-A318-1C8B-93D1-85A8580FA92E}"/>
              </a:ext>
            </a:extLst>
          </p:cNvPr>
          <p:cNvSpPr>
            <a:spLocks noGrp="1"/>
          </p:cNvSpPr>
          <p:nvPr>
            <p:ph idx="1"/>
          </p:nvPr>
        </p:nvSpPr>
        <p:spPr>
          <a:xfrm>
            <a:off x="6513788" y="2333297"/>
            <a:ext cx="4840010" cy="3843666"/>
          </a:xfrm>
        </p:spPr>
        <p:txBody>
          <a:bodyPr vert="horz" lIns="91440" tIns="45720" rIns="91440" bIns="45720" rtlCol="0" anchor="t">
            <a:normAutofit/>
          </a:bodyPr>
          <a:lstStyle/>
          <a:p>
            <a:pPr>
              <a:lnSpc>
                <a:spcPct val="90000"/>
              </a:lnSpc>
            </a:pPr>
            <a:r>
              <a:rPr lang="en-US" sz="2000" dirty="0">
                <a:latin typeface="Bahnschrift"/>
                <a:ea typeface="+mn-lt"/>
                <a:cs typeface="+mn-lt"/>
              </a:rPr>
              <a:t>Machine Learning is the field of study that gives computers the capability to learn without being explicitly programmed. ML is one of the most exciting technologies that one would have ever come across. As it is evident from the name, it gives the computer that makes it more similar to humans: The ability to learn. Machine learning is actively being used today, perhaps in many more places than one would expect.</a:t>
            </a:r>
            <a:endParaRPr lang="en-US" sz="2000" dirty="0">
              <a:latin typeface="Bahnschrift"/>
            </a:endParaRPr>
          </a:p>
        </p:txBody>
      </p:sp>
    </p:spTree>
    <p:extLst>
      <p:ext uri="{BB962C8B-B14F-4D97-AF65-F5344CB8AC3E}">
        <p14:creationId xmlns:p14="http://schemas.microsoft.com/office/powerpoint/2010/main" val="242609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050D-9CBA-022E-7DBA-CE6D298BD6B1}"/>
              </a:ext>
            </a:extLst>
          </p:cNvPr>
          <p:cNvSpPr>
            <a:spLocks noGrp="1"/>
          </p:cNvSpPr>
          <p:nvPr>
            <p:ph type="title"/>
          </p:nvPr>
        </p:nvSpPr>
        <p:spPr/>
        <p:txBody>
          <a:bodyPr>
            <a:normAutofit fontScale="90000"/>
          </a:bodyPr>
          <a:lstStyle/>
          <a:p>
            <a:r>
              <a:rPr lang="en-US" sz="5400" dirty="0">
                <a:ea typeface="+mj-lt"/>
                <a:cs typeface="+mj-lt"/>
              </a:rPr>
              <a:t>Multiple Disease Prediction system</a:t>
            </a:r>
            <a:endParaRPr lang="en-US" dirty="0"/>
          </a:p>
        </p:txBody>
      </p:sp>
      <p:pic>
        <p:nvPicPr>
          <p:cNvPr id="4" name="Content Placeholder 3">
            <a:extLst>
              <a:ext uri="{FF2B5EF4-FFF2-40B4-BE49-F238E27FC236}">
                <a16:creationId xmlns:a16="http://schemas.microsoft.com/office/drawing/2014/main" id="{6BA96ABD-87C0-5341-993D-6EF2F08E8449}"/>
              </a:ext>
            </a:extLst>
          </p:cNvPr>
          <p:cNvPicPr>
            <a:picLocks noGrp="1" noChangeAspect="1"/>
          </p:cNvPicPr>
          <p:nvPr>
            <p:ph idx="1"/>
          </p:nvPr>
        </p:nvPicPr>
        <p:blipFill>
          <a:blip r:embed="rId2"/>
          <a:stretch>
            <a:fillRect/>
          </a:stretch>
        </p:blipFill>
        <p:spPr>
          <a:xfrm>
            <a:off x="1173477" y="2011680"/>
            <a:ext cx="9207964" cy="4160520"/>
          </a:xfrm>
        </p:spPr>
      </p:pic>
    </p:spTree>
    <p:extLst>
      <p:ext uri="{BB962C8B-B14F-4D97-AF65-F5344CB8AC3E}">
        <p14:creationId xmlns:p14="http://schemas.microsoft.com/office/powerpoint/2010/main" val="2031420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155E-21B7-EAE7-E4E0-C59935EDC262}"/>
              </a:ext>
            </a:extLst>
          </p:cNvPr>
          <p:cNvSpPr>
            <a:spLocks noGrp="1"/>
          </p:cNvSpPr>
          <p:nvPr>
            <p:ph type="title"/>
          </p:nvPr>
        </p:nvSpPr>
        <p:spPr/>
        <p:txBody>
          <a:bodyPr/>
          <a:lstStyle/>
          <a:p>
            <a:r>
              <a:rPr lang="en-US" sz="3300" b="1" dirty="0">
                <a:solidFill>
                  <a:schemeClr val="accent5">
                    <a:lumMod val="60000"/>
                    <a:lumOff val="40000"/>
                  </a:schemeClr>
                </a:solidFill>
                <a:ea typeface="+mj-lt"/>
                <a:cs typeface="+mj-lt"/>
              </a:rPr>
              <a:t>Diabetes Disease Prediction using ML</a:t>
            </a:r>
            <a:endParaRPr lang="en-US" b="1" dirty="0">
              <a:solidFill>
                <a:schemeClr val="accent5">
                  <a:lumMod val="60000"/>
                  <a:lumOff val="40000"/>
                </a:schemeClr>
              </a:solidFill>
            </a:endParaRPr>
          </a:p>
        </p:txBody>
      </p:sp>
      <p:pic>
        <p:nvPicPr>
          <p:cNvPr id="4" name="Content Placeholder 3" descr="A screenshot of a computer&#10;&#10;Description automatically generated">
            <a:extLst>
              <a:ext uri="{FF2B5EF4-FFF2-40B4-BE49-F238E27FC236}">
                <a16:creationId xmlns:a16="http://schemas.microsoft.com/office/drawing/2014/main" id="{64BD266D-A25C-A269-120A-B8926B1293E2}"/>
              </a:ext>
            </a:extLst>
          </p:cNvPr>
          <p:cNvPicPr>
            <a:picLocks noGrp="1" noChangeAspect="1"/>
          </p:cNvPicPr>
          <p:nvPr>
            <p:ph idx="1"/>
          </p:nvPr>
        </p:nvPicPr>
        <p:blipFill>
          <a:blip r:embed="rId2"/>
          <a:stretch>
            <a:fillRect/>
          </a:stretch>
        </p:blipFill>
        <p:spPr>
          <a:xfrm>
            <a:off x="840265" y="1524500"/>
            <a:ext cx="5889503" cy="3336061"/>
          </a:xfrm>
        </p:spPr>
      </p:pic>
      <p:sp>
        <p:nvSpPr>
          <p:cNvPr id="5" name="TextBox 4">
            <a:extLst>
              <a:ext uri="{FF2B5EF4-FFF2-40B4-BE49-F238E27FC236}">
                <a16:creationId xmlns:a16="http://schemas.microsoft.com/office/drawing/2014/main" id="{B8F248C8-9128-FF12-BD0A-011EB36127F7}"/>
              </a:ext>
            </a:extLst>
          </p:cNvPr>
          <p:cNvSpPr txBox="1"/>
          <p:nvPr/>
        </p:nvSpPr>
        <p:spPr>
          <a:xfrm>
            <a:off x="6848006" y="1514007"/>
            <a:ext cx="450454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80808"/>
                </a:solidFill>
                <a:latin typeface="Consolas"/>
                <a:ea typeface="+mn-lt"/>
                <a:cs typeface="+mn-lt"/>
              </a:rPr>
              <a:t>Diabetes mellitus refers to a group of diseases that affect how the body uses blood sugar (glucose). Glucose is an important source of energy for the cells that make up the muscles and tissues. It's also the brain's main source of fuel.</a:t>
            </a:r>
          </a:p>
          <a:p>
            <a:r>
              <a:rPr lang="en-US" dirty="0">
                <a:solidFill>
                  <a:srgbClr val="080808"/>
                </a:solidFill>
                <a:latin typeface="Consolas"/>
                <a:ea typeface="+mn-lt"/>
                <a:cs typeface="+mn-lt"/>
              </a:rPr>
              <a:t>The main cause of diabetes varies by type. But no matter what type of diabetes you have, it can lead to excess sugar in the blood. Too much sugar in the blood can lead to serious health problems.</a:t>
            </a:r>
            <a:endParaRPr lang="en-US" dirty="0">
              <a:latin typeface="Consolas"/>
              <a:ea typeface="+mn-lt"/>
              <a:cs typeface="+mn-lt"/>
            </a:endParaRPr>
          </a:p>
          <a:p>
            <a:endParaRPr lang="en-US" dirty="0">
              <a:solidFill>
                <a:srgbClr val="71777D"/>
              </a:solidFill>
              <a:latin typeface="Roboto"/>
              <a:ea typeface="Roboto"/>
              <a:cs typeface="Roboto"/>
            </a:endParaRPr>
          </a:p>
        </p:txBody>
      </p:sp>
    </p:spTree>
    <p:extLst>
      <p:ext uri="{BB962C8B-B14F-4D97-AF65-F5344CB8AC3E}">
        <p14:creationId xmlns:p14="http://schemas.microsoft.com/office/powerpoint/2010/main" val="105368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FF0C-BFAC-DE28-779D-BE5372CE4FC1}"/>
              </a:ext>
            </a:extLst>
          </p:cNvPr>
          <p:cNvSpPr>
            <a:spLocks noGrp="1"/>
          </p:cNvSpPr>
          <p:nvPr>
            <p:ph type="title"/>
          </p:nvPr>
        </p:nvSpPr>
        <p:spPr/>
        <p:txBody>
          <a:bodyPr>
            <a:normAutofit/>
          </a:bodyPr>
          <a:lstStyle/>
          <a:p>
            <a:r>
              <a:rPr lang="en-US" dirty="0">
                <a:ea typeface="+mj-lt"/>
                <a:cs typeface="+mj-lt"/>
              </a:rPr>
              <a:t>SUPPORT VECTOR MACHINE </a:t>
            </a:r>
            <a:endParaRPr lang="en-US" dirty="0"/>
          </a:p>
        </p:txBody>
      </p:sp>
      <p:sp>
        <p:nvSpPr>
          <p:cNvPr id="3" name="Content Placeholder 2">
            <a:extLst>
              <a:ext uri="{FF2B5EF4-FFF2-40B4-BE49-F238E27FC236}">
                <a16:creationId xmlns:a16="http://schemas.microsoft.com/office/drawing/2014/main" id="{5B3DD724-88B4-3415-1F4A-F7C694BDD108}"/>
              </a:ext>
            </a:extLst>
          </p:cNvPr>
          <p:cNvSpPr>
            <a:spLocks noGrp="1"/>
          </p:cNvSpPr>
          <p:nvPr>
            <p:ph idx="1"/>
          </p:nvPr>
        </p:nvSpPr>
        <p:spPr/>
        <p:txBody>
          <a:bodyPr vert="horz" lIns="91440" tIns="45720" rIns="91440" bIns="45720" rtlCol="0" anchor="t">
            <a:normAutofit/>
          </a:bodyPr>
          <a:lstStyle/>
          <a:p>
            <a:endParaRPr lang="en-US" sz="2000" b="1" dirty="0"/>
          </a:p>
          <a:p>
            <a:r>
              <a:rPr lang="en-US" sz="1600" dirty="0">
                <a:solidFill>
                  <a:srgbClr val="FFFFFF"/>
                </a:solidFill>
                <a:highlight>
                  <a:srgbClr val="808080"/>
                </a:highlight>
                <a:ea typeface="+mn-lt"/>
                <a:cs typeface="+mn-lt"/>
              </a:rPr>
              <a:t>Support Vector Machine (SVM) is a powerful machine learning algorithm used for linear or nonlinear classification, regression, and even outlier detection tasks. SVMs can be used for a variety of tasks, such as text classification, image classification, spam detection, handwriting identification, gene expression analysis, face detection, and anomaly detection. SVMs are adaptable and efficient in a variety of applications because they can manage high-dimensional data and nonlinear </a:t>
            </a:r>
            <a:r>
              <a:rPr lang="en-US" sz="1600" err="1">
                <a:solidFill>
                  <a:srgbClr val="FFFFFF"/>
                </a:solidFill>
                <a:highlight>
                  <a:srgbClr val="808080"/>
                </a:highlight>
                <a:ea typeface="+mn-lt"/>
                <a:cs typeface="+mn-lt"/>
              </a:rPr>
              <a:t>relationships.Support</a:t>
            </a:r>
            <a:r>
              <a:rPr lang="en-US" sz="1600" dirty="0">
                <a:solidFill>
                  <a:srgbClr val="FFFFFF"/>
                </a:solidFill>
                <a:highlight>
                  <a:srgbClr val="808080"/>
                </a:highlight>
                <a:ea typeface="+mn-lt"/>
                <a:cs typeface="+mn-lt"/>
              </a:rPr>
              <a:t> Vector Machine (SVM) is a powerful machine learning algorithm used for linear or nonlinear classification, regression, and even outlier detection tasks. SVMs can be used for a variety of tasks, such as text classification, image classification, spam detection, handwriting identification, gene expression analysis, face detection, and anomaly detection. SVMs are adaptable and efficient in a variety of applications because they can manage high-dimensional data and nonlinear </a:t>
            </a:r>
            <a:r>
              <a:rPr lang="en-US" sz="1600" err="1">
                <a:solidFill>
                  <a:srgbClr val="FFFFFF"/>
                </a:solidFill>
                <a:highlight>
                  <a:srgbClr val="808080"/>
                </a:highlight>
                <a:ea typeface="+mn-lt"/>
                <a:cs typeface="+mn-lt"/>
              </a:rPr>
              <a:t>relationships.</a:t>
            </a:r>
            <a:r>
              <a:rPr lang="en-US" sz="1600" err="1">
                <a:solidFill>
                  <a:srgbClr val="FFFFFF"/>
                </a:solidFill>
                <a:highlight>
                  <a:srgbClr val="808080"/>
                </a:highlight>
              </a:rPr>
              <a:t>pport</a:t>
            </a:r>
            <a:r>
              <a:rPr lang="en-US" sz="1600" dirty="0">
                <a:solidFill>
                  <a:srgbClr val="FFFFFF"/>
                </a:solidFill>
                <a:highlight>
                  <a:srgbClr val="808080"/>
                </a:highlight>
                <a:ea typeface="+mn-lt"/>
                <a:cs typeface="+mn-lt"/>
              </a:rPr>
              <a:t> Vector Machine (SVM) is a powerful machine learning algorithm used for linear or nonlinear classification, regression, and even outlier detection tasks. SVMs can be used for a variety of tasks, such as text classification, image classification, spam detection, handwriting identification, gene expression analysis, face detection, and anomaly detection. </a:t>
            </a:r>
            <a:endParaRPr lang="en-US" sz="1600">
              <a:solidFill>
                <a:srgbClr val="FFFFFF"/>
              </a:solidFill>
              <a:highlight>
                <a:srgbClr val="808080"/>
              </a:highlight>
            </a:endParaRPr>
          </a:p>
        </p:txBody>
      </p:sp>
    </p:spTree>
    <p:extLst>
      <p:ext uri="{BB962C8B-B14F-4D97-AF65-F5344CB8AC3E}">
        <p14:creationId xmlns:p14="http://schemas.microsoft.com/office/powerpoint/2010/main" val="143972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2000-AF34-DE7D-0E23-77869CC6E6D0}"/>
              </a:ext>
            </a:extLst>
          </p:cNvPr>
          <p:cNvSpPr>
            <a:spLocks noGrp="1"/>
          </p:cNvSpPr>
          <p:nvPr>
            <p:ph type="title"/>
          </p:nvPr>
        </p:nvSpPr>
        <p:spPr/>
        <p:txBody>
          <a:bodyPr/>
          <a:lstStyle/>
          <a:p>
            <a:r>
              <a:rPr lang="en-US" dirty="0"/>
              <a:t>SUPPORT VECTOR MACHINE</a:t>
            </a:r>
          </a:p>
        </p:txBody>
      </p:sp>
      <p:pic>
        <p:nvPicPr>
          <p:cNvPr id="4" name="Content Placeholder 3">
            <a:extLst>
              <a:ext uri="{FF2B5EF4-FFF2-40B4-BE49-F238E27FC236}">
                <a16:creationId xmlns:a16="http://schemas.microsoft.com/office/drawing/2014/main" id="{71DB2FD5-2BE4-4F8D-AEC9-5C7A657F67F0}"/>
              </a:ext>
            </a:extLst>
          </p:cNvPr>
          <p:cNvPicPr>
            <a:picLocks noGrp="1" noChangeAspect="1"/>
          </p:cNvPicPr>
          <p:nvPr>
            <p:ph idx="1"/>
          </p:nvPr>
        </p:nvPicPr>
        <p:blipFill>
          <a:blip r:embed="rId2"/>
          <a:stretch>
            <a:fillRect/>
          </a:stretch>
        </p:blipFill>
        <p:spPr>
          <a:xfrm>
            <a:off x="3544497" y="2011680"/>
            <a:ext cx="5103005" cy="4160520"/>
          </a:xfrm>
        </p:spPr>
      </p:pic>
    </p:spTree>
    <p:extLst>
      <p:ext uri="{BB962C8B-B14F-4D97-AF65-F5344CB8AC3E}">
        <p14:creationId xmlns:p14="http://schemas.microsoft.com/office/powerpoint/2010/main" val="277519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5BC911-1BAD-9FBE-A7E7-22A2A7070A6F}"/>
              </a:ext>
            </a:extLst>
          </p:cNvPr>
          <p:cNvSpPr>
            <a:spLocks noGrp="1"/>
          </p:cNvSpPr>
          <p:nvPr>
            <p:ph type="title"/>
          </p:nvPr>
        </p:nvSpPr>
        <p:spPr>
          <a:xfrm>
            <a:off x="838201" y="643467"/>
            <a:ext cx="3888526" cy="1800526"/>
          </a:xfrm>
        </p:spPr>
        <p:txBody>
          <a:bodyPr>
            <a:normAutofit/>
          </a:bodyPr>
          <a:lstStyle/>
          <a:p>
            <a:r>
              <a:rPr lang="en-US" sz="3700" b="1">
                <a:ea typeface="+mj-lt"/>
                <a:cs typeface="+mj-lt"/>
              </a:rPr>
              <a:t>Heart's Disease Prediction using ML</a:t>
            </a:r>
            <a:endParaRPr lang="en-US" sz="3700"/>
          </a:p>
        </p:txBody>
      </p:sp>
      <p:sp>
        <p:nvSpPr>
          <p:cNvPr id="8" name="Content Placeholder 7">
            <a:extLst>
              <a:ext uri="{FF2B5EF4-FFF2-40B4-BE49-F238E27FC236}">
                <a16:creationId xmlns:a16="http://schemas.microsoft.com/office/drawing/2014/main" id="{65121885-FA5D-7B3A-C7C1-A2074D86E641}"/>
              </a:ext>
            </a:extLst>
          </p:cNvPr>
          <p:cNvSpPr>
            <a:spLocks noGrp="1"/>
          </p:cNvSpPr>
          <p:nvPr>
            <p:ph idx="1"/>
          </p:nvPr>
        </p:nvSpPr>
        <p:spPr>
          <a:xfrm>
            <a:off x="838201" y="2623381"/>
            <a:ext cx="3888528" cy="3841128"/>
          </a:xfrm>
        </p:spPr>
        <p:txBody>
          <a:bodyPr vert="horz" lIns="91440" tIns="45720" rIns="91440" bIns="45720" rtlCol="0" anchor="t">
            <a:noAutofit/>
          </a:bodyPr>
          <a:lstStyle/>
          <a:p>
            <a:r>
              <a:rPr lang="en-US" sz="1800" dirty="0">
                <a:solidFill>
                  <a:srgbClr val="080808"/>
                </a:solidFill>
                <a:latin typeface="Arial Nova"/>
                <a:ea typeface="+mn-lt"/>
                <a:cs typeface="+mn-lt"/>
              </a:rPr>
              <a:t>Heart disease describes a range of conditions that affect the heart. Heart diseases include:</a:t>
            </a:r>
            <a:endParaRPr lang="en-US" sz="1800">
              <a:latin typeface="Arial Nova"/>
            </a:endParaRPr>
          </a:p>
          <a:p>
            <a:r>
              <a:rPr lang="en-US" sz="1800" dirty="0">
                <a:solidFill>
                  <a:srgbClr val="080808"/>
                </a:solidFill>
                <a:latin typeface="Arial Nova"/>
                <a:ea typeface="+mn-lt"/>
                <a:cs typeface="+mn-lt"/>
              </a:rPr>
              <a:t>Blood vessel disease, such as coronary artery disease</a:t>
            </a:r>
            <a:endParaRPr lang="en-US" sz="1800">
              <a:latin typeface="Arial Nova"/>
            </a:endParaRPr>
          </a:p>
          <a:p>
            <a:r>
              <a:rPr lang="en-US" sz="1800" dirty="0">
                <a:solidFill>
                  <a:srgbClr val="080808"/>
                </a:solidFill>
                <a:latin typeface="Arial Nova"/>
                <a:ea typeface="+mn-lt"/>
                <a:cs typeface="+mn-lt"/>
              </a:rPr>
              <a:t>Irregular heartbeats (arrhythmias)</a:t>
            </a:r>
            <a:endParaRPr lang="en-US" sz="1800">
              <a:latin typeface="Arial Nova"/>
            </a:endParaRPr>
          </a:p>
          <a:p>
            <a:r>
              <a:rPr lang="en-US" sz="1800" dirty="0">
                <a:solidFill>
                  <a:srgbClr val="080808"/>
                </a:solidFill>
                <a:latin typeface="Arial Nova"/>
                <a:ea typeface="+mn-lt"/>
                <a:cs typeface="+mn-lt"/>
              </a:rPr>
              <a:t>Heart problems you're born with (congenital heart defects)</a:t>
            </a:r>
            <a:endParaRPr lang="en-US" sz="1800">
              <a:latin typeface="Arial Nova"/>
            </a:endParaRPr>
          </a:p>
          <a:p>
            <a:r>
              <a:rPr lang="en-US" sz="1800" dirty="0">
                <a:solidFill>
                  <a:srgbClr val="080808"/>
                </a:solidFill>
                <a:latin typeface="Arial Nova"/>
                <a:ea typeface="+mn-lt"/>
                <a:cs typeface="+mn-lt"/>
              </a:rPr>
              <a:t>Disease of the heart muscle</a:t>
            </a:r>
            <a:endParaRPr lang="en-US" sz="1800">
              <a:latin typeface="Arial Nova"/>
            </a:endParaRPr>
          </a:p>
          <a:p>
            <a:r>
              <a:rPr lang="en-US" sz="1800" dirty="0">
                <a:solidFill>
                  <a:srgbClr val="080808"/>
                </a:solidFill>
                <a:latin typeface="Arial Nova"/>
                <a:ea typeface="+mn-lt"/>
                <a:cs typeface="+mn-lt"/>
              </a:rPr>
              <a:t>Heart valve disease</a:t>
            </a:r>
            <a:endParaRPr lang="en-US" sz="1800">
              <a:latin typeface="Arial Nova"/>
            </a:endParaRPr>
          </a:p>
          <a:p>
            <a:endParaRPr lang="en-US" sz="1800" dirty="0">
              <a:solidFill>
                <a:srgbClr val="080808"/>
              </a:solidFill>
              <a:latin typeface="Arial Nova"/>
            </a:endParaRPr>
          </a:p>
          <a:p>
            <a:endParaRPr lang="en-US" sz="2000" dirty="0"/>
          </a:p>
        </p:txBody>
      </p:sp>
      <p:pic>
        <p:nvPicPr>
          <p:cNvPr id="4" name="Content Placeholder 3">
            <a:extLst>
              <a:ext uri="{FF2B5EF4-FFF2-40B4-BE49-F238E27FC236}">
                <a16:creationId xmlns:a16="http://schemas.microsoft.com/office/drawing/2014/main" id="{F772B9F4-8319-A82E-7524-5B8098F3C4F8}"/>
              </a:ext>
            </a:extLst>
          </p:cNvPr>
          <p:cNvPicPr>
            <a:picLocks noChangeAspect="1"/>
          </p:cNvPicPr>
          <p:nvPr/>
        </p:nvPicPr>
        <p:blipFill rotWithShape="1">
          <a:blip r:embed="rId2"/>
          <a:srcRect r="15829" b="-1"/>
          <a:stretch/>
        </p:blipFill>
        <p:spPr>
          <a:xfrm>
            <a:off x="7056646" y="1381882"/>
            <a:ext cx="4491887" cy="4122580"/>
          </a:xfrm>
          <a:prstGeom prst="rect">
            <a:avLst/>
          </a:prstGeom>
        </p:spPr>
      </p:pic>
    </p:spTree>
    <p:extLst>
      <p:ext uri="{BB962C8B-B14F-4D97-AF65-F5344CB8AC3E}">
        <p14:creationId xmlns:p14="http://schemas.microsoft.com/office/powerpoint/2010/main" val="428062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9CC3-612F-C5A1-8DF3-A77C4E517F74}"/>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650D8D97-1E41-5D76-C15A-CE61C7672FF4}"/>
              </a:ext>
            </a:extLst>
          </p:cNvPr>
          <p:cNvSpPr>
            <a:spLocks noGrp="1"/>
          </p:cNvSpPr>
          <p:nvPr>
            <p:ph idx="1"/>
          </p:nvPr>
        </p:nvSpPr>
        <p:spPr/>
        <p:txBody>
          <a:bodyPr vert="horz" lIns="91440" tIns="45720" rIns="91440" bIns="45720" rtlCol="0" anchor="t">
            <a:normAutofit/>
          </a:bodyPr>
          <a:lstStyle/>
          <a:p>
            <a:r>
              <a:rPr lang="en-US" sz="2400" dirty="0">
                <a:latin typeface="Cambria"/>
                <a:ea typeface="+mn-lt"/>
                <a:cs typeface="+mn-lt"/>
              </a:rPr>
              <a:t>Logistic regression is a supervised machine learning algorithm mainly used for classification tasks where the goal is to predict the probability that an instance belongs to a given class or not. It is a kind of statistical algorithm, which analyze the relationship between a </a:t>
            </a:r>
            <a:r>
              <a:rPr lang="en-US" sz="2400" dirty="0" err="1">
                <a:latin typeface="Cambria"/>
                <a:ea typeface="+mn-lt"/>
                <a:cs typeface="+mn-lt"/>
              </a:rPr>
              <a:t>sLogistic</a:t>
            </a:r>
            <a:r>
              <a:rPr lang="en-US" sz="2400" dirty="0">
                <a:latin typeface="Cambria"/>
                <a:ea typeface="+mn-lt"/>
                <a:cs typeface="+mn-lt"/>
              </a:rPr>
              <a:t> regression is a supervised machine learning algorithm mainly used for classification tasks where the goal is to predict the probability that an instance belongs to a given class or not. It is a kind of statistical algorithm, which analyze the relationship between a set of independent variables and the dependent binary variables. It is a powerful tool for decision-making. For example email spam or not. et of independent variables and the dependent binary variables. It is a powerful tool for decision</a:t>
            </a:r>
            <a:endParaRPr lang="en-US" sz="2400" dirty="0" err="1">
              <a:latin typeface="Cambria"/>
            </a:endParaRPr>
          </a:p>
        </p:txBody>
      </p:sp>
    </p:spTree>
    <p:extLst>
      <p:ext uri="{BB962C8B-B14F-4D97-AF65-F5344CB8AC3E}">
        <p14:creationId xmlns:p14="http://schemas.microsoft.com/office/powerpoint/2010/main" val="1966864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534CA-2AD2-70F1-0A42-934FFA50B37D}"/>
              </a:ext>
            </a:extLst>
          </p:cNvPr>
          <p:cNvSpPr>
            <a:spLocks noGrp="1"/>
          </p:cNvSpPr>
          <p:nvPr>
            <p:ph type="title"/>
          </p:nvPr>
        </p:nvSpPr>
        <p:spPr>
          <a:xfrm>
            <a:off x="1470803" y="365125"/>
            <a:ext cx="9882997" cy="1339940"/>
          </a:xfrm>
        </p:spPr>
        <p:txBody>
          <a:bodyPr/>
          <a:lstStyle/>
          <a:p>
            <a:r>
              <a:rPr lang="en-US" dirty="0">
                <a:ea typeface="+mj-lt"/>
                <a:cs typeface="+mj-lt"/>
              </a:rPr>
              <a:t>Logistic Regression</a:t>
            </a:r>
            <a:endParaRPr lang="en-US" dirty="0"/>
          </a:p>
        </p:txBody>
      </p:sp>
      <p:pic>
        <p:nvPicPr>
          <p:cNvPr id="4" name="Content Placeholder 3" descr="A graph of a logistic regression&#10;&#10;Description automatically generated">
            <a:extLst>
              <a:ext uri="{FF2B5EF4-FFF2-40B4-BE49-F238E27FC236}">
                <a16:creationId xmlns:a16="http://schemas.microsoft.com/office/drawing/2014/main" id="{2920AF00-16A1-0962-E0F8-ED69B0ECB220}"/>
              </a:ext>
            </a:extLst>
          </p:cNvPr>
          <p:cNvPicPr>
            <a:picLocks noGrp="1" noChangeAspect="1"/>
          </p:cNvPicPr>
          <p:nvPr>
            <p:ph idx="1"/>
          </p:nvPr>
        </p:nvPicPr>
        <p:blipFill>
          <a:blip r:embed="rId2"/>
          <a:stretch>
            <a:fillRect/>
          </a:stretch>
        </p:blipFill>
        <p:spPr>
          <a:xfrm>
            <a:off x="1482036" y="2105977"/>
            <a:ext cx="8235889" cy="3971925"/>
          </a:xfrm>
        </p:spPr>
      </p:pic>
    </p:spTree>
    <p:extLst>
      <p:ext uri="{BB962C8B-B14F-4D97-AF65-F5344CB8AC3E}">
        <p14:creationId xmlns:p14="http://schemas.microsoft.com/office/powerpoint/2010/main" val="4012504559"/>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301B2E"/>
      </a:dk2>
      <a:lt2>
        <a:srgbClr val="F0F3F2"/>
      </a:lt2>
      <a:accent1>
        <a:srgbClr val="E72986"/>
      </a:accent1>
      <a:accent2>
        <a:srgbClr val="D517C3"/>
      </a:accent2>
      <a:accent3>
        <a:srgbClr val="AA29E7"/>
      </a:accent3>
      <a:accent4>
        <a:srgbClr val="5526D8"/>
      </a:accent4>
      <a:accent5>
        <a:srgbClr val="2946E7"/>
      </a:accent5>
      <a:accent6>
        <a:srgbClr val="1784D5"/>
      </a:accent6>
      <a:hlink>
        <a:srgbClr val="413F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BrushVTI</vt:lpstr>
      <vt:lpstr>Multiple Disease Prediction system...</vt:lpstr>
      <vt:lpstr>What is Machine Learning ?</vt:lpstr>
      <vt:lpstr>Multiple Disease Prediction system</vt:lpstr>
      <vt:lpstr>Diabetes Disease Prediction using ML</vt:lpstr>
      <vt:lpstr>SUPPORT VECTOR MACHINE </vt:lpstr>
      <vt:lpstr>SUPPORT VECTOR MACHINE</vt:lpstr>
      <vt:lpstr>Heart's Disease Prediction using ML</vt:lpstr>
      <vt:lpstr>Logistic Regression</vt:lpstr>
      <vt:lpstr>Logistic Regression</vt:lpstr>
      <vt:lpstr>Parkinson's Disease Prediction using ML</vt:lpstr>
      <vt:lpstr>SUPPORT VECTOR MACHINE </vt:lpstr>
      <vt:lpstr>FUTURE WORK</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203</cp:revision>
  <dcterms:created xsi:type="dcterms:W3CDTF">2024-01-12T05:59:11Z</dcterms:created>
  <dcterms:modified xsi:type="dcterms:W3CDTF">2024-01-12T07:50:03Z</dcterms:modified>
</cp:coreProperties>
</file>