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326" r:id="rId6"/>
    <p:sldId id="327" r:id="rId7"/>
    <p:sldId id="309" r:id="rId8"/>
    <p:sldId id="310" r:id="rId9"/>
    <p:sldId id="325" r:id="rId10"/>
    <p:sldId id="311" r:id="rId11"/>
    <p:sldId id="312" r:id="rId12"/>
    <p:sldId id="313" r:id="rId13"/>
    <p:sldId id="314" r:id="rId14"/>
    <p:sldId id="316" r:id="rId15"/>
    <p:sldId id="317" r:id="rId16"/>
    <p:sldId id="318" r:id="rId17"/>
    <p:sldId id="319" r:id="rId18"/>
    <p:sldId id="320" r:id="rId19"/>
    <p:sldId id="321" r:id="rId20"/>
    <p:sldId id="322" r:id="rId21"/>
    <p:sldId id="323" r:id="rId22"/>
    <p:sldId id="324" r:id="rId23"/>
    <p:sldId id="328" r:id="rId24"/>
    <p:sldId id="31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6/15/2022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40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29869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6/15/2022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49643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6/15/2022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102076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6/15/2022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61568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58199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89497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42900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2D6E202-B606-4609-B914-27C9371A1F6D}" type="datetime1">
              <a:rPr lang="en-US" smtClean="0"/>
              <a:t>6/15/2022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0320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972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6/15/2022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163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688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192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535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074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783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702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6/15/2022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27035856"/>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ic-tac-to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ixabay.com/en/thank-you-thanks-gratitude-2011012/"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6600" dirty="0">
                <a:solidFill>
                  <a:srgbClr val="FF0000"/>
                </a:solidFill>
                <a:latin typeface="Algerian" panose="04020705040A02060702" pitchFamily="82" charset="0"/>
              </a:rPr>
              <a:t>TIC TAC TOE GAME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843451" y="4608575"/>
            <a:ext cx="5489940" cy="1696431"/>
          </a:xfrm>
        </p:spPr>
        <p:txBody>
          <a:bodyPr anchor="t">
            <a:noAutofit/>
          </a:bodyPr>
          <a:lstStyle/>
          <a:p>
            <a:pPr>
              <a:lnSpc>
                <a:spcPct val="100000"/>
              </a:lnSpc>
            </a:pPr>
            <a:r>
              <a:rPr lang="en-US" sz="2400" dirty="0">
                <a:solidFill>
                  <a:schemeClr val="accent1">
                    <a:lumMod val="75000"/>
                  </a:schemeClr>
                </a:solidFill>
                <a:latin typeface="Algerian" panose="04020705040A02060702" pitchFamily="82" charset="0"/>
              </a:rPr>
              <a:t>Shivam </a:t>
            </a:r>
            <a:r>
              <a:rPr lang="en-US" sz="2400" dirty="0" err="1">
                <a:solidFill>
                  <a:schemeClr val="accent1">
                    <a:lumMod val="75000"/>
                  </a:schemeClr>
                </a:solidFill>
                <a:latin typeface="Algerian" panose="04020705040A02060702" pitchFamily="82" charset="0"/>
              </a:rPr>
              <a:t>singh</a:t>
            </a:r>
            <a:r>
              <a:rPr lang="en-US" sz="2400" dirty="0">
                <a:solidFill>
                  <a:schemeClr val="accent1">
                    <a:lumMod val="75000"/>
                  </a:schemeClr>
                </a:solidFill>
                <a:latin typeface="Algerian" panose="04020705040A02060702" pitchFamily="82" charset="0"/>
              </a:rPr>
              <a:t>(Ra2011003010087)</a:t>
            </a:r>
          </a:p>
          <a:p>
            <a:pPr>
              <a:lnSpc>
                <a:spcPct val="100000"/>
              </a:lnSpc>
            </a:pPr>
            <a:r>
              <a:rPr lang="en-US" sz="2400" dirty="0">
                <a:solidFill>
                  <a:schemeClr val="accent1">
                    <a:lumMod val="75000"/>
                  </a:schemeClr>
                </a:solidFill>
                <a:latin typeface="Algerian" panose="04020705040A02060702" pitchFamily="82" charset="0"/>
              </a:rPr>
              <a:t>Prakhar Kunwar Sinha(Ra2011003010093)</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D916-21D7-2551-A8A6-A236624ECC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799C55-BBC3-D33A-6FF9-5B31327D2799}"/>
              </a:ext>
            </a:extLst>
          </p:cNvPr>
          <p:cNvSpPr>
            <a:spLocks noGrp="1"/>
          </p:cNvSpPr>
          <p:nvPr>
            <p:ph idx="1"/>
          </p:nvPr>
        </p:nvSpPr>
        <p:spPr>
          <a:xfrm>
            <a:off x="685800" y="1263536"/>
            <a:ext cx="10820400" cy="4955150"/>
          </a:xfrm>
        </p:spPr>
        <p:txBody>
          <a:bodyPr>
            <a:noAutofit/>
          </a:bodyPr>
          <a:lstStyle/>
          <a:p>
            <a:r>
              <a:rPr lang="en-US" sz="3200" b="1" i="0" u="none" strike="noStrike" dirty="0">
                <a:solidFill>
                  <a:srgbClr val="FF0000"/>
                </a:solidFill>
                <a:effectLst/>
                <a:latin typeface="Trebuchet MS" panose="020B0603020202020204" pitchFamily="34" charset="0"/>
              </a:rPr>
              <a:t>Step 3:</a:t>
            </a:r>
            <a:r>
              <a:rPr lang="en-US" sz="3200" b="0" i="0" u="none" strike="noStrike" dirty="0">
                <a:solidFill>
                  <a:srgbClr val="FF0000"/>
                </a:solidFill>
                <a:effectLst/>
                <a:latin typeface="Trebuchet MS" panose="020B0603020202020204" pitchFamily="34" charset="0"/>
              </a:rPr>
              <a:t> Get index as input from the players.  And the index range is 1-9. </a:t>
            </a:r>
            <a:r>
              <a:rPr lang="en-US" sz="3200" b="0" i="0" u="none" strike="noStrike" dirty="0" err="1">
                <a:solidFill>
                  <a:srgbClr val="FF0000"/>
                </a:solidFill>
                <a:effectLst/>
                <a:latin typeface="Trebuchet MS" panose="020B0603020202020204" pitchFamily="34" charset="0"/>
              </a:rPr>
              <a:t>i.e</a:t>
            </a:r>
            <a:r>
              <a:rPr lang="en-US" sz="3200" b="0" i="0" u="none" strike="noStrike" dirty="0">
                <a:solidFill>
                  <a:srgbClr val="FF0000"/>
                </a:solidFill>
                <a:effectLst/>
                <a:latin typeface="Trebuchet MS" panose="020B0603020202020204" pitchFamily="34" charset="0"/>
              </a:rPr>
              <a:t>) from </a:t>
            </a:r>
            <a:br>
              <a:rPr lang="en-US" sz="3200" dirty="0">
                <a:solidFill>
                  <a:srgbClr val="FF0000"/>
                </a:solidFill>
              </a:rPr>
            </a:br>
            <a:r>
              <a:rPr lang="en-US" sz="3200" b="0" i="0" u="none" strike="noStrike" dirty="0">
                <a:solidFill>
                  <a:srgbClr val="FF0000"/>
                </a:solidFill>
                <a:effectLst/>
                <a:latin typeface="Trebuchet MS" panose="020B0603020202020204" pitchFamily="34" charset="0"/>
              </a:rPr>
              <a:t>           cell 1 to cell 9.</a:t>
            </a:r>
            <a:br>
              <a:rPr lang="en-US" sz="3200" dirty="0">
                <a:solidFill>
                  <a:srgbClr val="FF0000"/>
                </a:solidFill>
              </a:rPr>
            </a:br>
            <a:r>
              <a:rPr lang="en-US" sz="3200" b="1" i="0" u="none" strike="noStrike" dirty="0">
                <a:solidFill>
                  <a:srgbClr val="FF0000"/>
                </a:solidFill>
                <a:effectLst/>
                <a:latin typeface="Trebuchet MS" panose="020B0603020202020204" pitchFamily="34" charset="0"/>
              </a:rPr>
              <a:t>Step 4:</a:t>
            </a:r>
            <a:r>
              <a:rPr lang="en-US" sz="3200" b="0" i="0" u="none" strike="noStrike" dirty="0">
                <a:solidFill>
                  <a:srgbClr val="FF0000"/>
                </a:solidFill>
                <a:effectLst/>
                <a:latin typeface="Trebuchet MS" panose="020B0603020202020204" pitchFamily="34" charset="0"/>
              </a:rPr>
              <a:t> After each move, check whether that player has placed three respective</a:t>
            </a:r>
            <a:br>
              <a:rPr lang="en-US" sz="3200" dirty="0">
                <a:solidFill>
                  <a:srgbClr val="FF0000"/>
                </a:solidFill>
              </a:rPr>
            </a:br>
            <a:r>
              <a:rPr lang="en-US" sz="3200" b="0" i="0" u="none" strike="noStrike" dirty="0">
                <a:solidFill>
                  <a:srgbClr val="FF0000"/>
                </a:solidFill>
                <a:effectLst/>
                <a:latin typeface="Trebuchet MS" panose="020B0603020202020204" pitchFamily="34" charset="0"/>
              </a:rPr>
              <a:t>           signatures in vertical, horizontal or diagonal row.  If yes, declare that</a:t>
            </a:r>
            <a:br>
              <a:rPr lang="en-US" sz="3200" dirty="0">
                <a:solidFill>
                  <a:srgbClr val="FF0000"/>
                </a:solidFill>
              </a:rPr>
            </a:br>
            <a:r>
              <a:rPr lang="en-US" sz="3200" b="0" i="0" u="none" strike="noStrike" dirty="0">
                <a:solidFill>
                  <a:srgbClr val="FF0000"/>
                </a:solidFill>
                <a:effectLst/>
                <a:latin typeface="Trebuchet MS" panose="020B0603020202020204" pitchFamily="34" charset="0"/>
              </a:rPr>
              <a:t>           particular player as winner.</a:t>
            </a:r>
            <a:br>
              <a:rPr lang="en-US" sz="3200" dirty="0">
                <a:solidFill>
                  <a:srgbClr val="FF0000"/>
                </a:solidFill>
              </a:rPr>
            </a:br>
            <a:r>
              <a:rPr lang="en-US" sz="3200" b="1" i="0" u="none" strike="noStrike" dirty="0">
                <a:solidFill>
                  <a:srgbClr val="FF0000"/>
                </a:solidFill>
                <a:effectLst/>
                <a:latin typeface="Trebuchet MS" panose="020B0603020202020204" pitchFamily="34" charset="0"/>
              </a:rPr>
              <a:t>Step 5:</a:t>
            </a:r>
            <a:r>
              <a:rPr lang="en-US" sz="3200" b="0" i="0" u="none" strike="noStrike" dirty="0">
                <a:solidFill>
                  <a:srgbClr val="FF0000"/>
                </a:solidFill>
                <a:effectLst/>
                <a:latin typeface="Trebuchet MS" panose="020B0603020202020204" pitchFamily="34" charset="0"/>
              </a:rPr>
              <a:t> If no, give chance for other player.</a:t>
            </a:r>
            <a:br>
              <a:rPr lang="en-US" sz="3200" dirty="0">
                <a:solidFill>
                  <a:srgbClr val="FF0000"/>
                </a:solidFill>
              </a:rPr>
            </a:br>
            <a:r>
              <a:rPr lang="en-US" sz="3200" b="1" i="0" u="none" strike="noStrike" dirty="0">
                <a:solidFill>
                  <a:srgbClr val="FF0000"/>
                </a:solidFill>
                <a:effectLst/>
                <a:latin typeface="Trebuchet MS" panose="020B0603020202020204" pitchFamily="34" charset="0"/>
              </a:rPr>
              <a:t>Step 6:</a:t>
            </a:r>
            <a:r>
              <a:rPr lang="en-US" sz="3200" b="0" i="0" u="none" strike="noStrike" dirty="0">
                <a:solidFill>
                  <a:srgbClr val="FF0000"/>
                </a:solidFill>
                <a:effectLst/>
                <a:latin typeface="Trebuchet MS" panose="020B0603020202020204" pitchFamily="34" charset="0"/>
              </a:rPr>
              <a:t> If all the cells in the Tic-Tac-Toe board got filled, then the game is drawn.</a:t>
            </a:r>
            <a:endParaRPr lang="en-IN" sz="3200" dirty="0"/>
          </a:p>
        </p:txBody>
      </p:sp>
    </p:spTree>
    <p:extLst>
      <p:ext uri="{BB962C8B-B14F-4D97-AF65-F5344CB8AC3E}">
        <p14:creationId xmlns:p14="http://schemas.microsoft.com/office/powerpoint/2010/main" val="3230866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8965-345C-FBBC-4E47-D941AB43E462}"/>
              </a:ext>
            </a:extLst>
          </p:cNvPr>
          <p:cNvSpPr>
            <a:spLocks noGrp="1"/>
          </p:cNvSpPr>
          <p:nvPr>
            <p:ph type="title"/>
          </p:nvPr>
        </p:nvSpPr>
        <p:spPr>
          <a:xfrm>
            <a:off x="4337109" y="764373"/>
            <a:ext cx="2575420" cy="1293028"/>
          </a:xfrm>
        </p:spPr>
        <p:txBody>
          <a:bodyPr/>
          <a:lstStyle/>
          <a:p>
            <a:r>
              <a:rPr lang="en-IN" dirty="0">
                <a:solidFill>
                  <a:srgbClr val="FF0000"/>
                </a:solidFill>
                <a:latin typeface="Algerian" panose="04020705040A02060702" pitchFamily="82" charset="0"/>
              </a:rPr>
              <a:t>Code----</a:t>
            </a:r>
          </a:p>
        </p:txBody>
      </p:sp>
      <p:pic>
        <p:nvPicPr>
          <p:cNvPr id="5" name="Content Placeholder 4">
            <a:extLst>
              <a:ext uri="{FF2B5EF4-FFF2-40B4-BE49-F238E27FC236}">
                <a16:creationId xmlns:a16="http://schemas.microsoft.com/office/drawing/2014/main" id="{5FE19033-52BD-E252-B780-70C767E9EE99}"/>
              </a:ext>
            </a:extLst>
          </p:cNvPr>
          <p:cNvPicPr>
            <a:picLocks noGrp="1" noChangeAspect="1"/>
          </p:cNvPicPr>
          <p:nvPr>
            <p:ph idx="1"/>
          </p:nvPr>
        </p:nvPicPr>
        <p:blipFill>
          <a:blip r:embed="rId2"/>
          <a:stretch>
            <a:fillRect/>
          </a:stretch>
        </p:blipFill>
        <p:spPr>
          <a:xfrm>
            <a:off x="520117" y="1653702"/>
            <a:ext cx="11104436" cy="5048655"/>
          </a:xfrm>
        </p:spPr>
      </p:pic>
    </p:spTree>
    <p:extLst>
      <p:ext uri="{BB962C8B-B14F-4D97-AF65-F5344CB8AC3E}">
        <p14:creationId xmlns:p14="http://schemas.microsoft.com/office/powerpoint/2010/main" val="339826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91E9-7EBB-EFAC-7F43-6C3817B9936B}"/>
              </a:ext>
            </a:extLst>
          </p:cNvPr>
          <p:cNvSpPr>
            <a:spLocks noGrp="1"/>
          </p:cNvSpPr>
          <p:nvPr>
            <p:ph type="title"/>
          </p:nvPr>
        </p:nvSpPr>
        <p:spPr>
          <a:xfrm>
            <a:off x="2808051" y="141802"/>
            <a:ext cx="8610600" cy="1293028"/>
          </a:xfrm>
        </p:spPr>
        <p:txBody>
          <a:bodyPr/>
          <a:lstStyle/>
          <a:p>
            <a:endParaRPr lang="en-IN"/>
          </a:p>
        </p:txBody>
      </p:sp>
      <p:sp>
        <p:nvSpPr>
          <p:cNvPr id="3" name="Content Placeholder 2">
            <a:extLst>
              <a:ext uri="{FF2B5EF4-FFF2-40B4-BE49-F238E27FC236}">
                <a16:creationId xmlns:a16="http://schemas.microsoft.com/office/drawing/2014/main" id="{E7E2F229-18EB-B56B-4926-EDFE77D83CA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7B13248-76EA-FBB5-8D4D-D61DEDDD549E}"/>
              </a:ext>
            </a:extLst>
          </p:cNvPr>
          <p:cNvPicPr>
            <a:picLocks noChangeAspect="1"/>
          </p:cNvPicPr>
          <p:nvPr/>
        </p:nvPicPr>
        <p:blipFill>
          <a:blip r:embed="rId2"/>
          <a:stretch>
            <a:fillRect/>
          </a:stretch>
        </p:blipFill>
        <p:spPr>
          <a:xfrm>
            <a:off x="366579" y="1022660"/>
            <a:ext cx="11458842" cy="5693538"/>
          </a:xfrm>
          <a:prstGeom prst="rect">
            <a:avLst/>
          </a:prstGeom>
        </p:spPr>
      </p:pic>
    </p:spTree>
    <p:extLst>
      <p:ext uri="{BB962C8B-B14F-4D97-AF65-F5344CB8AC3E}">
        <p14:creationId xmlns:p14="http://schemas.microsoft.com/office/powerpoint/2010/main" val="282421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4939-6B86-E112-AF71-C868EF8F84A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16A231B-4BA4-4538-9BAF-E3E775D7CAE0}"/>
              </a:ext>
            </a:extLst>
          </p:cNvPr>
          <p:cNvPicPr>
            <a:picLocks noGrp="1" noChangeAspect="1"/>
          </p:cNvPicPr>
          <p:nvPr>
            <p:ph idx="1"/>
          </p:nvPr>
        </p:nvPicPr>
        <p:blipFill>
          <a:blip r:embed="rId2"/>
          <a:stretch>
            <a:fillRect/>
          </a:stretch>
        </p:blipFill>
        <p:spPr>
          <a:xfrm>
            <a:off x="223736" y="1157332"/>
            <a:ext cx="11968264" cy="5593663"/>
          </a:xfrm>
        </p:spPr>
      </p:pic>
    </p:spTree>
    <p:extLst>
      <p:ext uri="{BB962C8B-B14F-4D97-AF65-F5344CB8AC3E}">
        <p14:creationId xmlns:p14="http://schemas.microsoft.com/office/powerpoint/2010/main" val="249916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7F2E-4743-8B7A-0CA9-8B80808DDC5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D763FF7-E7E2-618C-FBFF-DE259720320E}"/>
              </a:ext>
            </a:extLst>
          </p:cNvPr>
          <p:cNvPicPr>
            <a:picLocks noGrp="1" noChangeAspect="1"/>
          </p:cNvPicPr>
          <p:nvPr>
            <p:ph idx="1"/>
          </p:nvPr>
        </p:nvPicPr>
        <p:blipFill>
          <a:blip r:embed="rId2"/>
          <a:stretch>
            <a:fillRect/>
          </a:stretch>
        </p:blipFill>
        <p:spPr>
          <a:xfrm>
            <a:off x="685800" y="1284051"/>
            <a:ext cx="10820400" cy="5204298"/>
          </a:xfrm>
        </p:spPr>
      </p:pic>
    </p:spTree>
    <p:extLst>
      <p:ext uri="{BB962C8B-B14F-4D97-AF65-F5344CB8AC3E}">
        <p14:creationId xmlns:p14="http://schemas.microsoft.com/office/powerpoint/2010/main" val="427915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92B1-DB83-6CC3-5E06-8FC78A63A360}"/>
              </a:ext>
            </a:extLst>
          </p:cNvPr>
          <p:cNvSpPr>
            <a:spLocks noGrp="1"/>
          </p:cNvSpPr>
          <p:nvPr>
            <p:ph type="title"/>
          </p:nvPr>
        </p:nvSpPr>
        <p:spPr>
          <a:xfrm>
            <a:off x="2895600" y="764373"/>
            <a:ext cx="4025317" cy="1293028"/>
          </a:xfrm>
        </p:spPr>
        <p:txBody>
          <a:bodyPr/>
          <a:lstStyle/>
          <a:p>
            <a:r>
              <a:rPr lang="en-IN" dirty="0">
                <a:solidFill>
                  <a:srgbClr val="FF0000"/>
                </a:solidFill>
                <a:latin typeface="Algerian" panose="04020705040A02060702" pitchFamily="82" charset="0"/>
              </a:rPr>
              <a:t>Output-----</a:t>
            </a:r>
          </a:p>
        </p:txBody>
      </p:sp>
      <p:pic>
        <p:nvPicPr>
          <p:cNvPr id="5" name="Content Placeholder 4">
            <a:extLst>
              <a:ext uri="{FF2B5EF4-FFF2-40B4-BE49-F238E27FC236}">
                <a16:creationId xmlns:a16="http://schemas.microsoft.com/office/drawing/2014/main" id="{D6A650F9-64C1-0B7E-B251-7F9FE4458816}"/>
              </a:ext>
            </a:extLst>
          </p:cNvPr>
          <p:cNvPicPr>
            <a:picLocks noGrp="1" noChangeAspect="1"/>
          </p:cNvPicPr>
          <p:nvPr>
            <p:ph idx="1"/>
          </p:nvPr>
        </p:nvPicPr>
        <p:blipFill>
          <a:blip r:embed="rId2"/>
          <a:stretch>
            <a:fillRect/>
          </a:stretch>
        </p:blipFill>
        <p:spPr>
          <a:xfrm>
            <a:off x="385894" y="1780163"/>
            <a:ext cx="11627766" cy="5077838"/>
          </a:xfrm>
        </p:spPr>
      </p:pic>
    </p:spTree>
    <p:extLst>
      <p:ext uri="{BB962C8B-B14F-4D97-AF65-F5344CB8AC3E}">
        <p14:creationId xmlns:p14="http://schemas.microsoft.com/office/powerpoint/2010/main" val="5986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8F3-BEA1-F127-80C1-2DF929358FC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B7FD358-2D05-AFF7-F76E-5789FA49DB9B}"/>
              </a:ext>
            </a:extLst>
          </p:cNvPr>
          <p:cNvPicPr>
            <a:picLocks noGrp="1" noChangeAspect="1"/>
          </p:cNvPicPr>
          <p:nvPr>
            <p:ph idx="1"/>
          </p:nvPr>
        </p:nvPicPr>
        <p:blipFill>
          <a:blip r:embed="rId2"/>
          <a:stretch>
            <a:fillRect/>
          </a:stretch>
        </p:blipFill>
        <p:spPr>
          <a:xfrm>
            <a:off x="350196" y="476655"/>
            <a:ext cx="10953344" cy="6021422"/>
          </a:xfrm>
        </p:spPr>
      </p:pic>
    </p:spTree>
    <p:extLst>
      <p:ext uri="{BB962C8B-B14F-4D97-AF65-F5344CB8AC3E}">
        <p14:creationId xmlns:p14="http://schemas.microsoft.com/office/powerpoint/2010/main" val="213575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A7B3-1603-40BF-F2C3-D826A051D9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514D60-A198-7810-DBD6-A2BFB962094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BF0DAF-0822-F08C-E09B-A1BFAE35CA90}"/>
              </a:ext>
            </a:extLst>
          </p:cNvPr>
          <p:cNvPicPr>
            <a:picLocks noChangeAspect="1"/>
          </p:cNvPicPr>
          <p:nvPr/>
        </p:nvPicPr>
        <p:blipFill>
          <a:blip r:embed="rId2"/>
          <a:stretch>
            <a:fillRect/>
          </a:stretch>
        </p:blipFill>
        <p:spPr>
          <a:xfrm>
            <a:off x="685800" y="764373"/>
            <a:ext cx="10643120" cy="5521444"/>
          </a:xfrm>
          <a:prstGeom prst="rect">
            <a:avLst/>
          </a:prstGeom>
        </p:spPr>
      </p:pic>
    </p:spTree>
    <p:extLst>
      <p:ext uri="{BB962C8B-B14F-4D97-AF65-F5344CB8AC3E}">
        <p14:creationId xmlns:p14="http://schemas.microsoft.com/office/powerpoint/2010/main" val="4228631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38CB-01BA-31AD-E8C5-B34E4B743C5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E9C36EB-00F1-C850-2C7C-353756B5E3E6}"/>
              </a:ext>
            </a:extLst>
          </p:cNvPr>
          <p:cNvPicPr>
            <a:picLocks noGrp="1" noChangeAspect="1"/>
          </p:cNvPicPr>
          <p:nvPr>
            <p:ph idx="1"/>
          </p:nvPr>
        </p:nvPicPr>
        <p:blipFill>
          <a:blip r:embed="rId2"/>
          <a:stretch>
            <a:fillRect/>
          </a:stretch>
        </p:blipFill>
        <p:spPr>
          <a:xfrm>
            <a:off x="719847" y="764373"/>
            <a:ext cx="10885251" cy="5453865"/>
          </a:xfrm>
        </p:spPr>
      </p:pic>
    </p:spTree>
    <p:extLst>
      <p:ext uri="{BB962C8B-B14F-4D97-AF65-F5344CB8AC3E}">
        <p14:creationId xmlns:p14="http://schemas.microsoft.com/office/powerpoint/2010/main" val="236665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621E-AA4C-DDC8-5938-4C7BDA5A92C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C7BB415-FEDB-ED95-9BE1-8C868D613B30}"/>
              </a:ext>
            </a:extLst>
          </p:cNvPr>
          <p:cNvPicPr>
            <a:picLocks noGrp="1" noChangeAspect="1"/>
          </p:cNvPicPr>
          <p:nvPr>
            <p:ph idx="1"/>
          </p:nvPr>
        </p:nvPicPr>
        <p:blipFill>
          <a:blip r:embed="rId2"/>
          <a:stretch>
            <a:fillRect/>
          </a:stretch>
        </p:blipFill>
        <p:spPr>
          <a:xfrm>
            <a:off x="685800" y="1731523"/>
            <a:ext cx="10820400" cy="3531141"/>
          </a:xfrm>
        </p:spPr>
      </p:pic>
    </p:spTree>
    <p:extLst>
      <p:ext uri="{BB962C8B-B14F-4D97-AF65-F5344CB8AC3E}">
        <p14:creationId xmlns:p14="http://schemas.microsoft.com/office/powerpoint/2010/main" val="24365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440E-829C-AC3B-8232-CB797E019AD6}"/>
              </a:ext>
            </a:extLst>
          </p:cNvPr>
          <p:cNvSpPr>
            <a:spLocks noGrp="1"/>
          </p:cNvSpPr>
          <p:nvPr>
            <p:ph type="title"/>
          </p:nvPr>
        </p:nvSpPr>
        <p:spPr>
          <a:xfrm>
            <a:off x="2887211" y="755984"/>
            <a:ext cx="5105400" cy="1293028"/>
          </a:xfrm>
        </p:spPr>
        <p:txBody>
          <a:bodyPr/>
          <a:lstStyle/>
          <a:p>
            <a:r>
              <a:rPr lang="en-US" sz="4000" dirty="0">
                <a:solidFill>
                  <a:srgbClr val="FF0000"/>
                </a:solidFill>
                <a:latin typeface="Algerian" panose="04020705040A02060702" pitchFamily="82" charset="0"/>
              </a:rPr>
              <a:t>TIC TAC TOE GAME </a:t>
            </a:r>
            <a:endParaRPr lang="en-IN" dirty="0"/>
          </a:p>
        </p:txBody>
      </p:sp>
      <p:pic>
        <p:nvPicPr>
          <p:cNvPr id="5" name="Content Placeholder 4" descr="A picture containing shape&#10;&#10;Description automatically generated">
            <a:extLst>
              <a:ext uri="{FF2B5EF4-FFF2-40B4-BE49-F238E27FC236}">
                <a16:creationId xmlns:a16="http://schemas.microsoft.com/office/drawing/2014/main" id="{FBB7A3FD-A267-52F7-CF7D-5A0DF773F29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191000" y="2510631"/>
            <a:ext cx="3810000" cy="3390900"/>
          </a:xfrm>
        </p:spPr>
      </p:pic>
    </p:spTree>
    <p:extLst>
      <p:ext uri="{BB962C8B-B14F-4D97-AF65-F5344CB8AC3E}">
        <p14:creationId xmlns:p14="http://schemas.microsoft.com/office/powerpoint/2010/main" val="3535329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0D5E-6AD4-CB69-8CD1-5CAD27155090}"/>
              </a:ext>
            </a:extLst>
          </p:cNvPr>
          <p:cNvSpPr>
            <a:spLocks noGrp="1"/>
          </p:cNvSpPr>
          <p:nvPr>
            <p:ph type="title"/>
          </p:nvPr>
        </p:nvSpPr>
        <p:spPr>
          <a:xfrm>
            <a:off x="2895600" y="764373"/>
            <a:ext cx="4780327" cy="1293028"/>
          </a:xfrm>
        </p:spPr>
        <p:txBody>
          <a:bodyPr/>
          <a:lstStyle/>
          <a:p>
            <a:r>
              <a:rPr lang="en-US" sz="4000" b="1" dirty="0">
                <a:solidFill>
                  <a:srgbClr val="FF0000"/>
                </a:solidFill>
                <a:effectLst/>
                <a:latin typeface="Times New Roman" panose="02020603050405020304" pitchFamily="18" charset="0"/>
                <a:ea typeface="Times New Roman" panose="02020603050405020304" pitchFamily="18" charset="0"/>
              </a:rPr>
              <a:t>CONCLUSION</a:t>
            </a:r>
            <a:br>
              <a:rPr lang="en-IN" sz="40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09E3D0A-9BF0-5E78-751B-9E68E336885F}"/>
              </a:ext>
            </a:extLst>
          </p:cNvPr>
          <p:cNvSpPr>
            <a:spLocks noGrp="1"/>
          </p:cNvSpPr>
          <p:nvPr>
            <p:ph idx="1"/>
          </p:nvPr>
        </p:nvSpPr>
        <p:spPr/>
        <p:txBody>
          <a:bodyPr>
            <a:normAutofit/>
          </a:bodyPr>
          <a:lstStyle/>
          <a:p>
            <a:pPr marL="0" indent="0">
              <a:spcBef>
                <a:spcPts val="15"/>
              </a:spcBef>
              <a:buNone/>
            </a:pPr>
            <a:endParaRPr lang="en-IN" sz="2400" dirty="0">
              <a:solidFill>
                <a:srgbClr val="FF0000"/>
              </a:solidFill>
              <a:effectLst/>
              <a:latin typeface="Times New Roman" panose="02020603050405020304" pitchFamily="18" charset="0"/>
              <a:ea typeface="Times New Roman" panose="02020603050405020304" pitchFamily="18" charset="0"/>
            </a:endParaRPr>
          </a:p>
          <a:p>
            <a:pPr marL="0" indent="0">
              <a:lnSpc>
                <a:spcPct val="110000"/>
              </a:lnSpc>
              <a:buNone/>
            </a:pPr>
            <a:r>
              <a:rPr lang="en-US" sz="2400" spc="70" dirty="0">
                <a:solidFill>
                  <a:srgbClr val="FF0000"/>
                </a:solidFill>
                <a:effectLst/>
                <a:latin typeface="Times New Roman" panose="02020603050405020304" pitchFamily="18" charset="0"/>
                <a:ea typeface="Times New Roman" panose="02020603050405020304" pitchFamily="18" charset="0"/>
              </a:rPr>
              <a:t>The Tic Tac Toe is a games for two players, called “X” and “O” , who take turns making the spaces in a 3x3 grid. The player who succeeded in placing three respective marks in a horizontal ,vertical, or diagonal row wins the game .We </a:t>
            </a:r>
            <a:r>
              <a:rPr lang="en-US" sz="2400" dirty="0">
                <a:solidFill>
                  <a:srgbClr val="FF0000"/>
                </a:solidFill>
                <a:effectLst/>
                <a:latin typeface="Times New Roman" panose="02020603050405020304" pitchFamily="18" charset="0"/>
                <a:ea typeface="Times New Roman" panose="02020603050405020304" pitchFamily="18" charset="0"/>
              </a:rPr>
              <a:t>make</a:t>
            </a:r>
            <a:r>
              <a:rPr lang="en-US" sz="2400" spc="70"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Tic</a:t>
            </a:r>
            <a:r>
              <a:rPr lang="en-US" sz="2400" spc="80"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Tac</a:t>
            </a:r>
            <a:r>
              <a:rPr lang="en-US" sz="2400" spc="70"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Toe</a:t>
            </a:r>
            <a:r>
              <a:rPr lang="en-US" sz="2400" spc="75"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game</a:t>
            </a:r>
            <a:r>
              <a:rPr lang="en-US" sz="2400" spc="70"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successfully</a:t>
            </a:r>
            <a:r>
              <a:rPr lang="en-US" sz="2400" spc="80"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with</a:t>
            </a:r>
            <a:r>
              <a:rPr lang="en-US" sz="2400" spc="70"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the</a:t>
            </a:r>
            <a:r>
              <a:rPr lang="en-US" sz="2400" spc="75"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help</a:t>
            </a:r>
            <a:r>
              <a:rPr lang="en-US" sz="2400" spc="75"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of </a:t>
            </a:r>
            <a:r>
              <a:rPr lang="en-US" sz="2400" spc="-465"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C</a:t>
            </a:r>
            <a:r>
              <a:rPr lang="en-US" sz="2400" spc="-20"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language</a:t>
            </a:r>
            <a:r>
              <a:rPr lang="en-US" sz="2400" spc="-15"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and</a:t>
            </a:r>
            <a:r>
              <a:rPr lang="en-US" sz="2400" spc="-20"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it</a:t>
            </a:r>
            <a:r>
              <a:rPr lang="en-US" sz="2400" spc="-15"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is</a:t>
            </a:r>
            <a:r>
              <a:rPr lang="en-US" sz="2400" spc="-20" dirty="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very</a:t>
            </a:r>
            <a:r>
              <a:rPr lang="en-US" sz="2400" spc="-15" dirty="0">
                <a:solidFill>
                  <a:srgbClr val="FF0000"/>
                </a:solidFill>
                <a:effectLst/>
                <a:latin typeface="Times New Roman" panose="02020603050405020304" pitchFamily="18" charset="0"/>
                <a:ea typeface="Times New Roman" panose="02020603050405020304" pitchFamily="18" charset="0"/>
              </a:rPr>
              <a:t> </a:t>
            </a:r>
            <a:r>
              <a:rPr lang="en-US" sz="2400" dirty="0" err="1">
                <a:solidFill>
                  <a:srgbClr val="FF0000"/>
                </a:solidFill>
                <a:effectLst/>
                <a:latin typeface="Times New Roman" panose="02020603050405020304" pitchFamily="18" charset="0"/>
                <a:ea typeface="Times New Roman" panose="02020603050405020304" pitchFamily="18" charset="0"/>
              </a:rPr>
              <a:t>entertaining.Some</a:t>
            </a:r>
            <a:r>
              <a:rPr lang="en-US" sz="2400" dirty="0">
                <a:solidFill>
                  <a:srgbClr val="FF0000"/>
                </a:solidFill>
                <a:effectLst/>
                <a:latin typeface="Times New Roman" panose="02020603050405020304" pitchFamily="18" charset="0"/>
                <a:ea typeface="Times New Roman" panose="02020603050405020304" pitchFamily="18" charset="0"/>
              </a:rPr>
              <a:t> of my friends also help me in understanding the concept of this tic tac toe game as I know also about the concept of this game from my childhood because I use to play with my friends.</a:t>
            </a:r>
            <a:endParaRPr lang="en-IN" sz="2400" dirty="0">
              <a:solidFill>
                <a:srgbClr val="FF0000"/>
              </a:solidFill>
              <a:effectLst/>
              <a:latin typeface="Times New Roman" panose="02020603050405020304" pitchFamily="18" charset="0"/>
              <a:ea typeface="Times New Roman" panose="02020603050405020304" pitchFamily="18" charset="0"/>
            </a:endParaRPr>
          </a:p>
          <a:p>
            <a:endParaRPr lang="en-IN" sz="2400" dirty="0">
              <a:solidFill>
                <a:srgbClr val="FF0000"/>
              </a:solidFill>
            </a:endParaRPr>
          </a:p>
        </p:txBody>
      </p:sp>
    </p:spTree>
    <p:extLst>
      <p:ext uri="{BB962C8B-B14F-4D97-AF65-F5344CB8AC3E}">
        <p14:creationId xmlns:p14="http://schemas.microsoft.com/office/powerpoint/2010/main" val="2510582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A013-657D-3725-F7D0-81AF0996708F}"/>
              </a:ext>
            </a:extLst>
          </p:cNvPr>
          <p:cNvSpPr>
            <a:spLocks noGrp="1"/>
          </p:cNvSpPr>
          <p:nvPr>
            <p:ph type="title"/>
          </p:nvPr>
        </p:nvSpPr>
        <p:spPr/>
        <p:txBody>
          <a:bodyPr/>
          <a:lstStyle/>
          <a:p>
            <a:endParaRPr lang="en-IN"/>
          </a:p>
        </p:txBody>
      </p:sp>
      <p:pic>
        <p:nvPicPr>
          <p:cNvPr id="8" name="Content Placeholder 7" descr="Logo&#10;&#10;Description automatically generated">
            <a:extLst>
              <a:ext uri="{FF2B5EF4-FFF2-40B4-BE49-F238E27FC236}">
                <a16:creationId xmlns:a16="http://schemas.microsoft.com/office/drawing/2014/main" id="{9CE384BE-DA23-395F-1FD6-10C51F6CDE1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077765" y="2193925"/>
            <a:ext cx="6036469" cy="4024313"/>
          </a:xfrm>
        </p:spPr>
      </p:pic>
    </p:spTree>
    <p:extLst>
      <p:ext uri="{BB962C8B-B14F-4D97-AF65-F5344CB8AC3E}">
        <p14:creationId xmlns:p14="http://schemas.microsoft.com/office/powerpoint/2010/main" val="147608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AC76-161B-F8EE-BEEA-827A904587C1}"/>
              </a:ext>
            </a:extLst>
          </p:cNvPr>
          <p:cNvSpPr>
            <a:spLocks noGrp="1"/>
          </p:cNvSpPr>
          <p:nvPr>
            <p:ph type="title"/>
          </p:nvPr>
        </p:nvSpPr>
        <p:spPr>
          <a:xfrm>
            <a:off x="2432808" y="764373"/>
            <a:ext cx="3372374" cy="1293028"/>
          </a:xfrm>
        </p:spPr>
        <p:txBody>
          <a:bodyPr>
            <a:noAutofit/>
          </a:bodyPr>
          <a:lstStyle/>
          <a:p>
            <a:r>
              <a:rPr lang="en-US" sz="3600" b="1" kern="0" dirty="0">
                <a:solidFill>
                  <a:srgbClr val="FF0000"/>
                </a:solidFill>
                <a:effectLst/>
                <a:latin typeface="Times New Roman" panose="02020603050405020304" pitchFamily="18" charset="0"/>
                <a:ea typeface="Times New Roman" panose="02020603050405020304" pitchFamily="18" charset="0"/>
              </a:rPr>
              <a:t>CONTENTS</a:t>
            </a:r>
            <a:br>
              <a:rPr lang="en-IN" sz="3600" b="1" kern="0" dirty="0">
                <a:effectLst/>
                <a:latin typeface="Times New Roman" panose="02020603050405020304" pitchFamily="18" charset="0"/>
                <a:ea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1C1CDF55-9B58-98FD-A5D4-D2FB96B973CC}"/>
              </a:ext>
            </a:extLst>
          </p:cNvPr>
          <p:cNvSpPr>
            <a:spLocks noGrp="1"/>
          </p:cNvSpPr>
          <p:nvPr>
            <p:ph idx="1"/>
          </p:nvPr>
        </p:nvSpPr>
        <p:spPr/>
        <p:txBody>
          <a:bodyPr>
            <a:normAutofit/>
          </a:bodyPr>
          <a:lstStyle/>
          <a:p>
            <a:r>
              <a:rPr lang="en-IN" sz="4000" b="1" i="0" dirty="0">
                <a:solidFill>
                  <a:srgbClr val="FF0000"/>
                </a:solidFill>
                <a:effectLst/>
                <a:latin typeface="Heebo" pitchFamily="2" charset="-79"/>
                <a:cs typeface="Heebo" pitchFamily="2" charset="-79"/>
              </a:rPr>
              <a:t>Max-Min algorithms</a:t>
            </a:r>
          </a:p>
          <a:p>
            <a:r>
              <a:rPr lang="en-IN" sz="4000" b="1" i="0" dirty="0">
                <a:solidFill>
                  <a:srgbClr val="FF0000"/>
                </a:solidFill>
                <a:effectLst/>
                <a:latin typeface="Heebo" pitchFamily="2" charset="-79"/>
                <a:cs typeface="Heebo" pitchFamily="2" charset="-79"/>
              </a:rPr>
              <a:t>Analysis</a:t>
            </a:r>
          </a:p>
          <a:p>
            <a:r>
              <a:rPr lang="en-US" sz="4000" b="1" i="0" dirty="0">
                <a:solidFill>
                  <a:srgbClr val="FF0000"/>
                </a:solidFill>
                <a:effectLst/>
                <a:latin typeface="-apple-system"/>
              </a:rPr>
              <a:t>Tic Tac Toe Using Min Max(implementation)</a:t>
            </a:r>
          </a:p>
          <a:p>
            <a:r>
              <a:rPr lang="en-US" sz="4000" b="1" dirty="0">
                <a:solidFill>
                  <a:srgbClr val="FF0000"/>
                </a:solidFill>
                <a:latin typeface="-apple-system"/>
              </a:rPr>
              <a:t>Code</a:t>
            </a:r>
          </a:p>
          <a:p>
            <a:r>
              <a:rPr lang="en-US" sz="4000" b="1" dirty="0">
                <a:solidFill>
                  <a:srgbClr val="FF0000"/>
                </a:solidFill>
                <a:latin typeface="-apple-system"/>
              </a:rPr>
              <a:t>Sample Output</a:t>
            </a:r>
            <a:endParaRPr lang="en-US" sz="4000" b="1" i="0" dirty="0">
              <a:solidFill>
                <a:srgbClr val="FF0000"/>
              </a:solidFill>
              <a:effectLst/>
              <a:latin typeface="-apple-system"/>
            </a:endParaRPr>
          </a:p>
          <a:p>
            <a:endParaRPr lang="en-IN" sz="4000" b="1" i="0" dirty="0">
              <a:solidFill>
                <a:srgbClr val="FF0000"/>
              </a:solidFill>
              <a:effectLst/>
              <a:latin typeface="Heebo" pitchFamily="2" charset="-79"/>
              <a:cs typeface="Heebo" pitchFamily="2" charset="-79"/>
            </a:endParaRPr>
          </a:p>
          <a:p>
            <a:endParaRPr lang="en-IN" sz="4000" b="1" dirty="0"/>
          </a:p>
        </p:txBody>
      </p:sp>
    </p:spTree>
    <p:extLst>
      <p:ext uri="{BB962C8B-B14F-4D97-AF65-F5344CB8AC3E}">
        <p14:creationId xmlns:p14="http://schemas.microsoft.com/office/powerpoint/2010/main" val="319767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A3EA-51B6-3E40-F1BF-39A79DFA69C5}"/>
              </a:ext>
            </a:extLst>
          </p:cNvPr>
          <p:cNvSpPr>
            <a:spLocks noGrp="1"/>
          </p:cNvSpPr>
          <p:nvPr>
            <p:ph type="title"/>
          </p:nvPr>
        </p:nvSpPr>
        <p:spPr>
          <a:xfrm>
            <a:off x="1263536" y="764373"/>
            <a:ext cx="6400800" cy="1430187"/>
          </a:xfrm>
        </p:spPr>
        <p:txBody>
          <a:bodyPr>
            <a:normAutofit/>
          </a:bodyPr>
          <a:lstStyle/>
          <a:p>
            <a:r>
              <a:rPr lang="en-IN" b="1" i="0" dirty="0">
                <a:solidFill>
                  <a:srgbClr val="FF0000"/>
                </a:solidFill>
                <a:effectLst/>
                <a:latin typeface="Heebo" panose="020B0604020202020204" pitchFamily="2" charset="-79"/>
                <a:cs typeface="Heebo" panose="020B0604020202020204" pitchFamily="2" charset="-79"/>
              </a:rPr>
              <a:t>Max-Min algorithms</a:t>
            </a:r>
            <a:br>
              <a:rPr lang="en-IN" b="1" i="0" dirty="0">
                <a:solidFill>
                  <a:srgbClr val="303030"/>
                </a:solidFill>
                <a:effectLst/>
                <a:latin typeface="Heebo" panose="020B0604020202020204" pitchFamily="2" charset="-79"/>
                <a:cs typeface="Heebo" panose="020B0604020202020204" pitchFamily="2" charset="-79"/>
              </a:rPr>
            </a:br>
            <a:endParaRPr lang="en-IN" dirty="0"/>
          </a:p>
        </p:txBody>
      </p:sp>
      <p:sp>
        <p:nvSpPr>
          <p:cNvPr id="3" name="Content Placeholder 2">
            <a:extLst>
              <a:ext uri="{FF2B5EF4-FFF2-40B4-BE49-F238E27FC236}">
                <a16:creationId xmlns:a16="http://schemas.microsoft.com/office/drawing/2014/main" id="{0D573417-AC8B-2950-07AB-FBC6A428C32D}"/>
              </a:ext>
            </a:extLst>
          </p:cNvPr>
          <p:cNvSpPr>
            <a:spLocks noGrp="1"/>
          </p:cNvSpPr>
          <p:nvPr>
            <p:ph idx="1"/>
          </p:nvPr>
        </p:nvSpPr>
        <p:spPr/>
        <p:txBody>
          <a:bodyPr>
            <a:normAutofit/>
          </a:bodyPr>
          <a:lstStyle/>
          <a:p>
            <a:pPr algn="l"/>
            <a:r>
              <a:rPr lang="en-US" sz="3200" b="0" i="0" dirty="0">
                <a:solidFill>
                  <a:srgbClr val="FF0000"/>
                </a:solidFill>
                <a:effectLst/>
                <a:latin typeface="Heebo" pitchFamily="2" charset="-79"/>
                <a:cs typeface="Heebo" pitchFamily="2" charset="-79"/>
              </a:rPr>
              <a:t>Problem Statement</a:t>
            </a:r>
          </a:p>
          <a:p>
            <a:pPr algn="just"/>
            <a:r>
              <a:rPr lang="en-US" sz="3200" b="0" i="0" dirty="0">
                <a:solidFill>
                  <a:srgbClr val="FF0000"/>
                </a:solidFill>
                <a:effectLst/>
                <a:latin typeface="Nunito" pitchFamily="2" charset="0"/>
              </a:rPr>
              <a:t>The Max-Min Problem in algorithm analysis is finding the maximum and minimum value in an array.</a:t>
            </a:r>
          </a:p>
          <a:p>
            <a:pPr algn="l"/>
            <a:r>
              <a:rPr lang="en-US" sz="3200" b="0" i="0" dirty="0">
                <a:solidFill>
                  <a:srgbClr val="FF0000"/>
                </a:solidFill>
                <a:effectLst/>
                <a:latin typeface="Heebo" pitchFamily="2" charset="-79"/>
                <a:cs typeface="Heebo" pitchFamily="2" charset="-79"/>
              </a:rPr>
              <a:t>Solution</a:t>
            </a:r>
          </a:p>
          <a:p>
            <a:pPr algn="just"/>
            <a:r>
              <a:rPr lang="en-US" sz="3200" b="0" i="0" dirty="0">
                <a:solidFill>
                  <a:srgbClr val="FF0000"/>
                </a:solidFill>
                <a:effectLst/>
                <a:latin typeface="Nunito" pitchFamily="2" charset="0"/>
              </a:rPr>
              <a:t>To find the maximum and minimum numbers in a given array </a:t>
            </a:r>
            <a:r>
              <a:rPr lang="en-US" sz="3200" b="1" i="1" dirty="0">
                <a:solidFill>
                  <a:srgbClr val="FF0000"/>
                </a:solidFill>
                <a:effectLst/>
                <a:latin typeface="Nunito" pitchFamily="2" charset="0"/>
              </a:rPr>
              <a:t>numbers[]</a:t>
            </a:r>
            <a:r>
              <a:rPr lang="en-US" sz="3200" b="0" i="0" dirty="0">
                <a:solidFill>
                  <a:srgbClr val="FF0000"/>
                </a:solidFill>
                <a:effectLst/>
                <a:latin typeface="Nunito" pitchFamily="2" charset="0"/>
              </a:rPr>
              <a:t> of size </a:t>
            </a:r>
            <a:r>
              <a:rPr lang="en-US" sz="3200" b="1" i="0" dirty="0">
                <a:solidFill>
                  <a:srgbClr val="FF0000"/>
                </a:solidFill>
                <a:effectLst/>
                <a:latin typeface="Nunito" pitchFamily="2" charset="0"/>
              </a:rPr>
              <a:t>n</a:t>
            </a:r>
            <a:r>
              <a:rPr lang="en-US" sz="3200" b="0" i="0" dirty="0">
                <a:solidFill>
                  <a:srgbClr val="FF0000"/>
                </a:solidFill>
                <a:effectLst/>
                <a:latin typeface="Nunito" pitchFamily="2" charset="0"/>
              </a:rPr>
              <a:t>, the following algorithm can be used. First we are representing the </a:t>
            </a:r>
            <a:r>
              <a:rPr lang="en-US" sz="3200" b="1" i="0" dirty="0">
                <a:solidFill>
                  <a:srgbClr val="FF0000"/>
                </a:solidFill>
                <a:effectLst/>
                <a:latin typeface="Nunito" pitchFamily="2" charset="0"/>
              </a:rPr>
              <a:t>naive method</a:t>
            </a:r>
            <a:r>
              <a:rPr lang="en-US" sz="3200" b="0" i="0" dirty="0">
                <a:solidFill>
                  <a:srgbClr val="FF0000"/>
                </a:solidFill>
                <a:effectLst/>
                <a:latin typeface="Nunito" pitchFamily="2" charset="0"/>
              </a:rPr>
              <a:t> and then we will present </a:t>
            </a:r>
            <a:r>
              <a:rPr lang="en-US" sz="3200" b="1" i="0" dirty="0">
                <a:solidFill>
                  <a:srgbClr val="FF0000"/>
                </a:solidFill>
                <a:effectLst/>
                <a:latin typeface="Nunito" pitchFamily="2" charset="0"/>
              </a:rPr>
              <a:t>divide and conquer approach</a:t>
            </a:r>
            <a:r>
              <a:rPr lang="en-US" sz="3200" b="0" i="0" dirty="0">
                <a:solidFill>
                  <a:srgbClr val="FF0000"/>
                </a:solidFill>
                <a:effectLst/>
                <a:latin typeface="Nunito" pitchFamily="2" charset="0"/>
              </a:rPr>
              <a:t>.</a:t>
            </a:r>
          </a:p>
          <a:p>
            <a:pPr algn="just"/>
            <a:endParaRPr lang="en-US" sz="3200" b="0" i="0" dirty="0">
              <a:solidFill>
                <a:srgbClr val="FF0000"/>
              </a:solidFill>
              <a:effectLst/>
              <a:latin typeface="Nunito" pitchFamily="2" charset="0"/>
            </a:endParaRPr>
          </a:p>
        </p:txBody>
      </p:sp>
    </p:spTree>
    <p:extLst>
      <p:ext uri="{BB962C8B-B14F-4D97-AF65-F5344CB8AC3E}">
        <p14:creationId xmlns:p14="http://schemas.microsoft.com/office/powerpoint/2010/main" val="40191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E339-8BDE-0B3C-6CDC-C7B5EF79A18B}"/>
              </a:ext>
            </a:extLst>
          </p:cNvPr>
          <p:cNvSpPr>
            <a:spLocks noGrp="1"/>
          </p:cNvSpPr>
          <p:nvPr>
            <p:ph type="title"/>
          </p:nvPr>
        </p:nvSpPr>
        <p:spPr>
          <a:xfrm>
            <a:off x="2895600" y="764373"/>
            <a:ext cx="3505200" cy="1293028"/>
          </a:xfrm>
        </p:spPr>
        <p:txBody>
          <a:bodyPr/>
          <a:lstStyle/>
          <a:p>
            <a:r>
              <a:rPr lang="en-IN" b="0" i="0" dirty="0">
                <a:solidFill>
                  <a:srgbClr val="FF0000"/>
                </a:solidFill>
                <a:effectLst/>
                <a:latin typeface="Heebo" pitchFamily="2" charset="-79"/>
                <a:cs typeface="Heebo" pitchFamily="2" charset="-79"/>
              </a:rPr>
              <a:t>Analysis----</a:t>
            </a:r>
            <a:br>
              <a:rPr lang="en-IN"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E0E8A08A-9C81-3CF2-77EE-08CF2CFFBE3E}"/>
              </a:ext>
            </a:extLst>
          </p:cNvPr>
          <p:cNvSpPr>
            <a:spLocks noGrp="1"/>
          </p:cNvSpPr>
          <p:nvPr>
            <p:ph idx="1"/>
          </p:nvPr>
        </p:nvSpPr>
        <p:spPr/>
        <p:txBody>
          <a:bodyPr>
            <a:normAutofit lnSpcReduction="10000"/>
          </a:bodyPr>
          <a:lstStyle/>
          <a:p>
            <a:r>
              <a:rPr lang="en-US" sz="3200" b="0" i="0" dirty="0">
                <a:solidFill>
                  <a:srgbClr val="FF0000"/>
                </a:solidFill>
                <a:effectLst/>
                <a:latin typeface="Nunito" pitchFamily="2" charset="0"/>
              </a:rPr>
              <a:t>The number of comparisons can be reduced using the divide and conquer approach. Following is the technique.</a:t>
            </a:r>
          </a:p>
          <a:p>
            <a:endParaRPr lang="en-US" sz="3200" dirty="0">
              <a:solidFill>
                <a:srgbClr val="FF0000"/>
              </a:solidFill>
              <a:latin typeface="Nunito" pitchFamily="2" charset="0"/>
            </a:endParaRPr>
          </a:p>
          <a:p>
            <a:pPr lvl="3"/>
            <a:r>
              <a:rPr lang="en-IN" sz="3200" b="0" i="0" dirty="0">
                <a:solidFill>
                  <a:srgbClr val="FF0000"/>
                </a:solidFill>
                <a:effectLst/>
                <a:latin typeface="Heebo" pitchFamily="2" charset="-79"/>
                <a:cs typeface="Heebo" pitchFamily="2" charset="-79"/>
              </a:rPr>
              <a:t>      Divide and Conquer Approach</a:t>
            </a:r>
          </a:p>
          <a:p>
            <a:pPr marL="1371600" lvl="3" indent="0">
              <a:buNone/>
            </a:pPr>
            <a:r>
              <a:rPr lang="en-US" sz="3200" b="0" i="0" dirty="0">
                <a:solidFill>
                  <a:srgbClr val="FF0000"/>
                </a:solidFill>
                <a:effectLst/>
                <a:latin typeface="Nunito" pitchFamily="2" charset="0"/>
              </a:rPr>
              <a:t>In this approach, the array is divided into two halves. Then using recursive approach maximum and minimum numbers in each halves are found. Later, return the maximum of two maxima of each half and the minimum of two minima of each half.</a:t>
            </a:r>
            <a:endParaRPr lang="en-IN" sz="2600" dirty="0">
              <a:solidFill>
                <a:srgbClr val="FF0000"/>
              </a:solidFill>
            </a:endParaRPr>
          </a:p>
        </p:txBody>
      </p:sp>
    </p:spTree>
    <p:extLst>
      <p:ext uri="{BB962C8B-B14F-4D97-AF65-F5344CB8AC3E}">
        <p14:creationId xmlns:p14="http://schemas.microsoft.com/office/powerpoint/2010/main" val="161404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4300-48FB-BFE6-5FD4-71CD8FC1BE50}"/>
              </a:ext>
            </a:extLst>
          </p:cNvPr>
          <p:cNvSpPr>
            <a:spLocks noGrp="1"/>
          </p:cNvSpPr>
          <p:nvPr>
            <p:ph type="title"/>
          </p:nvPr>
        </p:nvSpPr>
        <p:spPr>
          <a:xfrm>
            <a:off x="2130804" y="764373"/>
            <a:ext cx="9375396" cy="1293028"/>
          </a:xfrm>
        </p:spPr>
        <p:txBody>
          <a:bodyPr/>
          <a:lstStyle/>
          <a:p>
            <a:r>
              <a:rPr lang="en-IN" b="0" i="0" dirty="0">
                <a:solidFill>
                  <a:srgbClr val="FF0000"/>
                </a:solidFill>
                <a:effectLst/>
                <a:latin typeface="Heebo" pitchFamily="2" charset="-79"/>
                <a:cs typeface="Heebo" pitchFamily="2" charset="-79"/>
              </a:rPr>
              <a:t>Analysis-------- of----------- code-----------</a:t>
            </a:r>
            <a:endParaRPr lang="en-IN" dirty="0"/>
          </a:p>
        </p:txBody>
      </p:sp>
      <p:pic>
        <p:nvPicPr>
          <p:cNvPr id="4" name="Content Placeholder 3">
            <a:extLst>
              <a:ext uri="{FF2B5EF4-FFF2-40B4-BE49-F238E27FC236}">
                <a16:creationId xmlns:a16="http://schemas.microsoft.com/office/drawing/2014/main" id="{3A1086A0-65D6-841C-20D6-7A359F6EC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192" y="1575881"/>
            <a:ext cx="7966954" cy="5282119"/>
          </a:xfrm>
          <a:prstGeom prst="rect">
            <a:avLst/>
          </a:prstGeom>
        </p:spPr>
      </p:pic>
    </p:spTree>
    <p:extLst>
      <p:ext uri="{BB962C8B-B14F-4D97-AF65-F5344CB8AC3E}">
        <p14:creationId xmlns:p14="http://schemas.microsoft.com/office/powerpoint/2010/main" val="26865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1562-5AAC-5978-183D-6B93FCD093B0}"/>
              </a:ext>
            </a:extLst>
          </p:cNvPr>
          <p:cNvSpPr>
            <a:spLocks noGrp="1"/>
          </p:cNvSpPr>
          <p:nvPr>
            <p:ph type="title"/>
          </p:nvPr>
        </p:nvSpPr>
        <p:spPr>
          <a:xfrm>
            <a:off x="2895600" y="764373"/>
            <a:ext cx="7611687" cy="1293028"/>
          </a:xfrm>
        </p:spPr>
        <p:txBody>
          <a:bodyPr/>
          <a:lstStyle/>
          <a:p>
            <a:r>
              <a:rPr lang="en-US" b="0" i="0" dirty="0">
                <a:solidFill>
                  <a:srgbClr val="FF0000"/>
                </a:solidFill>
                <a:effectLst/>
                <a:latin typeface="-apple-system"/>
              </a:rPr>
              <a:t>Tic Tac Toe Using Min Max--</a:t>
            </a:r>
            <a:br>
              <a:rPr lang="en-US" b="0" i="0" dirty="0">
                <a:solidFill>
                  <a:srgbClr val="FF0000"/>
                </a:solidFill>
                <a:effectLst/>
                <a:latin typeface="-apple-system"/>
              </a:rPr>
            </a:br>
            <a:endParaRPr lang="en-IN" dirty="0">
              <a:solidFill>
                <a:srgbClr val="FF0000"/>
              </a:solidFill>
            </a:endParaRPr>
          </a:p>
        </p:txBody>
      </p:sp>
      <p:sp>
        <p:nvSpPr>
          <p:cNvPr id="3" name="Content Placeholder 2">
            <a:extLst>
              <a:ext uri="{FF2B5EF4-FFF2-40B4-BE49-F238E27FC236}">
                <a16:creationId xmlns:a16="http://schemas.microsoft.com/office/drawing/2014/main" id="{D91362A7-66CE-69C4-9AED-BAFDE924CD36}"/>
              </a:ext>
            </a:extLst>
          </p:cNvPr>
          <p:cNvSpPr>
            <a:spLocks noGrp="1"/>
          </p:cNvSpPr>
          <p:nvPr>
            <p:ph idx="1"/>
          </p:nvPr>
        </p:nvSpPr>
        <p:spPr/>
        <p:txBody>
          <a:bodyPr/>
          <a:lstStyle/>
          <a:p>
            <a:r>
              <a:rPr lang="en-US" dirty="0"/>
              <a:t>Each state is denoted by the positions occupied by the letters of the two players in a 3x3 matrix and other empty places.</a:t>
            </a:r>
          </a:p>
          <a:p>
            <a:r>
              <a:rPr lang="en-US" dirty="0"/>
              <a:t>1. Initial State: An empty 3x3 matrix.</a:t>
            </a:r>
          </a:p>
          <a:p>
            <a:r>
              <a:rPr lang="en-US" dirty="0"/>
              <a:t>2. Intermediate State: Any arrangement of a 3x3 matrix obtained after applying valid rules on the current state.</a:t>
            </a:r>
          </a:p>
          <a:p>
            <a:r>
              <a:rPr lang="en-US" dirty="0"/>
              <a:t>3. Final State: Same letters in a complete row or complete column, or complete diagonal wins the game.</a:t>
            </a:r>
          </a:p>
          <a:p>
            <a:r>
              <a:rPr lang="en-US" dirty="0"/>
              <a:t>4. Rules: The players will get turns one after the other; they can mark their letters on the empty cell.</a:t>
            </a:r>
            <a:endParaRPr lang="en-IN" dirty="0"/>
          </a:p>
        </p:txBody>
      </p:sp>
    </p:spTree>
    <p:extLst>
      <p:ext uri="{BB962C8B-B14F-4D97-AF65-F5344CB8AC3E}">
        <p14:creationId xmlns:p14="http://schemas.microsoft.com/office/powerpoint/2010/main" val="265865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9803-8924-9542-C1E6-7D6968745E29}"/>
              </a:ext>
            </a:extLst>
          </p:cNvPr>
          <p:cNvSpPr>
            <a:spLocks noGrp="1"/>
          </p:cNvSpPr>
          <p:nvPr>
            <p:ph type="title"/>
          </p:nvPr>
        </p:nvSpPr>
        <p:spPr/>
        <p:txBody>
          <a:bodyPr/>
          <a:lstStyle/>
          <a:p>
            <a:endParaRPr lang="en-IN"/>
          </a:p>
        </p:txBody>
      </p:sp>
      <p:pic>
        <p:nvPicPr>
          <p:cNvPr id="1026" name="Picture 2" descr="Game of Tic-tac-toe, won by X">
            <a:extLst>
              <a:ext uri="{FF2B5EF4-FFF2-40B4-BE49-F238E27FC236}">
                <a16:creationId xmlns:a16="http://schemas.microsoft.com/office/drawing/2014/main" id="{5D53B8CA-CBF3-5D17-F295-BEFF0D86EA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7956" y="2449585"/>
            <a:ext cx="9575762" cy="222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98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0433-69CD-B698-E5E8-8ED5430BDA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8A0F59-E169-1FCF-B260-62633502169E}"/>
              </a:ext>
            </a:extLst>
          </p:cNvPr>
          <p:cNvSpPr>
            <a:spLocks noGrp="1"/>
          </p:cNvSpPr>
          <p:nvPr>
            <p:ph idx="1"/>
          </p:nvPr>
        </p:nvSpPr>
        <p:spPr>
          <a:xfrm>
            <a:off x="685800" y="1729047"/>
            <a:ext cx="10820400" cy="4489639"/>
          </a:xfrm>
        </p:spPr>
        <p:txBody>
          <a:bodyPr>
            <a:noAutofit/>
          </a:bodyPr>
          <a:lstStyle/>
          <a:p>
            <a:r>
              <a:rPr lang="en-US" sz="3200" b="0" i="0" u="none" strike="noStrike" dirty="0">
                <a:solidFill>
                  <a:srgbClr val="FF0000"/>
                </a:solidFill>
                <a:effectLst/>
                <a:latin typeface="Trebuchet MS" panose="020B0603020202020204" pitchFamily="34" charset="0"/>
              </a:rPr>
              <a:t>Tic-Tac-Toe is a two player game where each player uses a signature.  The player who successfully places three respective signatures in a vertical, horizontal or diagonal row is the winner.</a:t>
            </a:r>
            <a:br>
              <a:rPr lang="en-US" sz="3200" dirty="0">
                <a:solidFill>
                  <a:srgbClr val="FF0000"/>
                </a:solidFill>
              </a:rPr>
            </a:br>
            <a:br>
              <a:rPr lang="en-US" sz="3200" b="0" i="0" u="none" strike="noStrike" dirty="0">
                <a:solidFill>
                  <a:srgbClr val="FF0000"/>
                </a:solidFill>
                <a:effectLst/>
                <a:latin typeface="Trebuchet MS" panose="020B0603020202020204" pitchFamily="34" charset="0"/>
              </a:rPr>
            </a:br>
            <a:r>
              <a:rPr lang="en-US" sz="3200" b="1" i="0" u="none" strike="noStrike" dirty="0">
                <a:solidFill>
                  <a:srgbClr val="FF0000"/>
                </a:solidFill>
                <a:effectLst/>
                <a:latin typeface="Trebuchet MS" panose="020B0603020202020204" pitchFamily="34" charset="0"/>
              </a:rPr>
              <a:t>Step 1:</a:t>
            </a:r>
            <a:r>
              <a:rPr lang="en-US" sz="3200" b="0" i="0" u="none" strike="noStrike" dirty="0">
                <a:solidFill>
                  <a:srgbClr val="FF0000"/>
                </a:solidFill>
                <a:effectLst/>
                <a:latin typeface="Trebuchet MS" panose="020B0603020202020204" pitchFamily="34" charset="0"/>
              </a:rPr>
              <a:t> Use 3 X 3 matrix to get 9 cell tic tac toe board.</a:t>
            </a:r>
            <a:br>
              <a:rPr lang="en-US" sz="3200" dirty="0">
                <a:solidFill>
                  <a:srgbClr val="FF0000"/>
                </a:solidFill>
              </a:rPr>
            </a:br>
            <a:r>
              <a:rPr lang="en-US" sz="3200" b="1" i="0" u="none" strike="noStrike" dirty="0">
                <a:solidFill>
                  <a:srgbClr val="FF0000"/>
                </a:solidFill>
                <a:effectLst/>
                <a:latin typeface="Trebuchet MS" panose="020B0603020202020204" pitchFamily="34" charset="0"/>
              </a:rPr>
              <a:t>Step 2:</a:t>
            </a:r>
            <a:r>
              <a:rPr lang="en-US" sz="3200" b="0" i="0" u="none" strike="noStrike" dirty="0">
                <a:solidFill>
                  <a:srgbClr val="FF0000"/>
                </a:solidFill>
                <a:effectLst/>
                <a:latin typeface="Trebuchet MS" panose="020B0603020202020204" pitchFamily="34" charset="0"/>
              </a:rPr>
              <a:t> Signature 'X' is used for player 1 and 'Y' for player 2.  And the players play</a:t>
            </a:r>
            <a:br>
              <a:rPr lang="en-US" sz="3200" dirty="0">
                <a:solidFill>
                  <a:srgbClr val="FF0000"/>
                </a:solidFill>
              </a:rPr>
            </a:br>
            <a:r>
              <a:rPr lang="en-US" sz="3200" b="0" i="0" u="none" strike="noStrike" dirty="0">
                <a:solidFill>
                  <a:srgbClr val="FF0000"/>
                </a:solidFill>
                <a:effectLst/>
                <a:latin typeface="Trebuchet MS" panose="020B0603020202020204" pitchFamily="34" charset="0"/>
              </a:rPr>
              <a:t>           alternatively.</a:t>
            </a:r>
            <a:br>
              <a:rPr lang="en-US" sz="3200" dirty="0">
                <a:solidFill>
                  <a:srgbClr val="FF0000"/>
                </a:solidFill>
              </a:rPr>
            </a:br>
            <a:endParaRPr lang="en-IN" sz="3200" dirty="0">
              <a:solidFill>
                <a:srgbClr val="FF0000"/>
              </a:solidFill>
            </a:endParaRPr>
          </a:p>
        </p:txBody>
      </p:sp>
    </p:spTree>
    <p:extLst>
      <p:ext uri="{BB962C8B-B14F-4D97-AF65-F5344CB8AC3E}">
        <p14:creationId xmlns:p14="http://schemas.microsoft.com/office/powerpoint/2010/main" val="20418144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81</TotalTime>
  <Words>590</Words>
  <Application>Microsoft Office PowerPoint</Application>
  <PresentationFormat>Widescreen</PresentationFormat>
  <Paragraphs>34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-apple-system</vt:lpstr>
      <vt:lpstr>Arial</vt:lpstr>
      <vt:lpstr>Century Gothic</vt:lpstr>
      <vt:lpstr>Heebo</vt:lpstr>
      <vt:lpstr>Nunito</vt:lpstr>
      <vt:lpstr>Times New Roman</vt:lpstr>
      <vt:lpstr>Trebuchet MS</vt:lpstr>
      <vt:lpstr>Vapor Trail</vt:lpstr>
      <vt:lpstr>TIC TAC TOE GAME </vt:lpstr>
      <vt:lpstr>TIC TAC TOE GAME </vt:lpstr>
      <vt:lpstr>CONTENTS </vt:lpstr>
      <vt:lpstr>Max-Min algorithms </vt:lpstr>
      <vt:lpstr>Analysis---- </vt:lpstr>
      <vt:lpstr>Analysis-------- of----------- code-----------</vt:lpstr>
      <vt:lpstr>Tic Tac Toe Using Min Max-- </vt:lpstr>
      <vt:lpstr>PowerPoint Presentation</vt:lpstr>
      <vt:lpstr>PowerPoint Presentation</vt:lpstr>
      <vt:lpstr>PowerPoint Presentation</vt:lpstr>
      <vt:lpstr>Code----</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GAME </dc:title>
  <dc:creator>Shivam Singh</dc:creator>
  <cp:lastModifiedBy>Shivam Singh</cp:lastModifiedBy>
  <cp:revision>4</cp:revision>
  <dcterms:created xsi:type="dcterms:W3CDTF">2022-06-06T12:19:24Z</dcterms:created>
  <dcterms:modified xsi:type="dcterms:W3CDTF">2022-06-15T09:17:41Z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