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4" r:id="rId2"/>
  </p:sldMasterIdLst>
  <p:sldIdLst>
    <p:sldId id="256" r:id="rId3"/>
    <p:sldId id="275" r:id="rId4"/>
    <p:sldId id="278" r:id="rId5"/>
    <p:sldId id="279" r:id="rId6"/>
    <p:sldId id="280" r:id="rId7"/>
    <p:sldId id="284" r:id="rId8"/>
    <p:sldId id="282" r:id="rId9"/>
    <p:sldId id="283" r:id="rId10"/>
    <p:sldId id="288" r:id="rId11"/>
    <p:sldId id="285" r:id="rId12"/>
    <p:sldId id="286" r:id="rId13"/>
    <p:sldId id="277" r:id="rId14"/>
    <p:sldId id="289" r:id="rId15"/>
    <p:sldId id="281" r:id="rId16"/>
    <p:sldId id="274" r:id="rId17"/>
    <p:sldId id="28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1BDBD2E-87EB-4496-B877-DF3861B7DA12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3768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49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88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24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482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7757" y="362353"/>
            <a:ext cx="2882803" cy="376898"/>
          </a:xfrm>
        </p:spPr>
        <p:txBody>
          <a:bodyPr lIns="0" tIns="0" rIns="0" bIns="0"/>
          <a:lstStyle>
            <a:lvl1pPr>
              <a:defRPr sz="2449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53871" y="2208581"/>
            <a:ext cx="3866053" cy="188385"/>
          </a:xfrm>
        </p:spPr>
        <p:txBody>
          <a:bodyPr lIns="0" tIns="0" rIns="0" bIns="0"/>
          <a:lstStyle>
            <a:lvl1pPr>
              <a:defRPr sz="1224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1455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7757" y="362353"/>
            <a:ext cx="2882803" cy="376898"/>
          </a:xfrm>
        </p:spPr>
        <p:txBody>
          <a:bodyPr lIns="0" tIns="0" rIns="0" bIns="0"/>
          <a:lstStyle>
            <a:lvl1pPr>
              <a:defRPr sz="2449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77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77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8181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97591" y="-1"/>
            <a:ext cx="5240508" cy="6849544"/>
          </a:xfrm>
          <a:custGeom>
            <a:avLst/>
            <a:gdLst/>
            <a:ahLst/>
            <a:cxnLst/>
            <a:rect l="l" t="t" r="r" b="b"/>
            <a:pathLst>
              <a:path w="10488294" h="10287000">
                <a:moveTo>
                  <a:pt x="10487914" y="0"/>
                </a:moveTo>
                <a:lnTo>
                  <a:pt x="0" y="0"/>
                </a:lnTo>
                <a:lnTo>
                  <a:pt x="0" y="10287000"/>
                </a:lnTo>
                <a:lnTo>
                  <a:pt x="10487914" y="10287000"/>
                </a:lnTo>
                <a:lnTo>
                  <a:pt x="104879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99"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11683"/>
            <a:ext cx="3997440" cy="3670738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03301" y="2975239"/>
            <a:ext cx="5112518" cy="3502907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79448" y="2975239"/>
            <a:ext cx="4978499" cy="324313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7757" y="362353"/>
            <a:ext cx="2882803" cy="376898"/>
          </a:xfrm>
        </p:spPr>
        <p:txBody>
          <a:bodyPr lIns="0" tIns="0" rIns="0" bIns="0"/>
          <a:lstStyle>
            <a:lvl1pPr>
              <a:defRPr sz="2449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7045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687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71BDBD2E-87EB-4496-B877-DF3861B7DA12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DBD2E-87EB-4496-B877-DF3861B7DA12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71BDBD2E-87EB-4496-B877-DF3861B7DA12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71BDBD2E-87EB-4496-B877-DF3861B7DA12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79499FE7-3D98-4DEA-9A91-6360123355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7757" y="362353"/>
            <a:ext cx="2882803" cy="7540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653871" y="2208581"/>
            <a:ext cx="3866053" cy="377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5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1" y="6377940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5525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28463">
        <a:defRPr>
          <a:latin typeface="+mn-lt"/>
          <a:ea typeface="+mn-ea"/>
          <a:cs typeface="+mn-cs"/>
        </a:defRPr>
      </a:lvl2pPr>
      <a:lvl3pPr marL="456926">
        <a:defRPr>
          <a:latin typeface="+mn-lt"/>
          <a:ea typeface="+mn-ea"/>
          <a:cs typeface="+mn-cs"/>
        </a:defRPr>
      </a:lvl3pPr>
      <a:lvl4pPr marL="685389">
        <a:defRPr>
          <a:latin typeface="+mn-lt"/>
          <a:ea typeface="+mn-ea"/>
          <a:cs typeface="+mn-cs"/>
        </a:defRPr>
      </a:lvl4pPr>
      <a:lvl5pPr marL="913851">
        <a:defRPr>
          <a:latin typeface="+mn-lt"/>
          <a:ea typeface="+mn-ea"/>
          <a:cs typeface="+mn-cs"/>
        </a:defRPr>
      </a:lvl5pPr>
      <a:lvl6pPr marL="1142314">
        <a:defRPr>
          <a:latin typeface="+mn-lt"/>
          <a:ea typeface="+mn-ea"/>
          <a:cs typeface="+mn-cs"/>
        </a:defRPr>
      </a:lvl6pPr>
      <a:lvl7pPr marL="1370777">
        <a:defRPr>
          <a:latin typeface="+mn-lt"/>
          <a:ea typeface="+mn-ea"/>
          <a:cs typeface="+mn-cs"/>
        </a:defRPr>
      </a:lvl7pPr>
      <a:lvl8pPr marL="1599240">
        <a:defRPr>
          <a:latin typeface="+mn-lt"/>
          <a:ea typeface="+mn-ea"/>
          <a:cs typeface="+mn-cs"/>
        </a:defRPr>
      </a:lvl8pPr>
      <a:lvl9pPr marL="182770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28463">
        <a:defRPr>
          <a:latin typeface="+mn-lt"/>
          <a:ea typeface="+mn-ea"/>
          <a:cs typeface="+mn-cs"/>
        </a:defRPr>
      </a:lvl2pPr>
      <a:lvl3pPr marL="456926">
        <a:defRPr>
          <a:latin typeface="+mn-lt"/>
          <a:ea typeface="+mn-ea"/>
          <a:cs typeface="+mn-cs"/>
        </a:defRPr>
      </a:lvl3pPr>
      <a:lvl4pPr marL="685389">
        <a:defRPr>
          <a:latin typeface="+mn-lt"/>
          <a:ea typeface="+mn-ea"/>
          <a:cs typeface="+mn-cs"/>
        </a:defRPr>
      </a:lvl4pPr>
      <a:lvl5pPr marL="913851">
        <a:defRPr>
          <a:latin typeface="+mn-lt"/>
          <a:ea typeface="+mn-ea"/>
          <a:cs typeface="+mn-cs"/>
        </a:defRPr>
      </a:lvl5pPr>
      <a:lvl6pPr marL="1142314">
        <a:defRPr>
          <a:latin typeface="+mn-lt"/>
          <a:ea typeface="+mn-ea"/>
          <a:cs typeface="+mn-cs"/>
        </a:defRPr>
      </a:lvl6pPr>
      <a:lvl7pPr marL="1370777">
        <a:defRPr>
          <a:latin typeface="+mn-lt"/>
          <a:ea typeface="+mn-ea"/>
          <a:cs typeface="+mn-cs"/>
        </a:defRPr>
      </a:lvl7pPr>
      <a:lvl8pPr marL="1599240">
        <a:defRPr>
          <a:latin typeface="+mn-lt"/>
          <a:ea typeface="+mn-ea"/>
          <a:cs typeface="+mn-cs"/>
        </a:defRPr>
      </a:lvl8pPr>
      <a:lvl9pPr marL="182770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3608" y="2286000"/>
            <a:ext cx="7772400" cy="1829761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Web Scraper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286000"/>
            <a:ext cx="8846368" cy="1199704"/>
          </a:xfrm>
        </p:spPr>
        <p:txBody>
          <a:bodyPr>
            <a:noAutofit/>
          </a:bodyPr>
          <a:lstStyle/>
          <a:p>
            <a:pPr algn="ctr"/>
            <a:endParaRPr lang="en-US" sz="2600" dirty="0"/>
          </a:p>
          <a:p>
            <a:pPr algn="ctr"/>
            <a:endParaRPr lang="en-US" sz="2800" dirty="0"/>
          </a:p>
          <a:p>
            <a:pPr algn="ctr"/>
            <a:endParaRPr lang="en-US" sz="2400" dirty="0"/>
          </a:p>
          <a:p>
            <a:pPr algn="l"/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CF28-3086-607D-0C8C-355AE06C8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in Web Scraping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87A8F-9F3C-62BF-983C-E63978F043F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Technical Challenges</a:t>
            </a:r>
            <a:r>
              <a:rPr lang="en-IN" dirty="0"/>
              <a:t>:</a:t>
            </a:r>
          </a:p>
          <a:p>
            <a:pPr marL="365760" lvl="1" indent="0">
              <a:buNone/>
            </a:pPr>
            <a:r>
              <a:rPr lang="en-IN" dirty="0"/>
              <a:t>- Handling dynamic content on JavaScript-heavy websites.</a:t>
            </a:r>
          </a:p>
          <a:p>
            <a:pPr marL="365760" lvl="1" indent="0">
              <a:buNone/>
            </a:pPr>
            <a:r>
              <a:rPr lang="en-IN" dirty="0"/>
              <a:t>-  Overcoming CAPTCHA and anti-scraping measures.</a:t>
            </a:r>
          </a:p>
          <a:p>
            <a:pPr marL="365760" lvl="1" indent="0">
              <a:buNone/>
            </a:pPr>
            <a:endParaRPr lang="en-IN" dirty="0"/>
          </a:p>
          <a:p>
            <a:r>
              <a:rPr lang="en-US" b="1" dirty="0"/>
              <a:t>Website Structure Variability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- Different sites have unique layouts, requiring       customized scraping logic.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 </a:t>
            </a:r>
            <a:r>
              <a:rPr lang="en-IN" b="1" dirty="0"/>
              <a:t>Ethical &amp; Legal Concerns</a:t>
            </a:r>
            <a:r>
              <a:rPr lang="en-IN" dirty="0"/>
              <a:t>:</a:t>
            </a:r>
          </a:p>
          <a:p>
            <a:pPr marL="365760" lvl="1" indent="0">
              <a:buNone/>
            </a:pPr>
            <a:r>
              <a:rPr lang="en-IN" dirty="0"/>
              <a:t>- Navigating data ownership and privacy issues.</a:t>
            </a:r>
          </a:p>
          <a:p>
            <a:pPr marL="365760" lvl="1" indent="0">
              <a:buNone/>
            </a:pPr>
            <a:r>
              <a:rPr lang="en-IN" dirty="0"/>
              <a:t>- Ensuring compliance with website Terms of Service.</a:t>
            </a:r>
          </a:p>
          <a:p>
            <a:pPr lvl="1">
              <a:buFontTx/>
              <a:buChar char="-"/>
            </a:pPr>
            <a:endParaRPr lang="en-IN" b="1" dirty="0"/>
          </a:p>
          <a:p>
            <a:r>
              <a:rPr lang="en-US" b="1" dirty="0"/>
              <a:t>Fair Use and Copyright Laws </a:t>
            </a:r>
            <a:r>
              <a:rPr lang="en-US" dirty="0"/>
              <a:t>: </a:t>
            </a:r>
          </a:p>
          <a:p>
            <a:pPr marL="365760" lvl="1" indent="0">
              <a:buNone/>
            </a:pPr>
            <a:r>
              <a:rPr lang="en-US" dirty="0"/>
              <a:t> -  Some data may be protected by copyright or fair use restrictions.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F0A4C3-D8C4-B26C-0726-3E89B0D9A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 Structure Variability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Different sites have unique layouts, requiring customized scraping logic.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3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409AC-711A-3FE6-40B4-3576E0732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C8184-4170-8FE2-F4F1-3CFC1C543A2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✅ Respect Robots.txt – Always check and follow website policies to ensure compliance.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✅ Optimize Performance – Limit request frequency, use delays, and avoid overloading servers to prevent bans.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✅ Use Proxies &amp; User Agents – Rotate IPs and modify user agents to minimize detection and avoid blocking.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✅ Handle Errors Gracefully – Implement retry mechanisms and error handling for robustness.</a:t>
            </a:r>
          </a:p>
        </p:txBody>
      </p:sp>
    </p:spTree>
    <p:extLst>
      <p:ext uri="{BB962C8B-B14F-4D97-AF65-F5344CB8AC3E}">
        <p14:creationId xmlns:p14="http://schemas.microsoft.com/office/powerpoint/2010/main" val="371604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and its short description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Visual Element Selection </a:t>
            </a:r>
            <a:r>
              <a:rPr lang="en-US" dirty="0"/>
              <a:t>– Point-and-click interface for selecting webpage elements without coding.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Automated Scheduling </a:t>
            </a:r>
            <a:r>
              <a:rPr lang="en-US" dirty="0"/>
              <a:t>– Set scraping tasks to run at custom intervals automatically.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Flexible Data Export </a:t>
            </a:r>
            <a:r>
              <a:rPr lang="en-US" dirty="0"/>
              <a:t>– Export data in CSV, JSON, Excel, or integrate directly with databases.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Task Management </a:t>
            </a:r>
            <a:r>
              <a:rPr lang="en-US" dirty="0"/>
              <a:t>– Track, archive, and re-run past scraping tasks easily.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Secure Authentication </a:t>
            </a:r>
            <a:r>
              <a:rPr lang="en-US" dirty="0"/>
              <a:t>– User login system with encryption and access control.</a:t>
            </a:r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0114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B099-6DA6-39E4-D4DE-B96DC5138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3DA15-14AD-524D-0234-EEC66A67A78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Proxy &amp; Rate Limiting Support </a:t>
            </a:r>
            <a:r>
              <a:rPr lang="en-IN" dirty="0"/>
              <a:t>– Avoid IP bans with proxy integration and request throttling.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Real-Time Preview </a:t>
            </a:r>
            <a:r>
              <a:rPr lang="en-IN" dirty="0"/>
              <a:t>– Live selection validation before scraping to ensure accuracy.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Error Handling &amp; Logging</a:t>
            </a:r>
            <a:r>
              <a:rPr lang="en-IN" dirty="0"/>
              <a:t> – Automatic error detection with detailed logs for troubleshooting.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Multi-Site Scraping </a:t>
            </a:r>
            <a:r>
              <a:rPr lang="en-IN" dirty="0"/>
              <a:t>– Extract data from multiple websites in a single operation.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b="1" dirty="0"/>
              <a:t>Cloud Integration</a:t>
            </a:r>
            <a:r>
              <a:rPr lang="en-IN" dirty="0"/>
              <a:t> – Run scrapers on cloud services for better scalability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1721588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467600" cy="3052936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 </a:t>
            </a:r>
            <a:r>
              <a:rPr b="1" dirty="0"/>
              <a:t>Definition</a:t>
            </a:r>
            <a:r>
              <a:rPr dirty="0"/>
              <a:t>: Extracting data from websites for analysis.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 </a:t>
            </a:r>
            <a:r>
              <a:rPr b="1" dirty="0"/>
              <a:t>Importance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dirty="0"/>
              <a:t> - Enables data collection for insights.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- Supports automation in data gathering.</a:t>
            </a:r>
          </a:p>
          <a:p>
            <a:pPr marL="0" indent="0">
              <a:buNone/>
            </a:pPr>
            <a:endParaRPr lang="en-US" dirty="0"/>
          </a:p>
          <a:p>
            <a:r>
              <a:rPr dirty="0"/>
              <a:t> </a:t>
            </a:r>
            <a:r>
              <a:rPr b="1" dirty="0"/>
              <a:t>Applications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dirty="0"/>
              <a:t>  - Market analysis.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dirty="0"/>
              <a:t> - Academic research.</a:t>
            </a: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dirty="0"/>
              <a:t>- Automation of repetitive tasks.</a:t>
            </a:r>
            <a:endParaRPr lang="en-US" dirty="0"/>
          </a:p>
          <a:p>
            <a:pPr marL="0" indent="0">
              <a:buNone/>
            </a:pP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17C20B-8162-A6AD-E8FC-781D33F3624C}"/>
              </a:ext>
            </a:extLst>
          </p:cNvPr>
          <p:cNvSpPr txBox="1"/>
          <p:nvPr/>
        </p:nvSpPr>
        <p:spPr>
          <a:xfrm>
            <a:off x="539552" y="4941168"/>
            <a:ext cx="75608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scraping is a </a:t>
            </a:r>
            <a:r>
              <a:rPr lang="en-US" b="1" dirty="0"/>
              <a:t>powerful tool</a:t>
            </a:r>
            <a:r>
              <a:rPr lang="en-US" dirty="0"/>
              <a:t> that unlocks valuable insights from the web. By embracing </a:t>
            </a:r>
            <a:r>
              <a:rPr lang="en-US" b="1" dirty="0"/>
              <a:t>innovative projects</a:t>
            </a:r>
            <a:r>
              <a:rPr lang="en-US" dirty="0"/>
              <a:t> and overcoming challenges, we can leverage its full potential to </a:t>
            </a:r>
            <a:r>
              <a:rPr lang="en-US" b="1" dirty="0"/>
              <a:t>transform industries</a:t>
            </a:r>
            <a:r>
              <a:rPr lang="en-US" dirty="0"/>
              <a:t>. As this technology evolves, let's ensure its </a:t>
            </a:r>
            <a:r>
              <a:rPr lang="en-US" b="1" dirty="0"/>
              <a:t>responsible use</a:t>
            </a:r>
            <a:r>
              <a:rPr lang="en-US" dirty="0"/>
              <a:t> to drive meaningful advancements and create a better future.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Future of Web Scraping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future of web scraping is bright, driven by advancements in </a:t>
            </a:r>
            <a:r>
              <a:rPr lang="en-US" b="1" dirty="0"/>
              <a:t>AI and machine learning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These technologies will enhance data extraction, enabling more efficient and intelligent analysis of large datasets.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web scraping continues to evolve, it will remain a crucial tool for </a:t>
            </a:r>
            <a:r>
              <a:rPr lang="en-US" b="1" dirty="0"/>
              <a:t>data-driven decision-making</a:t>
            </a:r>
            <a:r>
              <a:rPr lang="en-US" dirty="0"/>
              <a:t>, powering insights across industries. </a:t>
            </a:r>
            <a:endParaRPr lang="en-IN" b="1" dirty="0"/>
          </a:p>
        </p:txBody>
      </p:sp>
      <p:sp>
        <p:nvSpPr>
          <p:cNvPr id="4" name="Action Button: Home 3">
            <a:hlinkClick r:id="rId2" action="ppaction://hlinksldjump" highlightClick="1"/>
          </p:cNvPr>
          <p:cNvSpPr/>
          <p:nvPr/>
        </p:nvSpPr>
        <p:spPr>
          <a:xfrm>
            <a:off x="8104382" y="5733256"/>
            <a:ext cx="644082" cy="648072"/>
          </a:xfrm>
          <a:prstGeom prst="actionButtonHome">
            <a:avLst/>
          </a:prstGeom>
          <a:solidFill>
            <a:schemeClr val="accent1"/>
          </a:solidFill>
          <a:ln>
            <a:gradFill>
              <a:gsLst>
                <a:gs pos="0">
                  <a:schemeClr val="tx1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55861"/>
            <a:ext cx="9137654" cy="5139931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456926"/>
            <a:endParaRPr sz="899" kern="0" dirty="0">
              <a:solidFill>
                <a:sysClr val="windowText" lastClr="000000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91744" y="1906058"/>
            <a:ext cx="3560512" cy="1156722"/>
          </a:xfrm>
          <a:prstGeom prst="rect">
            <a:avLst/>
          </a:prstGeom>
        </p:spPr>
        <p:txBody>
          <a:bodyPr vert="horz" wrap="square" lIns="0" tIns="6980" rIns="0" bIns="0" rtlCol="0">
            <a:spAutoFit/>
          </a:bodyPr>
          <a:lstStyle/>
          <a:p>
            <a:pPr marL="6346">
              <a:spcBef>
                <a:spcPts val="55"/>
              </a:spcBef>
            </a:pPr>
            <a:r>
              <a:rPr sz="7471" spc="170" dirty="0">
                <a:solidFill>
                  <a:srgbClr val="FFFFFF"/>
                </a:solidFill>
              </a:rPr>
              <a:t>Thanks!</a:t>
            </a:r>
            <a:endParaRPr sz="7471" dirty="0"/>
          </a:p>
        </p:txBody>
      </p:sp>
      <p:sp>
        <p:nvSpPr>
          <p:cNvPr id="10" name="object 10"/>
          <p:cNvSpPr txBox="1"/>
          <p:nvPr/>
        </p:nvSpPr>
        <p:spPr>
          <a:xfrm>
            <a:off x="3201352" y="3425827"/>
            <a:ext cx="2455110" cy="200247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6346" marR="2538" defTabSz="456926">
              <a:lnSpc>
                <a:spcPct val="102299"/>
              </a:lnSpc>
              <a:spcBef>
                <a:spcPts val="15"/>
              </a:spcBef>
            </a:pPr>
            <a:r>
              <a:rPr sz="1374" kern="0" spc="47" dirty="0">
                <a:solidFill>
                  <a:srgbClr val="FFFFFF"/>
                </a:solidFill>
                <a:latin typeface="Verdana"/>
                <a:cs typeface="Verdana"/>
              </a:rPr>
              <a:t>Do</a:t>
            </a:r>
            <a:r>
              <a:rPr sz="1374" kern="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74" kern="0" spc="-10" dirty="0">
                <a:solidFill>
                  <a:srgbClr val="FFFFFF"/>
                </a:solidFill>
                <a:latin typeface="Verdana"/>
                <a:cs typeface="Verdana"/>
              </a:rPr>
              <a:t>you</a:t>
            </a:r>
            <a:r>
              <a:rPr sz="1374" kern="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74" kern="0" spc="-20" dirty="0">
                <a:solidFill>
                  <a:srgbClr val="FFFFFF"/>
                </a:solidFill>
                <a:latin typeface="Verdana"/>
                <a:cs typeface="Verdana"/>
              </a:rPr>
              <a:t>have</a:t>
            </a:r>
            <a:r>
              <a:rPr sz="1374" kern="0" spc="-11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74" kern="0" spc="-20" dirty="0">
                <a:solidFill>
                  <a:srgbClr val="FFFFFF"/>
                </a:solidFill>
                <a:latin typeface="Verdana"/>
                <a:cs typeface="Verdana"/>
              </a:rPr>
              <a:t>any</a:t>
            </a:r>
            <a:r>
              <a:rPr sz="1374" kern="0" spc="-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374" kern="0" spc="-5" dirty="0">
                <a:solidFill>
                  <a:srgbClr val="FFFFFF"/>
                </a:solidFill>
                <a:latin typeface="Verdana"/>
                <a:cs typeface="Verdana"/>
              </a:rPr>
              <a:t>questions? </a:t>
            </a:r>
            <a:endParaRPr sz="1374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10">
            <a:extLst>
              <a:ext uri="{FF2B5EF4-FFF2-40B4-BE49-F238E27FC236}">
                <a16:creationId xmlns:a16="http://schemas.microsoft.com/office/drawing/2014/main" id="{A3E35549-0860-A1EE-120D-8DD658CDAD3B}"/>
              </a:ext>
            </a:extLst>
          </p:cNvPr>
          <p:cNvSpPr txBox="1"/>
          <p:nvPr/>
        </p:nvSpPr>
        <p:spPr>
          <a:xfrm>
            <a:off x="1187624" y="4293096"/>
            <a:ext cx="7200800" cy="278922"/>
          </a:xfrm>
          <a:prstGeom prst="rect">
            <a:avLst/>
          </a:prstGeom>
        </p:spPr>
        <p:txBody>
          <a:bodyPr vert="horz" wrap="square" lIns="0" tIns="1904" rIns="0" bIns="0" rtlCol="0">
            <a:spAutoFit/>
          </a:bodyPr>
          <a:lstStyle/>
          <a:p>
            <a:pPr marL="0" indent="0" algn="ctr" rtl="0" eaLnBrk="1" latinLnBrk="0" hangingPunct="1">
              <a:spcBef>
                <a:spcPts val="528"/>
              </a:spcBef>
            </a:pPr>
            <a:r>
              <a:rPr lang="en-US" sz="1800" kern="1200" dirty="0">
                <a:solidFill>
                  <a:srgbClr val="898989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"Collect data from any website without requiring coding knowledge."</a:t>
            </a:r>
            <a:endParaRPr lang="en-IN" sz="1400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7467600" cy="928670"/>
          </a:xfrm>
        </p:spPr>
        <p:txBody>
          <a:bodyPr/>
          <a:lstStyle/>
          <a:p>
            <a:r>
              <a:rPr lang="en-US" dirty="0"/>
              <a:t>INDEX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908720"/>
            <a:ext cx="8429684" cy="594928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/>
              <a:t>Introduction to Web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What is Web Scraping?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Innovative Applications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Applications  Ideas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How Web Scraping Works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Key Tools &amp; Technologies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Features and Limitations of New System</a:t>
            </a:r>
            <a:endParaRPr lang="en-IN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Challenges in Web Scraping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Best Practices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Features and its short description</a:t>
            </a:r>
          </a:p>
          <a:p>
            <a:pPr>
              <a:buFont typeface="Wingdings" pitchFamily="2" charset="2"/>
              <a:buChar char="Ø"/>
            </a:pPr>
            <a:r>
              <a:rPr lang="en-IN" dirty="0"/>
              <a:t>FUTURE ENHANCEMENT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IN" dirty="0"/>
              <a:t>Conclusion</a:t>
            </a:r>
          </a:p>
          <a:p>
            <a:pPr>
              <a:buFont typeface="Wingdings" pitchFamily="2" charset="2"/>
              <a:buChar char="Ø"/>
            </a:pPr>
            <a:r>
              <a:rPr lang="en-US" dirty="0"/>
              <a:t>The Future of Web Scraping</a:t>
            </a:r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endParaRPr lang="en-IN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US" dirty="0"/>
          </a:p>
          <a:p>
            <a:pPr>
              <a:buFont typeface="Wingdings" pitchFamily="2" charset="2"/>
              <a:buChar char="Ø"/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2CB75-FEF5-DADF-18C1-FD94AFA7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175" dirty="0"/>
              <a:t>Introduction</a:t>
            </a:r>
            <a:r>
              <a:rPr lang="en-IN" spc="-140" dirty="0"/>
              <a:t> </a:t>
            </a:r>
            <a:r>
              <a:rPr lang="en-IN" spc="190" dirty="0"/>
              <a:t>to</a:t>
            </a:r>
            <a:r>
              <a:rPr lang="en-IN" spc="-260" dirty="0"/>
              <a:t> </a:t>
            </a:r>
            <a:r>
              <a:rPr lang="en-IN" spc="-25" dirty="0"/>
              <a:t>Web </a:t>
            </a:r>
            <a:r>
              <a:rPr lang="en-IN" spc="160" dirty="0"/>
              <a:t>Scraping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74AA5-9106-8E35-457F-21DB3C7F7FB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 this presentation, we will uncover cutting-edge projects in web scraping—a powerful technique for extracting valuable data from websites.</a:t>
            </a:r>
          </a:p>
          <a:p>
            <a:r>
              <a:rPr lang="en-US" dirty="0"/>
              <a:t> By leveraging this technology, businesses and researchers can gain deep insights and make informed decisions.</a:t>
            </a:r>
          </a:p>
          <a:p>
            <a:r>
              <a:rPr lang="en-US" dirty="0"/>
              <a:t> Let's dive into the world of web scraping and its game-changing potential.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9648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5649-7E8A-4A68-38DD-13AD3A37B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Web Scraping?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CF103-EC6E-67DA-6604-0033F84D1E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Web scraping is the automated process of extracting information from websites.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It utilizes specialized software tools to navigate web pages and gather data, which can then be structured for analysis.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technique is widely applied in data mining, market research, and competitive analysis, enabling businesses and researchers to derive valuable insights efficiently.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83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5B5D-A38D-5806-C791-3DEFE192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Innovative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655F-E157-82AD-E6FA-56B8F389BBB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Web scraping powers a range of innovative projects, including price comparison tools, job aggregators, and real estate analysis platforms.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By leveraging scraped data, these applications deliver real-time insights, helping users make informed decisions.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versatility and impact of web scraping continue to drive advancements across industries.</a:t>
            </a:r>
          </a:p>
          <a:p>
            <a:endParaRPr lang="en-US" dirty="0"/>
          </a:p>
          <a:p>
            <a:r>
              <a:rPr lang="en-US" dirty="0"/>
              <a:t>The versatility of web scraping is truly remarkable.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55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326F1-1D0B-E9CD-C575-9FC198B48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8103-683E-DEA0-D86E-26535A5A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961F1-1E7F-D8AA-FD74-1F7AD2E19E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1. </a:t>
            </a:r>
            <a:r>
              <a:rPr lang="en-US" b="1" dirty="0"/>
              <a:t>E-Commerce Price Tracker</a:t>
            </a:r>
          </a:p>
          <a:p>
            <a:pPr marL="0" indent="0">
              <a:buNone/>
            </a:pPr>
            <a:r>
              <a:rPr lang="en-US" dirty="0"/>
              <a:t>    - Track product prices across multiple websites.</a:t>
            </a:r>
          </a:p>
          <a:p>
            <a:pPr marL="0" indent="0">
              <a:buNone/>
            </a:pPr>
            <a:r>
              <a:rPr lang="en-US" dirty="0"/>
              <a:t>    - Create alerts for price drops.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Job Listing Aggregator</a:t>
            </a:r>
          </a:p>
          <a:p>
            <a:pPr marL="0" indent="0">
              <a:buNone/>
            </a:pPr>
            <a:r>
              <a:rPr lang="en-US" dirty="0"/>
              <a:t>     - Scrape job postings from popular platforms.</a:t>
            </a:r>
          </a:p>
          <a:p>
            <a:pPr marL="0" indent="0">
              <a:buNone/>
            </a:pPr>
            <a:r>
              <a:rPr lang="en-US" dirty="0"/>
              <a:t>     - Categorize by location, role, and company.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Real Estate Market Analysis</a:t>
            </a:r>
          </a:p>
          <a:p>
            <a:pPr marL="0" indent="0">
              <a:buNone/>
            </a:pPr>
            <a:r>
              <a:rPr lang="en-US" dirty="0"/>
              <a:t>   - Collect property details and pricing trends.</a:t>
            </a:r>
          </a:p>
          <a:p>
            <a:pPr marL="0" indent="0">
              <a:buNone/>
            </a:pPr>
            <a:r>
              <a:rPr lang="en-US" dirty="0"/>
              <a:t>   - Build a dashboard for insights.</a:t>
            </a:r>
          </a:p>
        </p:txBody>
      </p:sp>
    </p:spTree>
    <p:extLst>
      <p:ext uri="{BB962C8B-B14F-4D97-AF65-F5344CB8AC3E}">
        <p14:creationId xmlns:p14="http://schemas.microsoft.com/office/powerpoint/2010/main" val="39331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4A96D-8204-A9FB-5651-77D31218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Web Scraping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6B390-321E-D707-1BA4-0C2A15894A6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Key Steps in Web Scraping  </a:t>
            </a:r>
          </a:p>
          <a:p>
            <a:endParaRPr lang="en-US" dirty="0"/>
          </a:p>
          <a:p>
            <a:pPr marL="365760" lvl="1" indent="0">
              <a:buNone/>
            </a:pPr>
            <a:r>
              <a:rPr lang="en-US" dirty="0"/>
              <a:t>1.</a:t>
            </a:r>
            <a:r>
              <a:rPr lang="en-US" b="1" dirty="0"/>
              <a:t>Sending HTTP Requests </a:t>
            </a:r>
            <a:r>
              <a:rPr lang="en-US" dirty="0"/>
              <a:t>– Access web pages by making requests to retrieve their content. </a:t>
            </a:r>
          </a:p>
          <a:p>
            <a:pPr marL="365760" lvl="1" indent="0">
              <a:buNone/>
            </a:pPr>
            <a:r>
              <a:rPr lang="en-US" dirty="0"/>
              <a:t> </a:t>
            </a:r>
          </a:p>
          <a:p>
            <a:pPr marL="365760" lvl="1" indent="0">
              <a:buNone/>
            </a:pPr>
            <a:r>
              <a:rPr lang="en-US" dirty="0"/>
              <a:t>2. </a:t>
            </a:r>
            <a:r>
              <a:rPr lang="en-US" b="1" dirty="0"/>
              <a:t>Parsing HTML </a:t>
            </a:r>
            <a:r>
              <a:rPr lang="en-US" dirty="0"/>
              <a:t>– Extract relevant data using libraries like </a:t>
            </a:r>
            <a:r>
              <a:rPr lang="en-US" dirty="0" err="1"/>
              <a:t>BeautifulSoup</a:t>
            </a:r>
            <a:r>
              <a:rPr lang="en-US" dirty="0"/>
              <a:t> and Scrapy.  </a:t>
            </a:r>
          </a:p>
          <a:p>
            <a:pPr marL="365760" lvl="1" indent="0">
              <a:buNone/>
            </a:pPr>
            <a:endParaRPr lang="en-US" dirty="0"/>
          </a:p>
          <a:p>
            <a:pPr marL="365760" lvl="1" indent="0">
              <a:buNone/>
            </a:pPr>
            <a:r>
              <a:rPr lang="en-US" dirty="0"/>
              <a:t>3. </a:t>
            </a:r>
            <a:r>
              <a:rPr lang="en-US" b="1" dirty="0"/>
              <a:t>Saving Data </a:t>
            </a:r>
            <a:r>
              <a:rPr lang="en-US" dirty="0"/>
              <a:t>– Store the extracted information in structured formats such as CSV or JSON for further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50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E640F-77CD-3314-395A-629C87D1E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Tools &amp;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245AE-FAC7-AAD4-FA31-0274F225EA6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Frontend:</a:t>
            </a:r>
          </a:p>
          <a:p>
            <a:pPr marL="365760" lvl="1" indent="0">
              <a:buNone/>
            </a:pPr>
            <a:r>
              <a:rPr lang="en-IN"/>
              <a:t>Flask: </a:t>
            </a:r>
            <a:r>
              <a:rPr lang="en-IN" dirty="0"/>
              <a:t>For web-based</a:t>
            </a:r>
          </a:p>
          <a:p>
            <a:pPr marL="365760" lvl="1" indent="0">
              <a:buNone/>
            </a:pPr>
            <a:endParaRPr lang="en-IN" dirty="0"/>
          </a:p>
          <a:p>
            <a:r>
              <a:rPr lang="en-IN" b="1" dirty="0"/>
              <a:t>Backend:</a:t>
            </a:r>
          </a:p>
          <a:p>
            <a:pPr marL="365760" lvl="1" indent="0">
              <a:buNone/>
            </a:pPr>
            <a:r>
              <a:rPr lang="en-IN" dirty="0"/>
              <a:t>Python: Core programming language.</a:t>
            </a:r>
          </a:p>
          <a:p>
            <a:pPr marL="365760" lvl="1" indent="0">
              <a:buNone/>
            </a:pPr>
            <a:r>
              <a:rPr lang="en-IN" dirty="0" err="1"/>
              <a:t>BeautifulSoup</a:t>
            </a:r>
            <a:r>
              <a:rPr lang="en-IN" dirty="0"/>
              <a:t>, Scrapy, Selenium: Web scraping libraries</a:t>
            </a:r>
          </a:p>
          <a:p>
            <a:pPr marL="365760" lvl="1" indent="0">
              <a:buNone/>
            </a:pPr>
            <a:endParaRPr lang="en-IN" dirty="0"/>
          </a:p>
          <a:p>
            <a:r>
              <a:rPr lang="en-IN" b="1" dirty="0"/>
              <a:t>Database:</a:t>
            </a:r>
          </a:p>
          <a:p>
            <a:pPr marL="365760" lvl="1" indent="0">
              <a:buNone/>
            </a:pPr>
            <a:r>
              <a:rPr lang="en-IN" dirty="0"/>
              <a:t>PostgreSQL / SQLite / MySQL: Data storage &amp; history tracking. </a:t>
            </a:r>
          </a:p>
          <a:p>
            <a:pPr marL="365760" lvl="1" indent="0">
              <a:buNone/>
            </a:pPr>
            <a:endParaRPr lang="en-IN" dirty="0"/>
          </a:p>
          <a:p>
            <a:r>
              <a:rPr lang="en-IN" dirty="0"/>
              <a:t>  </a:t>
            </a:r>
            <a:r>
              <a:rPr lang="en-IN" b="1" dirty="0"/>
              <a:t>Data Processing &amp; Export:</a:t>
            </a:r>
          </a:p>
          <a:p>
            <a:pPr marL="365760" lvl="1" indent="0">
              <a:buNone/>
            </a:pPr>
            <a:r>
              <a:rPr lang="en-IN" dirty="0"/>
              <a:t>  Pandas: Data transformation</a:t>
            </a:r>
          </a:p>
          <a:p>
            <a:pPr marL="365760" lvl="1" indent="0">
              <a:buNone/>
            </a:pPr>
            <a:r>
              <a:rPr lang="en-IN" sz="2000" dirty="0"/>
              <a:t>  CSV, JSON, Excel (XLSX): Export formats</a:t>
            </a:r>
          </a:p>
          <a:p>
            <a:pPr marL="36576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59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B03E-DA27-F984-55B9-B4069D35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 and Limitations of New System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E98248-2E37-8C1F-5915-FB8634A0205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672807774"/>
              </p:ext>
            </p:extLst>
          </p:nvPr>
        </p:nvGraphicFramePr>
        <p:xfrm>
          <a:off x="488373" y="2348880"/>
          <a:ext cx="7848872" cy="38884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24778">
                  <a:extLst>
                    <a:ext uri="{9D8B030D-6E8A-4147-A177-3AD203B41FA5}">
                      <a16:colId xmlns:a16="http://schemas.microsoft.com/office/drawing/2014/main" val="4152631792"/>
                    </a:ext>
                  </a:extLst>
                </a:gridCol>
                <a:gridCol w="4124094">
                  <a:extLst>
                    <a:ext uri="{9D8B030D-6E8A-4147-A177-3AD203B41FA5}">
                      <a16:colId xmlns:a16="http://schemas.microsoft.com/office/drawing/2014/main" val="4166672803"/>
                    </a:ext>
                  </a:extLst>
                </a:gridCol>
              </a:tblGrid>
              <a:tr h="512049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</a:pPr>
                      <a:r>
                        <a:rPr lang="en-IN" sz="1200">
                          <a:effectLst/>
                        </a:rPr>
                        <a:t>Existing System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New System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2708188"/>
                  </a:ext>
                </a:extLst>
              </a:tr>
              <a:tr h="102892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More manual hours are needed for </a:t>
                      </a:r>
                      <a:r>
                        <a:rPr lang="en-IN" sz="1200">
                          <a:effectLst/>
                        </a:rPr>
                        <a:t>Scraper the data</a:t>
                      </a:r>
                      <a:r>
                        <a:rPr lang="en-US" sz="1200">
                          <a:effectLst/>
                        </a:rPr>
                        <a:t>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Avoids more manual hours that need to </a:t>
                      </a:r>
                      <a:r>
                        <a:rPr lang="en-IN" sz="1200">
                          <a:effectLst/>
                        </a:rPr>
                        <a:t>Scraper the data</a:t>
                      </a:r>
                      <a:r>
                        <a:rPr lang="en-US" sz="1200">
                          <a:effectLst/>
                        </a:rPr>
                        <a:t>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58716124"/>
                  </a:ext>
                </a:extLst>
              </a:tr>
              <a:tr h="77375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Need lots of man power and 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IN" sz="1200">
                          <a:effectLst/>
                        </a:rPr>
                        <a:t>Not need much man power and time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3624925"/>
                  </a:ext>
                </a:extLst>
              </a:tr>
              <a:tr h="157370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>
                          <a:effectLst/>
                        </a:rPr>
                        <a:t>There is compulsory need in physical presence in the time to copy and paste data on File.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dirty="0">
                          <a:effectLst/>
                        </a:rPr>
                        <a:t>The User are allowed to scraper online at any time and  they can even export the data in any type by sitting at home.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7858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313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164</TotalTime>
  <Words>1020</Words>
  <Application>Microsoft Office PowerPoint</Application>
  <PresentationFormat>On-screen Show (4:3)</PresentationFormat>
  <Paragraphs>151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Century Schoolbook</vt:lpstr>
      <vt:lpstr>Times New Roman</vt:lpstr>
      <vt:lpstr>Verdana</vt:lpstr>
      <vt:lpstr>Wingdings</vt:lpstr>
      <vt:lpstr>Wingdings 2</vt:lpstr>
      <vt:lpstr>Oriel</vt:lpstr>
      <vt:lpstr>Office Theme</vt:lpstr>
      <vt:lpstr>Web Scraper </vt:lpstr>
      <vt:lpstr>INDEX</vt:lpstr>
      <vt:lpstr>Introduction to Web Scraping</vt:lpstr>
      <vt:lpstr>What is Web Scraping?</vt:lpstr>
      <vt:lpstr>Innovative Applications</vt:lpstr>
      <vt:lpstr>Applications  Ideas</vt:lpstr>
      <vt:lpstr>How Web Scraping Works</vt:lpstr>
      <vt:lpstr>Key Tools &amp; Technologies</vt:lpstr>
      <vt:lpstr>Features and Limitations of New System</vt:lpstr>
      <vt:lpstr>Challenges in Web Scraping</vt:lpstr>
      <vt:lpstr>Best Practices</vt:lpstr>
      <vt:lpstr>Features and its short description</vt:lpstr>
      <vt:lpstr>FUTURE ENHANCEMENT</vt:lpstr>
      <vt:lpstr>Conclusion</vt:lpstr>
      <vt:lpstr>The Future of Web Scraping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</dc:title>
  <dc:creator>parul</dc:creator>
  <cp:lastModifiedBy>Hiranjan Yadav</cp:lastModifiedBy>
  <cp:revision>66</cp:revision>
  <dcterms:created xsi:type="dcterms:W3CDTF">2017-10-03T10:36:15Z</dcterms:created>
  <dcterms:modified xsi:type="dcterms:W3CDTF">2025-04-15T08:01:40Z</dcterms:modified>
</cp:coreProperties>
</file>