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1a4cb52e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1a4cb52e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a1a4cb52e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1a4cb52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a1a4cb52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1a4cb52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a1a4cb52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1a4cb52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a1a4cb52e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1a4cb52e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a1a4cb52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1a4cb52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a1a4cb52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a1a4cb52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a1a4cb52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1a4cb52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085656f0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085656f0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1a4cb52e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1a4cb52e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a1a4cb52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1a4cb5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1a4cb5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1a4cb5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1a4cb52e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1a4cb52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1a4cb5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1a4cb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1a4cb52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1a4cb52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a1a4cb52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1a4cb52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a1a4cb52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1a4cb52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a1a4cb52e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1a4cb52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igma.com/proto/59637r4A0Ivi1rvhFdgY4T/Hi_Fi?node-id=1%3A2&amp;scaling=scale-down&amp;page-id=0%3A1" TargetMode="External"/><Relationship Id="rId4" Type="http://schemas.openxmlformats.org/officeDocument/2006/relationships/hyperlink" Target="https://docs.google.com/forms/d/1E3oGQFRJyX82wjbWsoPWm-v4wEe1Xj_dy0MEg_5tl9k/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1789050" y="1677225"/>
            <a:ext cx="6135900" cy="28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500" u="sng">
                <a:solidFill>
                  <a:schemeClr val="dk1"/>
                </a:solidFill>
              </a:rPr>
              <a:t>Group 44 - Project Name: FoodHomiez</a:t>
            </a:r>
            <a:endParaRPr b="1" sz="25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1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Shivam Agarwal   </a:t>
            </a:r>
            <a:r>
              <a:rPr i="1" lang="en" sz="2100">
                <a:solidFill>
                  <a:schemeClr val="dk1"/>
                </a:solidFill>
              </a:rPr>
              <a:t>2020123 </a:t>
            </a:r>
            <a:endParaRPr i="1"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Aishwary Sharma </a:t>
            </a:r>
            <a:r>
              <a:rPr i="1" lang="en" sz="2100">
                <a:solidFill>
                  <a:schemeClr val="dk1"/>
                </a:solidFill>
              </a:rPr>
              <a:t>2020490 </a:t>
            </a:r>
            <a:endParaRPr i="1"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Rohan Kulkarni    </a:t>
            </a:r>
            <a:r>
              <a:rPr i="1" lang="en" sz="2100">
                <a:solidFill>
                  <a:schemeClr val="dk1"/>
                </a:solidFill>
              </a:rPr>
              <a:t>2020537</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Antonio Pedro      </a:t>
            </a:r>
            <a:r>
              <a:rPr i="1" lang="en" sz="2100">
                <a:solidFill>
                  <a:schemeClr val="dk1"/>
                </a:solidFill>
              </a:rPr>
              <a:t>2020028 </a:t>
            </a:r>
            <a:endParaRPr i="1"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rPr>
              <a:t>Lokesh                 </a:t>
            </a:r>
            <a:r>
              <a:rPr i="1" lang="en" sz="2100">
                <a:solidFill>
                  <a:schemeClr val="dk1"/>
                </a:solidFill>
              </a:rPr>
              <a:t>2020077</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7650" y="64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Orders</a:t>
            </a:r>
            <a:endParaRPr/>
          </a:p>
        </p:txBody>
      </p:sp>
      <p:sp>
        <p:nvSpPr>
          <p:cNvPr id="166" name="Google Shape;166;p22"/>
          <p:cNvSpPr txBox="1"/>
          <p:nvPr>
            <p:ph idx="1" type="body"/>
          </p:nvPr>
        </p:nvSpPr>
        <p:spPr>
          <a:xfrm>
            <a:off x="6429375" y="2054600"/>
            <a:ext cx="1988700" cy="22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FF"/>
                </a:solidFill>
              </a:rPr>
              <a:t>Click on the first order to see the details</a:t>
            </a:r>
            <a:endParaRPr sz="1800">
              <a:solidFill>
                <a:srgbClr val="0000FF"/>
              </a:solidFill>
            </a:endParaRPr>
          </a:p>
        </p:txBody>
      </p:sp>
      <p:pic>
        <p:nvPicPr>
          <p:cNvPr id="167" name="Google Shape;167;p22"/>
          <p:cNvPicPr preferRelativeResize="0"/>
          <p:nvPr/>
        </p:nvPicPr>
        <p:blipFill>
          <a:blip r:embed="rId3">
            <a:alphaModFix/>
          </a:blip>
          <a:stretch>
            <a:fillRect/>
          </a:stretch>
        </p:blipFill>
        <p:spPr>
          <a:xfrm>
            <a:off x="3171425" y="515375"/>
            <a:ext cx="2279575" cy="4419825"/>
          </a:xfrm>
          <a:prstGeom prst="rect">
            <a:avLst/>
          </a:prstGeom>
          <a:noFill/>
          <a:ln>
            <a:noFill/>
          </a:ln>
        </p:spPr>
      </p:pic>
      <p:cxnSp>
        <p:nvCxnSpPr>
          <p:cNvPr id="168" name="Google Shape;168;p22"/>
          <p:cNvCxnSpPr/>
          <p:nvPr/>
        </p:nvCxnSpPr>
        <p:spPr>
          <a:xfrm rot="10800000">
            <a:off x="4276900" y="1817000"/>
            <a:ext cx="2012700" cy="545100"/>
          </a:xfrm>
          <a:prstGeom prst="straightConnector1">
            <a:avLst/>
          </a:prstGeom>
          <a:noFill/>
          <a:ln cap="flat" cmpd="sng" w="19050">
            <a:solidFill>
              <a:srgbClr val="0000FF"/>
            </a:solidFill>
            <a:prstDash val="solid"/>
            <a:round/>
            <a:headEnd len="med" w="med" type="none"/>
            <a:tailEnd len="med" w="med" type="triangle"/>
          </a:ln>
        </p:spPr>
      </p:cxnSp>
      <p:cxnSp>
        <p:nvCxnSpPr>
          <p:cNvPr id="169" name="Google Shape;169;p22"/>
          <p:cNvCxnSpPr/>
          <p:nvPr/>
        </p:nvCxnSpPr>
        <p:spPr>
          <a:xfrm flipH="1" rot="10800000">
            <a:off x="2264250" y="1132075"/>
            <a:ext cx="1258200" cy="1062300"/>
          </a:xfrm>
          <a:prstGeom prst="straightConnector1">
            <a:avLst/>
          </a:prstGeom>
          <a:noFill/>
          <a:ln cap="flat" cmpd="sng" w="19050">
            <a:solidFill>
              <a:schemeClr val="dk2"/>
            </a:solidFill>
            <a:prstDash val="solid"/>
            <a:round/>
            <a:headEnd len="med" w="med" type="none"/>
            <a:tailEnd len="med" w="med" type="triangle"/>
          </a:ln>
        </p:spPr>
      </p:cxnSp>
      <p:sp>
        <p:nvSpPr>
          <p:cNvPr id="170" name="Google Shape;170;p22"/>
          <p:cNvSpPr txBox="1"/>
          <p:nvPr/>
        </p:nvSpPr>
        <p:spPr>
          <a:xfrm>
            <a:off x="1104175" y="2086950"/>
            <a:ext cx="1369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To go back to menu, click here</a:t>
            </a:r>
            <a:endParaRPr sz="1700">
              <a:solidFill>
                <a:srgbClr val="666666"/>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3">
            <a:alphaModFix/>
          </a:blip>
          <a:stretch>
            <a:fillRect/>
          </a:stretch>
        </p:blipFill>
        <p:spPr>
          <a:xfrm>
            <a:off x="3165675" y="491487"/>
            <a:ext cx="2543887" cy="4652014"/>
          </a:xfrm>
          <a:prstGeom prst="rect">
            <a:avLst/>
          </a:prstGeom>
          <a:noFill/>
          <a:ln>
            <a:noFill/>
          </a:ln>
        </p:spPr>
      </p:pic>
      <p:sp>
        <p:nvSpPr>
          <p:cNvPr id="176" name="Google Shape;176;p23"/>
          <p:cNvSpPr txBox="1"/>
          <p:nvPr>
            <p:ph type="title"/>
          </p:nvPr>
        </p:nvSpPr>
        <p:spPr>
          <a:xfrm>
            <a:off x="7294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Accept Order</a:t>
            </a:r>
            <a:endParaRPr/>
          </a:p>
        </p:txBody>
      </p:sp>
      <p:sp>
        <p:nvSpPr>
          <p:cNvPr id="177" name="Google Shape;177;p23"/>
          <p:cNvSpPr txBox="1"/>
          <p:nvPr>
            <p:ph idx="1" type="body"/>
          </p:nvPr>
        </p:nvSpPr>
        <p:spPr>
          <a:xfrm>
            <a:off x="6352350" y="2739475"/>
            <a:ext cx="2065800" cy="19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FF"/>
                </a:solidFill>
              </a:rPr>
              <a:t>Click here, to Accept the order</a:t>
            </a:r>
            <a:endParaRPr sz="2000">
              <a:solidFill>
                <a:srgbClr val="0000FF"/>
              </a:solidFill>
            </a:endParaRPr>
          </a:p>
        </p:txBody>
      </p:sp>
      <p:cxnSp>
        <p:nvCxnSpPr>
          <p:cNvPr id="178" name="Google Shape;178;p23"/>
          <p:cNvCxnSpPr/>
          <p:nvPr/>
        </p:nvCxnSpPr>
        <p:spPr>
          <a:xfrm flipH="1" rot="10800000">
            <a:off x="2264250" y="1076275"/>
            <a:ext cx="1425600" cy="1118100"/>
          </a:xfrm>
          <a:prstGeom prst="straightConnector1">
            <a:avLst/>
          </a:prstGeom>
          <a:noFill/>
          <a:ln cap="flat" cmpd="sng" w="19050">
            <a:solidFill>
              <a:schemeClr val="dk2"/>
            </a:solidFill>
            <a:prstDash val="solid"/>
            <a:round/>
            <a:headEnd len="med" w="med" type="none"/>
            <a:tailEnd len="med" w="med" type="triangle"/>
          </a:ln>
        </p:spPr>
      </p:cxnSp>
      <p:sp>
        <p:nvSpPr>
          <p:cNvPr id="179" name="Google Shape;179;p23"/>
          <p:cNvSpPr txBox="1"/>
          <p:nvPr/>
        </p:nvSpPr>
        <p:spPr>
          <a:xfrm>
            <a:off x="1104175" y="2086950"/>
            <a:ext cx="1369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To go back to orders, click here</a:t>
            </a:r>
            <a:endParaRPr sz="1700">
              <a:solidFill>
                <a:srgbClr val="666666"/>
              </a:solidFill>
              <a:latin typeface="Lato"/>
              <a:ea typeface="Lato"/>
              <a:cs typeface="Lato"/>
              <a:sym typeface="Lato"/>
            </a:endParaRPr>
          </a:p>
        </p:txBody>
      </p:sp>
      <p:cxnSp>
        <p:nvCxnSpPr>
          <p:cNvPr id="180" name="Google Shape;180;p23"/>
          <p:cNvCxnSpPr/>
          <p:nvPr/>
        </p:nvCxnSpPr>
        <p:spPr>
          <a:xfrm flipH="1">
            <a:off x="4779950" y="3522175"/>
            <a:ext cx="1789200" cy="1076100"/>
          </a:xfrm>
          <a:prstGeom prst="straightConnector1">
            <a:avLst/>
          </a:prstGeom>
          <a:noFill/>
          <a:ln cap="flat" cmpd="sng" w="19050">
            <a:solidFill>
              <a:srgbClr val="0000FF"/>
            </a:solidFill>
            <a:prstDash val="solid"/>
            <a:round/>
            <a:headEnd len="med" w="med" type="none"/>
            <a:tailEnd len="med" w="med" type="triangle"/>
          </a:ln>
        </p:spPr>
      </p:cxnSp>
      <p:sp>
        <p:nvSpPr>
          <p:cNvPr id="181" name="Google Shape;181;p23"/>
          <p:cNvSpPr txBox="1"/>
          <p:nvPr/>
        </p:nvSpPr>
        <p:spPr>
          <a:xfrm>
            <a:off x="6217550" y="1076275"/>
            <a:ext cx="168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Lato"/>
                <a:ea typeface="Lato"/>
                <a:cs typeface="Lato"/>
                <a:sym typeface="Lato"/>
              </a:rPr>
              <a:t>Start a chat with the customer</a:t>
            </a:r>
            <a:endParaRPr sz="1600">
              <a:solidFill>
                <a:srgbClr val="666666"/>
              </a:solidFill>
              <a:latin typeface="Lato"/>
              <a:ea typeface="Lato"/>
              <a:cs typeface="Lato"/>
              <a:sym typeface="Lato"/>
            </a:endParaRPr>
          </a:p>
        </p:txBody>
      </p:sp>
      <p:cxnSp>
        <p:nvCxnSpPr>
          <p:cNvPr id="182" name="Google Shape;182;p23"/>
          <p:cNvCxnSpPr>
            <a:stCxn id="181" idx="1"/>
          </p:cNvCxnSpPr>
          <p:nvPr/>
        </p:nvCxnSpPr>
        <p:spPr>
          <a:xfrm rot="10800000">
            <a:off x="5303750" y="1079425"/>
            <a:ext cx="913800" cy="3354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3"/>
          <p:cNvSpPr txBox="1"/>
          <p:nvPr/>
        </p:nvSpPr>
        <p:spPr>
          <a:xfrm>
            <a:off x="789175" y="3185150"/>
            <a:ext cx="173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Issue </a:t>
            </a:r>
            <a:r>
              <a:rPr lang="en">
                <a:solidFill>
                  <a:srgbClr val="FF0000"/>
                </a:solidFill>
                <a:latin typeface="Lato"/>
                <a:ea typeface="Lato"/>
                <a:cs typeface="Lato"/>
                <a:sym typeface="Lato"/>
              </a:rPr>
              <a:t>: </a:t>
            </a:r>
            <a:r>
              <a:rPr lang="en">
                <a:solidFill>
                  <a:srgbClr val="FF0000"/>
                </a:solidFill>
                <a:latin typeface="Lato"/>
                <a:ea typeface="Lato"/>
                <a:cs typeface="Lato"/>
                <a:sym typeface="Lato"/>
              </a:rPr>
              <a:t>Repetition</a:t>
            </a:r>
            <a:r>
              <a:rPr lang="en">
                <a:solidFill>
                  <a:srgbClr val="FF0000"/>
                </a:solidFill>
                <a:latin typeface="Lato"/>
                <a:ea typeface="Lato"/>
                <a:cs typeface="Lato"/>
                <a:sym typeface="Lato"/>
              </a:rPr>
              <a:t> of check payment option.</a:t>
            </a:r>
            <a:endParaRPr>
              <a:solidFill>
                <a:srgbClr val="FF0000"/>
              </a:solidFill>
              <a:latin typeface="Lato"/>
              <a:ea typeface="Lato"/>
              <a:cs typeface="Lato"/>
              <a:sym typeface="Lato"/>
            </a:endParaRPr>
          </a:p>
        </p:txBody>
      </p:sp>
      <p:sp>
        <p:nvSpPr>
          <p:cNvPr id="184" name="Google Shape;184;p23"/>
          <p:cNvSpPr txBox="1"/>
          <p:nvPr/>
        </p:nvSpPr>
        <p:spPr>
          <a:xfrm>
            <a:off x="792200" y="4016450"/>
            <a:ext cx="160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3C47D"/>
                </a:solidFill>
                <a:latin typeface="Lato"/>
                <a:ea typeface="Lato"/>
                <a:cs typeface="Lato"/>
                <a:sym typeface="Lato"/>
              </a:rPr>
              <a:t>Solution </a:t>
            </a:r>
            <a:r>
              <a:rPr lang="en">
                <a:solidFill>
                  <a:srgbClr val="93C47D"/>
                </a:solidFill>
                <a:latin typeface="Lato"/>
                <a:ea typeface="Lato"/>
                <a:cs typeface="Lato"/>
                <a:sym typeface="Lato"/>
              </a:rPr>
              <a:t>:The check payment option should be removed.</a:t>
            </a:r>
            <a:endParaRPr>
              <a:solidFill>
                <a:srgbClr val="93C47D"/>
              </a:solidFill>
              <a:latin typeface="Lato"/>
              <a:ea typeface="Lato"/>
              <a:cs typeface="Lato"/>
              <a:sym typeface="Lato"/>
            </a:endParaRPr>
          </a:p>
        </p:txBody>
      </p:sp>
      <p:cxnSp>
        <p:nvCxnSpPr>
          <p:cNvPr id="185" name="Google Shape;185;p23"/>
          <p:cNvCxnSpPr>
            <a:stCxn id="183" idx="3"/>
          </p:cNvCxnSpPr>
          <p:nvPr/>
        </p:nvCxnSpPr>
        <p:spPr>
          <a:xfrm>
            <a:off x="2522875" y="3600800"/>
            <a:ext cx="1278900" cy="466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nvPicPr>
        <p:blipFill>
          <a:blip r:embed="rId3">
            <a:alphaModFix/>
          </a:blip>
          <a:stretch>
            <a:fillRect/>
          </a:stretch>
        </p:blipFill>
        <p:spPr>
          <a:xfrm>
            <a:off x="3171701" y="517150"/>
            <a:ext cx="2443550" cy="4626349"/>
          </a:xfrm>
          <a:prstGeom prst="rect">
            <a:avLst/>
          </a:prstGeom>
          <a:noFill/>
          <a:ln>
            <a:noFill/>
          </a:ln>
        </p:spPr>
      </p:pic>
      <p:sp>
        <p:nvSpPr>
          <p:cNvPr id="191" name="Google Shape;191;p24"/>
          <p:cNvSpPr txBox="1"/>
          <p:nvPr>
            <p:ph type="title"/>
          </p:nvPr>
        </p:nvSpPr>
        <p:spPr>
          <a:xfrm>
            <a:off x="727650" y="60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7</a:t>
            </a:r>
            <a:endParaRPr/>
          </a:p>
        </p:txBody>
      </p:sp>
      <p:sp>
        <p:nvSpPr>
          <p:cNvPr id="192" name="Google Shape;192;p24"/>
          <p:cNvSpPr txBox="1"/>
          <p:nvPr>
            <p:ph idx="1" type="body"/>
          </p:nvPr>
        </p:nvSpPr>
        <p:spPr>
          <a:xfrm>
            <a:off x="6282450" y="1318650"/>
            <a:ext cx="2065800" cy="19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FF"/>
                </a:solidFill>
              </a:rPr>
              <a:t>Click here on the Order Accepted button</a:t>
            </a:r>
            <a:endParaRPr sz="2000">
              <a:solidFill>
                <a:srgbClr val="0000FF"/>
              </a:solidFill>
            </a:endParaRPr>
          </a:p>
        </p:txBody>
      </p:sp>
      <p:cxnSp>
        <p:nvCxnSpPr>
          <p:cNvPr id="193" name="Google Shape;193;p24"/>
          <p:cNvCxnSpPr>
            <a:stCxn id="192" idx="1"/>
          </p:cNvCxnSpPr>
          <p:nvPr/>
        </p:nvCxnSpPr>
        <p:spPr>
          <a:xfrm flipH="1">
            <a:off x="4794150" y="2314650"/>
            <a:ext cx="1488300" cy="872100"/>
          </a:xfrm>
          <a:prstGeom prst="straightConnector1">
            <a:avLst/>
          </a:prstGeom>
          <a:noFill/>
          <a:ln cap="flat" cmpd="sng" w="19050">
            <a:solidFill>
              <a:srgbClr val="0000FF"/>
            </a:solidFill>
            <a:prstDash val="solid"/>
            <a:round/>
            <a:headEnd len="med" w="med" type="none"/>
            <a:tailEnd len="med" w="med" type="triangle"/>
          </a:ln>
        </p:spPr>
      </p:cxnSp>
      <p:cxnSp>
        <p:nvCxnSpPr>
          <p:cNvPr id="194" name="Google Shape;194;p24"/>
          <p:cNvCxnSpPr/>
          <p:nvPr/>
        </p:nvCxnSpPr>
        <p:spPr>
          <a:xfrm>
            <a:off x="1815975" y="3151800"/>
            <a:ext cx="1866300" cy="4938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24"/>
          <p:cNvSpPr txBox="1"/>
          <p:nvPr/>
        </p:nvSpPr>
        <p:spPr>
          <a:xfrm>
            <a:off x="612950" y="2676000"/>
            <a:ext cx="1369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It is disabled until you close the dialog box</a:t>
            </a:r>
            <a:endParaRPr sz="1700">
              <a:solidFill>
                <a:srgbClr val="666666"/>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2956700" y="494000"/>
            <a:ext cx="2470594" cy="4565625"/>
          </a:xfrm>
          <a:prstGeom prst="rect">
            <a:avLst/>
          </a:prstGeom>
          <a:noFill/>
          <a:ln>
            <a:noFill/>
          </a:ln>
        </p:spPr>
      </p:pic>
      <p:sp>
        <p:nvSpPr>
          <p:cNvPr id="201" name="Google Shape;201;p25"/>
          <p:cNvSpPr txBox="1"/>
          <p:nvPr>
            <p:ph type="title"/>
          </p:nvPr>
        </p:nvSpPr>
        <p:spPr>
          <a:xfrm>
            <a:off x="727650"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Track Order</a:t>
            </a:r>
            <a:endParaRPr/>
          </a:p>
        </p:txBody>
      </p:sp>
      <p:sp>
        <p:nvSpPr>
          <p:cNvPr id="202" name="Google Shape;202;p25"/>
          <p:cNvSpPr txBox="1"/>
          <p:nvPr>
            <p:ph idx="1" type="body"/>
          </p:nvPr>
        </p:nvSpPr>
        <p:spPr>
          <a:xfrm>
            <a:off x="6282450" y="2487900"/>
            <a:ext cx="2065800" cy="19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FF"/>
                </a:solidFill>
              </a:rPr>
              <a:t>Click here to Track the Order</a:t>
            </a:r>
            <a:endParaRPr sz="2000">
              <a:solidFill>
                <a:srgbClr val="0000FF"/>
              </a:solidFill>
            </a:endParaRPr>
          </a:p>
        </p:txBody>
      </p:sp>
      <p:cxnSp>
        <p:nvCxnSpPr>
          <p:cNvPr id="203" name="Google Shape;203;p25"/>
          <p:cNvCxnSpPr/>
          <p:nvPr/>
        </p:nvCxnSpPr>
        <p:spPr>
          <a:xfrm flipH="1">
            <a:off x="4821950" y="3270600"/>
            <a:ext cx="1677300" cy="1076100"/>
          </a:xfrm>
          <a:prstGeom prst="straightConnector1">
            <a:avLst/>
          </a:prstGeom>
          <a:noFill/>
          <a:ln cap="flat" cmpd="sng" w="19050">
            <a:solidFill>
              <a:srgbClr val="0000FF"/>
            </a:solidFill>
            <a:prstDash val="solid"/>
            <a:round/>
            <a:headEnd len="med" w="med" type="none"/>
            <a:tailEnd len="med" w="med" type="triangle"/>
          </a:ln>
        </p:spPr>
      </p:cxnSp>
      <p:cxnSp>
        <p:nvCxnSpPr>
          <p:cNvPr id="204" name="Google Shape;204;p25"/>
          <p:cNvCxnSpPr/>
          <p:nvPr/>
        </p:nvCxnSpPr>
        <p:spPr>
          <a:xfrm flipH="1" rot="10800000">
            <a:off x="2041475" y="1113075"/>
            <a:ext cx="1425600" cy="11181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5"/>
          <p:cNvSpPr txBox="1"/>
          <p:nvPr/>
        </p:nvSpPr>
        <p:spPr>
          <a:xfrm>
            <a:off x="881400" y="2123750"/>
            <a:ext cx="1369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C</a:t>
            </a:r>
            <a:r>
              <a:rPr lang="en" sz="1700">
                <a:solidFill>
                  <a:srgbClr val="666666"/>
                </a:solidFill>
                <a:latin typeface="Lato"/>
                <a:ea typeface="Lato"/>
                <a:cs typeface="Lato"/>
                <a:sym typeface="Lato"/>
              </a:rPr>
              <a:t>lick here t</a:t>
            </a:r>
            <a:r>
              <a:rPr lang="en" sz="1700">
                <a:solidFill>
                  <a:srgbClr val="666666"/>
                </a:solidFill>
                <a:latin typeface="Lato"/>
                <a:ea typeface="Lato"/>
                <a:cs typeface="Lato"/>
                <a:sym typeface="Lato"/>
              </a:rPr>
              <a:t>o go back to Orders</a:t>
            </a:r>
            <a:endParaRPr sz="1700">
              <a:solidFill>
                <a:srgbClr val="666666"/>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7650" y="60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Track Order</a:t>
            </a:r>
            <a:endParaRPr/>
          </a:p>
        </p:txBody>
      </p:sp>
      <p:sp>
        <p:nvSpPr>
          <p:cNvPr id="211" name="Google Shape;211;p26"/>
          <p:cNvSpPr txBox="1"/>
          <p:nvPr>
            <p:ph idx="1" type="body"/>
          </p:nvPr>
        </p:nvSpPr>
        <p:spPr>
          <a:xfrm>
            <a:off x="727650" y="2459925"/>
            <a:ext cx="18852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FF"/>
                </a:solidFill>
              </a:rPr>
              <a:t>To go to the next page swipe left but in the original it will come automatically when the delivery boy reaches the pick-up point.</a:t>
            </a:r>
            <a:endParaRPr sz="1500">
              <a:solidFill>
                <a:srgbClr val="0000FF"/>
              </a:solidFill>
            </a:endParaRPr>
          </a:p>
        </p:txBody>
      </p:sp>
      <p:pic>
        <p:nvPicPr>
          <p:cNvPr id="212" name="Google Shape;212;p26"/>
          <p:cNvPicPr preferRelativeResize="0"/>
          <p:nvPr/>
        </p:nvPicPr>
        <p:blipFill rotWithShape="1">
          <a:blip r:embed="rId3">
            <a:alphaModFix/>
          </a:blip>
          <a:srcRect b="0" l="0" r="0" t="2505"/>
          <a:stretch/>
        </p:blipFill>
        <p:spPr>
          <a:xfrm>
            <a:off x="2912104" y="507975"/>
            <a:ext cx="2630246" cy="4635524"/>
          </a:xfrm>
          <a:prstGeom prst="rect">
            <a:avLst/>
          </a:prstGeom>
          <a:noFill/>
          <a:ln>
            <a:noFill/>
          </a:ln>
        </p:spPr>
      </p:pic>
      <p:cxnSp>
        <p:nvCxnSpPr>
          <p:cNvPr id="213" name="Google Shape;213;p26"/>
          <p:cNvCxnSpPr>
            <a:stCxn id="211" idx="3"/>
          </p:cNvCxnSpPr>
          <p:nvPr/>
        </p:nvCxnSpPr>
        <p:spPr>
          <a:xfrm flipH="1" rot="10800000">
            <a:off x="2612850" y="2949075"/>
            <a:ext cx="1160100" cy="4578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26"/>
          <p:cNvSpPr txBox="1"/>
          <p:nvPr/>
        </p:nvSpPr>
        <p:spPr>
          <a:xfrm>
            <a:off x="5846725" y="833800"/>
            <a:ext cx="282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Issue: It is not clearly mentioned which pin represents chef and which represents customer</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6AA84F"/>
                </a:solidFill>
                <a:latin typeface="Lato"/>
                <a:ea typeface="Lato"/>
                <a:cs typeface="Lato"/>
                <a:sym typeface="Lato"/>
              </a:rPr>
              <a:t>Solution :  Making  the pins more </a:t>
            </a:r>
            <a:r>
              <a:rPr lang="en">
                <a:solidFill>
                  <a:srgbClr val="6AA84F"/>
                </a:solidFill>
                <a:latin typeface="Lato"/>
                <a:ea typeface="Lato"/>
                <a:cs typeface="Lato"/>
                <a:sym typeface="Lato"/>
              </a:rPr>
              <a:t>understandable</a:t>
            </a:r>
            <a:r>
              <a:rPr lang="en">
                <a:solidFill>
                  <a:srgbClr val="6AA84F"/>
                </a:solidFill>
                <a:latin typeface="Lato"/>
                <a:ea typeface="Lato"/>
                <a:cs typeface="Lato"/>
                <a:sym typeface="Lato"/>
              </a:rPr>
              <a:t> for the user</a:t>
            </a:r>
            <a:endParaRPr>
              <a:solidFill>
                <a:srgbClr val="6AA84F"/>
              </a:solidFill>
              <a:latin typeface="Lato"/>
              <a:ea typeface="Lato"/>
              <a:cs typeface="Lato"/>
              <a:sym typeface="Lato"/>
            </a:endParaRPr>
          </a:p>
        </p:txBody>
      </p:sp>
      <p:cxnSp>
        <p:nvCxnSpPr>
          <p:cNvPr id="215" name="Google Shape;215;p26"/>
          <p:cNvCxnSpPr>
            <a:stCxn id="214" idx="1"/>
          </p:cNvCxnSpPr>
          <p:nvPr/>
        </p:nvCxnSpPr>
        <p:spPr>
          <a:xfrm flipH="1">
            <a:off x="4328425" y="1572550"/>
            <a:ext cx="1518300" cy="149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729450" y="60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Track Order</a:t>
            </a:r>
            <a:endParaRPr/>
          </a:p>
          <a:p>
            <a:pPr indent="0" lvl="0" marL="0" rtl="0" algn="l">
              <a:spcBef>
                <a:spcPts val="0"/>
              </a:spcBef>
              <a:spcAft>
                <a:spcPts val="0"/>
              </a:spcAft>
              <a:buNone/>
            </a:pPr>
            <a:r>
              <a:t/>
            </a:r>
            <a:endParaRPr/>
          </a:p>
        </p:txBody>
      </p:sp>
      <p:sp>
        <p:nvSpPr>
          <p:cNvPr id="221" name="Google Shape;221;p27"/>
          <p:cNvSpPr txBox="1"/>
          <p:nvPr>
            <p:ph idx="1" type="body"/>
          </p:nvPr>
        </p:nvSpPr>
        <p:spPr>
          <a:xfrm>
            <a:off x="6362125" y="1813325"/>
            <a:ext cx="156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00FF"/>
                </a:solidFill>
              </a:rPr>
              <a:t>Swipe left to go to the next page</a:t>
            </a:r>
            <a:endParaRPr sz="1700">
              <a:solidFill>
                <a:srgbClr val="0000FF"/>
              </a:solidFill>
            </a:endParaRPr>
          </a:p>
        </p:txBody>
      </p:sp>
      <p:pic>
        <p:nvPicPr>
          <p:cNvPr id="222" name="Google Shape;222;p27"/>
          <p:cNvPicPr preferRelativeResize="0"/>
          <p:nvPr/>
        </p:nvPicPr>
        <p:blipFill>
          <a:blip r:embed="rId3">
            <a:alphaModFix/>
          </a:blip>
          <a:stretch>
            <a:fillRect/>
          </a:stretch>
        </p:blipFill>
        <p:spPr>
          <a:xfrm>
            <a:off x="2975675" y="540225"/>
            <a:ext cx="2391450" cy="4478850"/>
          </a:xfrm>
          <a:prstGeom prst="rect">
            <a:avLst/>
          </a:prstGeom>
          <a:noFill/>
          <a:ln>
            <a:noFill/>
          </a:ln>
        </p:spPr>
      </p:pic>
      <p:cxnSp>
        <p:nvCxnSpPr>
          <p:cNvPr id="223" name="Google Shape;223;p27"/>
          <p:cNvCxnSpPr/>
          <p:nvPr/>
        </p:nvCxnSpPr>
        <p:spPr>
          <a:xfrm flipH="1">
            <a:off x="4220975" y="2669600"/>
            <a:ext cx="2082600" cy="167700"/>
          </a:xfrm>
          <a:prstGeom prst="straightConnector1">
            <a:avLst/>
          </a:prstGeom>
          <a:noFill/>
          <a:ln cap="flat" cmpd="sng" w="19050">
            <a:solidFill>
              <a:srgbClr val="0000FF"/>
            </a:solidFill>
            <a:prstDash val="solid"/>
            <a:round/>
            <a:headEnd len="med" w="med" type="none"/>
            <a:tailEnd len="med" w="med" type="triangle"/>
          </a:ln>
        </p:spPr>
      </p:cxnSp>
      <p:sp>
        <p:nvSpPr>
          <p:cNvPr id="224" name="Google Shape;224;p27"/>
          <p:cNvSpPr txBox="1"/>
          <p:nvPr/>
        </p:nvSpPr>
        <p:spPr>
          <a:xfrm>
            <a:off x="1369750" y="2753450"/>
            <a:ext cx="14535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Click here ,to go back to previous page</a:t>
            </a:r>
            <a:endParaRPr sz="1700">
              <a:solidFill>
                <a:srgbClr val="6666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225" name="Google Shape;225;p27"/>
          <p:cNvCxnSpPr/>
          <p:nvPr/>
        </p:nvCxnSpPr>
        <p:spPr>
          <a:xfrm flipH="1" rot="10800000">
            <a:off x="2459925" y="1104250"/>
            <a:ext cx="950400" cy="15933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7"/>
          <p:cNvSpPr txBox="1"/>
          <p:nvPr/>
        </p:nvSpPr>
        <p:spPr>
          <a:xfrm>
            <a:off x="5731975" y="2986225"/>
            <a:ext cx="2823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Issue: No clarification about whether the delivery boy has picked up the order from the chef</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6AA84F"/>
                </a:solidFill>
                <a:latin typeface="Lato"/>
                <a:ea typeface="Lato"/>
                <a:cs typeface="Lato"/>
                <a:sym typeface="Lato"/>
              </a:rPr>
              <a:t>Solution :  Making an option for chefs stating that they have passed in the order to the delivery boy</a:t>
            </a:r>
            <a:endParaRPr>
              <a:solidFill>
                <a:srgbClr val="6AA84F"/>
              </a:solidFill>
              <a:latin typeface="Lato"/>
              <a:ea typeface="Lato"/>
              <a:cs typeface="Lato"/>
              <a:sym typeface="Lato"/>
            </a:endParaRPr>
          </a:p>
        </p:txBody>
      </p:sp>
      <p:cxnSp>
        <p:nvCxnSpPr>
          <p:cNvPr id="227" name="Google Shape;227;p27"/>
          <p:cNvCxnSpPr>
            <a:stCxn id="226" idx="1"/>
          </p:cNvCxnSpPr>
          <p:nvPr/>
        </p:nvCxnSpPr>
        <p:spPr>
          <a:xfrm flipH="1">
            <a:off x="4877875" y="3940525"/>
            <a:ext cx="854100" cy="238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727650" y="66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Track Order</a:t>
            </a:r>
            <a:endParaRPr/>
          </a:p>
          <a:p>
            <a:pPr indent="0" lvl="0" marL="0" rtl="0" algn="l">
              <a:spcBef>
                <a:spcPts val="0"/>
              </a:spcBef>
              <a:spcAft>
                <a:spcPts val="0"/>
              </a:spcAft>
              <a:buNone/>
            </a:pPr>
            <a:r>
              <a:t/>
            </a:r>
            <a:endParaRPr/>
          </a:p>
        </p:txBody>
      </p:sp>
      <p:sp>
        <p:nvSpPr>
          <p:cNvPr id="233" name="Google Shape;233;p28"/>
          <p:cNvSpPr txBox="1"/>
          <p:nvPr>
            <p:ph idx="1" type="body"/>
          </p:nvPr>
        </p:nvSpPr>
        <p:spPr>
          <a:xfrm>
            <a:off x="6446025" y="1565450"/>
            <a:ext cx="2149800" cy="176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87">
                <a:solidFill>
                  <a:srgbClr val="0000FF"/>
                </a:solidFill>
              </a:rPr>
              <a:t>To go to the next page swipe left but in the original it will come automatically when the delivery boy reaches the customer.</a:t>
            </a:r>
            <a:endParaRPr sz="1587">
              <a:solidFill>
                <a:srgbClr val="0000FF"/>
              </a:solidFill>
            </a:endParaRPr>
          </a:p>
          <a:p>
            <a:pPr indent="0" lvl="0" marL="0" rtl="0" algn="l">
              <a:lnSpc>
                <a:spcPct val="95000"/>
              </a:lnSpc>
              <a:spcBef>
                <a:spcPts val="1200"/>
              </a:spcBef>
              <a:spcAft>
                <a:spcPts val="1200"/>
              </a:spcAft>
              <a:buSzPts val="1018"/>
              <a:buNone/>
            </a:pPr>
            <a:r>
              <a:t/>
            </a:r>
            <a:endParaRPr sz="1202"/>
          </a:p>
        </p:txBody>
      </p:sp>
      <p:pic>
        <p:nvPicPr>
          <p:cNvPr id="234" name="Google Shape;234;p28"/>
          <p:cNvPicPr preferRelativeResize="0"/>
          <p:nvPr/>
        </p:nvPicPr>
        <p:blipFill>
          <a:blip r:embed="rId3">
            <a:alphaModFix/>
          </a:blip>
          <a:stretch>
            <a:fillRect/>
          </a:stretch>
        </p:blipFill>
        <p:spPr>
          <a:xfrm>
            <a:off x="3130950" y="577875"/>
            <a:ext cx="2308647" cy="4413225"/>
          </a:xfrm>
          <a:prstGeom prst="rect">
            <a:avLst/>
          </a:prstGeom>
          <a:noFill/>
          <a:ln>
            <a:noFill/>
          </a:ln>
        </p:spPr>
      </p:pic>
      <p:cxnSp>
        <p:nvCxnSpPr>
          <p:cNvPr id="235" name="Google Shape;235;p28"/>
          <p:cNvCxnSpPr>
            <a:stCxn id="233" idx="1"/>
          </p:cNvCxnSpPr>
          <p:nvPr/>
        </p:nvCxnSpPr>
        <p:spPr>
          <a:xfrm flipH="1">
            <a:off x="4416825" y="2449550"/>
            <a:ext cx="2029200" cy="499500"/>
          </a:xfrm>
          <a:prstGeom prst="straightConnector1">
            <a:avLst/>
          </a:prstGeom>
          <a:noFill/>
          <a:ln cap="flat" cmpd="sng" w="19050">
            <a:solidFill>
              <a:srgbClr val="0000FF"/>
            </a:solidFill>
            <a:prstDash val="solid"/>
            <a:round/>
            <a:headEnd len="med" w="med" type="none"/>
            <a:tailEnd len="med" w="med" type="triangle"/>
          </a:ln>
        </p:spPr>
      </p:cxnSp>
      <p:sp>
        <p:nvSpPr>
          <p:cNvPr id="236" name="Google Shape;236;p28"/>
          <p:cNvSpPr txBox="1"/>
          <p:nvPr/>
        </p:nvSpPr>
        <p:spPr>
          <a:xfrm>
            <a:off x="1090200" y="2837300"/>
            <a:ext cx="16773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Lato"/>
                <a:ea typeface="Lato"/>
                <a:cs typeface="Lato"/>
                <a:sym typeface="Lato"/>
              </a:rPr>
              <a:t>Click here ,to go back to previous page</a:t>
            </a:r>
            <a:endParaRPr sz="1700">
              <a:solidFill>
                <a:srgbClr val="6666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237" name="Google Shape;237;p28"/>
          <p:cNvCxnSpPr/>
          <p:nvPr/>
        </p:nvCxnSpPr>
        <p:spPr>
          <a:xfrm flipH="1" rot="10800000">
            <a:off x="2515850" y="1104100"/>
            <a:ext cx="1076100" cy="16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727650" y="63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 Delivered</a:t>
            </a:r>
            <a:endParaRPr/>
          </a:p>
        </p:txBody>
      </p:sp>
      <p:sp>
        <p:nvSpPr>
          <p:cNvPr id="243" name="Google Shape;243;p29"/>
          <p:cNvSpPr txBox="1"/>
          <p:nvPr>
            <p:ph idx="1" type="body"/>
          </p:nvPr>
        </p:nvSpPr>
        <p:spPr>
          <a:xfrm>
            <a:off x="226275" y="2730000"/>
            <a:ext cx="2317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FF"/>
                </a:solidFill>
              </a:rPr>
              <a:t>To go back to Orders, click here </a:t>
            </a:r>
            <a:endParaRPr sz="1800">
              <a:solidFill>
                <a:srgbClr val="0000FF"/>
              </a:solidFill>
            </a:endParaRPr>
          </a:p>
        </p:txBody>
      </p:sp>
      <p:pic>
        <p:nvPicPr>
          <p:cNvPr id="244" name="Google Shape;244;p29"/>
          <p:cNvPicPr preferRelativeResize="0"/>
          <p:nvPr/>
        </p:nvPicPr>
        <p:blipFill>
          <a:blip r:embed="rId3">
            <a:alphaModFix/>
          </a:blip>
          <a:stretch>
            <a:fillRect/>
          </a:stretch>
        </p:blipFill>
        <p:spPr>
          <a:xfrm>
            <a:off x="3199350" y="518297"/>
            <a:ext cx="2317500" cy="4472804"/>
          </a:xfrm>
          <a:prstGeom prst="rect">
            <a:avLst/>
          </a:prstGeom>
          <a:noFill/>
          <a:ln>
            <a:noFill/>
          </a:ln>
        </p:spPr>
      </p:pic>
      <p:cxnSp>
        <p:nvCxnSpPr>
          <p:cNvPr id="245" name="Google Shape;245;p29"/>
          <p:cNvCxnSpPr/>
          <p:nvPr/>
        </p:nvCxnSpPr>
        <p:spPr>
          <a:xfrm flipH="1" rot="10800000">
            <a:off x="2487900" y="2683675"/>
            <a:ext cx="1369800" cy="293400"/>
          </a:xfrm>
          <a:prstGeom prst="straightConnector1">
            <a:avLst/>
          </a:prstGeom>
          <a:noFill/>
          <a:ln cap="flat" cmpd="sng" w="19050">
            <a:solidFill>
              <a:srgbClr val="0000FF"/>
            </a:solidFill>
            <a:prstDash val="solid"/>
            <a:round/>
            <a:headEnd len="med" w="med" type="none"/>
            <a:tailEnd len="med" w="med" type="triangle"/>
          </a:ln>
        </p:spPr>
      </p:cxnSp>
      <p:sp>
        <p:nvSpPr>
          <p:cNvPr id="246" name="Google Shape;246;p29"/>
          <p:cNvSpPr txBox="1"/>
          <p:nvPr/>
        </p:nvSpPr>
        <p:spPr>
          <a:xfrm>
            <a:off x="6359475" y="3242650"/>
            <a:ext cx="187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Lato"/>
                <a:ea typeface="Lato"/>
                <a:cs typeface="Lato"/>
                <a:sym typeface="Lato"/>
              </a:rPr>
              <a:t>Or to go back to the Home page, click here</a:t>
            </a:r>
            <a:endParaRPr sz="1600">
              <a:solidFill>
                <a:srgbClr val="666666"/>
              </a:solidFill>
              <a:latin typeface="Lato"/>
              <a:ea typeface="Lato"/>
              <a:cs typeface="Lato"/>
              <a:sym typeface="Lato"/>
            </a:endParaRPr>
          </a:p>
        </p:txBody>
      </p:sp>
      <p:cxnSp>
        <p:nvCxnSpPr>
          <p:cNvPr id="247" name="Google Shape;247;p29"/>
          <p:cNvCxnSpPr/>
          <p:nvPr/>
        </p:nvCxnSpPr>
        <p:spPr>
          <a:xfrm rot="10800000">
            <a:off x="4863950" y="2669725"/>
            <a:ext cx="1397700" cy="76860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General Issues</a:t>
            </a:r>
            <a:endParaRPr/>
          </a:p>
        </p:txBody>
      </p:sp>
      <p:sp>
        <p:nvSpPr>
          <p:cNvPr id="253" name="Google Shape;253;p30"/>
          <p:cNvSpPr txBox="1"/>
          <p:nvPr/>
        </p:nvSpPr>
        <p:spPr>
          <a:xfrm>
            <a:off x="123250" y="1853850"/>
            <a:ext cx="8338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Lato"/>
                <a:ea typeface="Lato"/>
                <a:cs typeface="Lato"/>
                <a:sym typeface="Lato"/>
              </a:rPr>
              <a:t>  1)  The UI design is not intuitive.</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                                                                                    2) Color contrast is not good.</a:t>
            </a:r>
            <a:endParaRPr>
              <a:solidFill>
                <a:srgbClr val="FF0000"/>
              </a:solidFill>
              <a:latin typeface="Lato"/>
              <a:ea typeface="Lato"/>
              <a:cs typeface="Lato"/>
              <a:sym typeface="Lato"/>
            </a:endParaRPr>
          </a:p>
          <a:p>
            <a:pPr indent="0" lvl="0" marL="0" rtl="0" algn="ctr">
              <a:spcBef>
                <a:spcPts val="0"/>
              </a:spcBef>
              <a:spcAft>
                <a:spcPts val="0"/>
              </a:spcAft>
              <a:buNone/>
            </a:pPr>
            <a:r>
              <a:rPr lang="en">
                <a:solidFill>
                  <a:srgbClr val="FF0000"/>
                </a:solidFill>
                <a:latin typeface="Lato"/>
                <a:ea typeface="Lato"/>
                <a:cs typeface="Lato"/>
                <a:sym typeface="Lato"/>
              </a:rPr>
              <a:t>3) Dark Mode option is missing</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4" name="Google Shape;254;p30"/>
          <p:cNvSpPr txBox="1"/>
          <p:nvPr/>
        </p:nvSpPr>
        <p:spPr>
          <a:xfrm>
            <a:off x="452075" y="3031350"/>
            <a:ext cx="26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5" name="Google Shape;255;p30"/>
          <p:cNvSpPr txBox="1"/>
          <p:nvPr/>
        </p:nvSpPr>
        <p:spPr>
          <a:xfrm>
            <a:off x="2214425" y="2884650"/>
            <a:ext cx="442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3C47D"/>
                </a:solidFill>
                <a:latin typeface="Lato"/>
                <a:ea typeface="Lato"/>
                <a:cs typeface="Lato"/>
                <a:sym typeface="Lato"/>
              </a:rPr>
              <a:t>Solution:  The color contrast can be improved by using better color combinations and better colors in general like green.</a:t>
            </a:r>
            <a:endParaRPr>
              <a:solidFill>
                <a:srgbClr val="93C47D"/>
              </a:solidFill>
              <a:latin typeface="Lato"/>
              <a:ea typeface="Lato"/>
              <a:cs typeface="Lato"/>
              <a:sym typeface="Lato"/>
            </a:endParaRPr>
          </a:p>
          <a:p>
            <a:pPr indent="0" lvl="0" marL="0" rtl="0" algn="l">
              <a:spcBef>
                <a:spcPts val="0"/>
              </a:spcBef>
              <a:spcAft>
                <a:spcPts val="0"/>
              </a:spcAft>
              <a:buNone/>
            </a:pPr>
            <a:r>
              <a:t/>
            </a:r>
            <a:endParaRPr>
              <a:solidFill>
                <a:srgbClr val="93C47D"/>
              </a:solidFill>
              <a:latin typeface="Lato"/>
              <a:ea typeface="Lato"/>
              <a:cs typeface="Lato"/>
              <a:sym typeface="Lato"/>
            </a:endParaRPr>
          </a:p>
          <a:p>
            <a:pPr indent="0" lvl="0" marL="0" rtl="0" algn="l">
              <a:spcBef>
                <a:spcPts val="0"/>
              </a:spcBef>
              <a:spcAft>
                <a:spcPts val="0"/>
              </a:spcAft>
              <a:buNone/>
            </a:pPr>
            <a:r>
              <a:rPr lang="en">
                <a:solidFill>
                  <a:srgbClr val="93C47D"/>
                </a:solidFill>
                <a:latin typeface="Lato"/>
                <a:ea typeface="Lato"/>
                <a:cs typeface="Lato"/>
                <a:sym typeface="Lato"/>
              </a:rPr>
              <a:t>The UI design can be improved by using better transitions between pages and a more user </a:t>
            </a:r>
            <a:r>
              <a:rPr lang="en">
                <a:solidFill>
                  <a:srgbClr val="93C47D"/>
                </a:solidFill>
                <a:latin typeface="Lato"/>
                <a:ea typeface="Lato"/>
                <a:cs typeface="Lato"/>
                <a:sym typeface="Lato"/>
              </a:rPr>
              <a:t>friendly interface.</a:t>
            </a:r>
            <a:r>
              <a:rPr lang="en">
                <a:solidFill>
                  <a:srgbClr val="93C47D"/>
                </a:solidFill>
                <a:latin typeface="Lato"/>
                <a:ea typeface="Lato"/>
                <a:cs typeface="Lato"/>
                <a:sym typeface="Lato"/>
              </a:rPr>
              <a:t> </a:t>
            </a:r>
            <a:endParaRPr>
              <a:solidFill>
                <a:srgbClr val="93C47D"/>
              </a:solidFill>
              <a:latin typeface="Lato"/>
              <a:ea typeface="Lato"/>
              <a:cs typeface="Lato"/>
              <a:sym typeface="Lato"/>
            </a:endParaRPr>
          </a:p>
          <a:p>
            <a:pPr indent="0" lvl="0" marL="0" rtl="0" algn="l">
              <a:spcBef>
                <a:spcPts val="0"/>
              </a:spcBef>
              <a:spcAft>
                <a:spcPts val="0"/>
              </a:spcAft>
              <a:buNone/>
            </a:pPr>
            <a:r>
              <a:t/>
            </a:r>
            <a:endParaRPr>
              <a:solidFill>
                <a:srgbClr val="93C47D"/>
              </a:solidFill>
              <a:latin typeface="Lato"/>
              <a:ea typeface="Lato"/>
              <a:cs typeface="Lato"/>
              <a:sym typeface="Lato"/>
            </a:endParaRPr>
          </a:p>
          <a:p>
            <a:pPr indent="0" lvl="0" marL="0" rtl="0" algn="l">
              <a:spcBef>
                <a:spcPts val="0"/>
              </a:spcBef>
              <a:spcAft>
                <a:spcPts val="0"/>
              </a:spcAft>
              <a:buNone/>
            </a:pPr>
            <a:r>
              <a:rPr lang="en">
                <a:solidFill>
                  <a:srgbClr val="93C47D"/>
                </a:solidFill>
                <a:latin typeface="Lato"/>
                <a:ea typeface="Lato"/>
                <a:cs typeface="Lato"/>
                <a:sym typeface="Lato"/>
              </a:rPr>
              <a:t>Dark mode functionality can be made available</a:t>
            </a:r>
            <a:endParaRPr>
              <a:solidFill>
                <a:srgbClr val="93C47D"/>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600"/>
              <a:t>THANK YOU</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92" name="Google Shape;92;p14"/>
          <p:cNvSpPr txBox="1"/>
          <p:nvPr>
            <p:ph idx="1" type="subTitle"/>
          </p:nvPr>
        </p:nvSpPr>
        <p:spPr>
          <a:xfrm>
            <a:off x="855400" y="2301150"/>
            <a:ext cx="65664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rPr i="1" lang="en" sz="1617">
                <a:solidFill>
                  <a:srgbClr val="000000"/>
                </a:solidFill>
                <a:latin typeface="Arial"/>
                <a:ea typeface="Arial"/>
                <a:cs typeface="Arial"/>
                <a:sym typeface="Arial"/>
              </a:rPr>
              <a:t>Priya is a housewife who loves to cook and her dream is to open her own restaurant but she doesn’t have enough money </a:t>
            </a:r>
            <a:r>
              <a:rPr i="1" lang="en" sz="1617">
                <a:solidFill>
                  <a:srgbClr val="000000"/>
                </a:solidFill>
                <a:latin typeface="Arial"/>
                <a:ea typeface="Arial"/>
                <a:cs typeface="Arial"/>
                <a:sym typeface="Arial"/>
              </a:rPr>
              <a:t>and experience</a:t>
            </a:r>
            <a:r>
              <a:rPr i="1" lang="en" sz="1617">
                <a:solidFill>
                  <a:srgbClr val="000000"/>
                </a:solidFill>
                <a:latin typeface="Arial"/>
                <a:ea typeface="Arial"/>
                <a:cs typeface="Arial"/>
                <a:sym typeface="Arial"/>
              </a:rPr>
              <a:t> to do so.</a:t>
            </a:r>
            <a:endParaRPr i="1" sz="1617">
              <a:solidFill>
                <a:srgbClr val="000000"/>
              </a:solidFill>
              <a:latin typeface="Arial"/>
              <a:ea typeface="Arial"/>
              <a:cs typeface="Arial"/>
              <a:sym typeface="Arial"/>
            </a:endParaRPr>
          </a:p>
          <a:p>
            <a:pPr indent="0" lvl="0" marL="0" rtl="0" algn="l">
              <a:lnSpc>
                <a:spcPct val="115000"/>
              </a:lnSpc>
              <a:spcBef>
                <a:spcPts val="0"/>
              </a:spcBef>
              <a:spcAft>
                <a:spcPts val="0"/>
              </a:spcAft>
              <a:buSzPts val="523"/>
              <a:buNone/>
            </a:pPr>
            <a:r>
              <a:rPr i="1" lang="en" sz="1617">
                <a:solidFill>
                  <a:srgbClr val="000000"/>
                </a:solidFill>
                <a:latin typeface="Arial"/>
                <a:ea typeface="Arial"/>
                <a:cs typeface="Arial"/>
                <a:sym typeface="Arial"/>
              </a:rPr>
              <a:t>She wants to start cooking professionally in a way that can help her to gain the experience,popularity and money required to fulfill her dream of opening her own restaurant.</a:t>
            </a:r>
            <a:endParaRPr i="1" sz="1617">
              <a:solidFill>
                <a:srgbClr val="000000"/>
              </a:solidFill>
              <a:latin typeface="Arial"/>
              <a:ea typeface="Arial"/>
              <a:cs typeface="Arial"/>
              <a:sym typeface="Arial"/>
            </a:endParaRPr>
          </a:p>
          <a:p>
            <a:pPr indent="0" lvl="0" marL="0" rtl="0" algn="l">
              <a:spcBef>
                <a:spcPts val="0"/>
              </a:spcBef>
              <a:spcAft>
                <a:spcPts val="0"/>
              </a:spcAft>
              <a:buSzPts val="523"/>
              <a:buNone/>
            </a:pPr>
            <a:r>
              <a:t/>
            </a:r>
            <a:endParaRPr sz="7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t>Solution Statement</a:t>
            </a:r>
            <a:endParaRPr sz="4240"/>
          </a:p>
        </p:txBody>
      </p:sp>
      <p:sp>
        <p:nvSpPr>
          <p:cNvPr id="98" name="Google Shape;98;p15"/>
          <p:cNvSpPr txBox="1"/>
          <p:nvPr>
            <p:ph idx="1" type="body"/>
          </p:nvPr>
        </p:nvSpPr>
        <p:spPr>
          <a:xfrm>
            <a:off x="729450" y="2246600"/>
            <a:ext cx="6566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Priya gets to know about the foodhomiez app from her friend. The app helps her to sell her home-cooked food to people in her region.She also sees how she is comparing with other cooks in her region which motivates to come up with more creative dishes at competitive prices. She thereby earns money and gains experience which helps her in keeping her hopes of opening her own restaurant alive. </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FIGMA LINK</a:t>
            </a:r>
            <a:endParaRPr u="sng"/>
          </a:p>
        </p:txBody>
      </p:sp>
      <p:sp>
        <p:nvSpPr>
          <p:cNvPr id="104" name="Google Shape;104;p16"/>
          <p:cNvSpPr txBox="1"/>
          <p:nvPr>
            <p:ph idx="1" type="body"/>
          </p:nvPr>
        </p:nvSpPr>
        <p:spPr>
          <a:xfrm>
            <a:off x="729450" y="2078875"/>
            <a:ext cx="7688700" cy="2685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800" u="sng">
                <a:solidFill>
                  <a:schemeClr val="hlink"/>
                </a:solidFill>
                <a:hlinkClick r:id="rId3"/>
              </a:rPr>
              <a:t>https://www.figma.com/proto/59637r4A0Ivi1rvhFdgY4T/Hi_Fi?node-id=1%3A2&amp;scaling=scale-down&amp;page-id=0%3A1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900" u="sng">
                <a:solidFill>
                  <a:srgbClr val="000000"/>
                </a:solidFill>
              </a:rPr>
              <a:t>GOOGLE FORM LINK</a:t>
            </a:r>
            <a:endParaRPr b="1" sz="1900" u="sng">
              <a:solidFill>
                <a:srgbClr val="000000"/>
              </a:solidFill>
            </a:endParaRPr>
          </a:p>
          <a:p>
            <a:pPr indent="0" lvl="0" marL="0" rtl="0" algn="ctr">
              <a:spcBef>
                <a:spcPts val="0"/>
              </a:spcBef>
              <a:spcAft>
                <a:spcPts val="0"/>
              </a:spcAft>
              <a:buNone/>
            </a:pPr>
            <a:r>
              <a:t/>
            </a:r>
            <a:endParaRPr sz="1800"/>
          </a:p>
          <a:p>
            <a:pPr indent="0" lvl="0" marL="0" rtl="0" algn="ctr">
              <a:spcBef>
                <a:spcPts val="0"/>
              </a:spcBef>
              <a:spcAft>
                <a:spcPts val="0"/>
              </a:spcAft>
              <a:buNone/>
            </a:pPr>
            <a:r>
              <a:rPr lang="en" sz="1800" u="sng">
                <a:solidFill>
                  <a:schemeClr val="hlink"/>
                </a:solidFill>
                <a:hlinkClick r:id="rId4"/>
              </a:rPr>
              <a:t>https://docs.google.com/forms/d/1E3oGQFRJyX82wjbWsoPWm-v4wEe1Xj_dy0MEg_5tl9k/edit?usp=sharing</a:t>
            </a:r>
            <a:endParaRPr sz="1800"/>
          </a:p>
          <a:p>
            <a:pPr indent="0" lvl="0" marL="0" rtl="0" algn="ctr">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12250" y="5989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40"/>
              <a:t>Task Flow</a:t>
            </a:r>
            <a:endParaRPr sz="2740"/>
          </a:p>
        </p:txBody>
      </p:sp>
      <p:sp>
        <p:nvSpPr>
          <p:cNvPr id="110" name="Google Shape;110;p17"/>
          <p:cNvSpPr txBox="1"/>
          <p:nvPr/>
        </p:nvSpPr>
        <p:spPr>
          <a:xfrm>
            <a:off x="2727150" y="1789975"/>
            <a:ext cx="4297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Follow the words highlighted in blue,red ones are optional(from the next slide).</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Outline:</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1 - Login</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2 - Go to Menu</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3 - Go to New Orders</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4 - Accept Order</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5 - Track Order</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Step 6- Order Delivered</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7650" y="605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Login</a:t>
            </a:r>
            <a:endParaRPr/>
          </a:p>
        </p:txBody>
      </p:sp>
      <p:pic>
        <p:nvPicPr>
          <p:cNvPr id="116" name="Google Shape;116;p18"/>
          <p:cNvPicPr preferRelativeResize="0"/>
          <p:nvPr/>
        </p:nvPicPr>
        <p:blipFill>
          <a:blip r:embed="rId3">
            <a:alphaModFix/>
          </a:blip>
          <a:stretch>
            <a:fillRect/>
          </a:stretch>
        </p:blipFill>
        <p:spPr>
          <a:xfrm>
            <a:off x="3189688" y="512075"/>
            <a:ext cx="2485132" cy="4631426"/>
          </a:xfrm>
          <a:prstGeom prst="rect">
            <a:avLst/>
          </a:prstGeom>
          <a:noFill/>
          <a:ln>
            <a:noFill/>
          </a:ln>
        </p:spPr>
      </p:pic>
      <p:sp>
        <p:nvSpPr>
          <p:cNvPr id="117" name="Google Shape;117;p18"/>
          <p:cNvSpPr txBox="1"/>
          <p:nvPr/>
        </p:nvSpPr>
        <p:spPr>
          <a:xfrm>
            <a:off x="531125" y="1689100"/>
            <a:ext cx="2320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Lato"/>
                <a:ea typeface="Lato"/>
                <a:cs typeface="Lato"/>
                <a:sym typeface="Lato"/>
              </a:rPr>
              <a:t>Fill in the username and password(not possible on this prototype),then</a:t>
            </a:r>
            <a:endParaRPr sz="1800">
              <a:solidFill>
                <a:srgbClr val="0000FF"/>
              </a:solidFill>
              <a:latin typeface="Lato"/>
              <a:ea typeface="Lato"/>
              <a:cs typeface="Lato"/>
              <a:sym typeface="Lato"/>
            </a:endParaRPr>
          </a:p>
          <a:p>
            <a:pPr indent="0" lvl="0" marL="0" rtl="0" algn="l">
              <a:spcBef>
                <a:spcPts val="0"/>
              </a:spcBef>
              <a:spcAft>
                <a:spcPts val="0"/>
              </a:spcAft>
              <a:buNone/>
            </a:pPr>
            <a:r>
              <a:rPr lang="en" sz="1800">
                <a:solidFill>
                  <a:srgbClr val="0000FF"/>
                </a:solidFill>
                <a:latin typeface="Lato"/>
                <a:ea typeface="Lato"/>
                <a:cs typeface="Lato"/>
                <a:sym typeface="Lato"/>
              </a:rPr>
              <a:t>Click on the Login button to proceed</a:t>
            </a:r>
            <a:endParaRPr sz="1800">
              <a:solidFill>
                <a:srgbClr val="0000FF"/>
              </a:solidFill>
              <a:latin typeface="Lato"/>
              <a:ea typeface="Lato"/>
              <a:cs typeface="Lato"/>
              <a:sym typeface="Lato"/>
            </a:endParaRPr>
          </a:p>
        </p:txBody>
      </p:sp>
      <p:cxnSp>
        <p:nvCxnSpPr>
          <p:cNvPr id="118" name="Google Shape;118;p18"/>
          <p:cNvCxnSpPr/>
          <p:nvPr/>
        </p:nvCxnSpPr>
        <p:spPr>
          <a:xfrm>
            <a:off x="2557775" y="2585725"/>
            <a:ext cx="1914900" cy="950700"/>
          </a:xfrm>
          <a:prstGeom prst="straightConnector1">
            <a:avLst/>
          </a:prstGeom>
          <a:noFill/>
          <a:ln cap="flat" cmpd="sng" w="19050">
            <a:solidFill>
              <a:srgbClr val="1155CC"/>
            </a:solidFill>
            <a:prstDash val="solid"/>
            <a:round/>
            <a:headEnd len="med" w="med" type="none"/>
            <a:tailEnd len="med" w="med" type="triangle"/>
          </a:ln>
        </p:spPr>
      </p:cxnSp>
      <p:cxnSp>
        <p:nvCxnSpPr>
          <p:cNvPr id="119" name="Google Shape;119;p18"/>
          <p:cNvCxnSpPr>
            <a:stCxn id="120" idx="1"/>
          </p:cNvCxnSpPr>
          <p:nvPr/>
        </p:nvCxnSpPr>
        <p:spPr>
          <a:xfrm rot="10800000">
            <a:off x="5323650" y="4188525"/>
            <a:ext cx="772500" cy="954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8"/>
          <p:cNvSpPr txBox="1"/>
          <p:nvPr/>
        </p:nvSpPr>
        <p:spPr>
          <a:xfrm>
            <a:off x="6096150" y="2809350"/>
            <a:ext cx="213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Or if you forgot your password, click here to get an OTP for login</a:t>
            </a:r>
            <a:endParaRPr>
              <a:solidFill>
                <a:srgbClr val="666666"/>
              </a:solidFill>
              <a:latin typeface="Lato"/>
              <a:ea typeface="Lato"/>
              <a:cs typeface="Lato"/>
              <a:sym typeface="Lato"/>
            </a:endParaRPr>
          </a:p>
        </p:txBody>
      </p:sp>
      <p:cxnSp>
        <p:nvCxnSpPr>
          <p:cNvPr id="122" name="Google Shape;122;p18"/>
          <p:cNvCxnSpPr/>
          <p:nvPr/>
        </p:nvCxnSpPr>
        <p:spPr>
          <a:xfrm flipH="1" rot="10800000">
            <a:off x="2418000" y="3256750"/>
            <a:ext cx="1383600" cy="768600"/>
          </a:xfrm>
          <a:prstGeom prst="straightConnector1">
            <a:avLst/>
          </a:prstGeom>
          <a:noFill/>
          <a:ln cap="flat" cmpd="sng" w="19050">
            <a:solidFill>
              <a:srgbClr val="434343"/>
            </a:solidFill>
            <a:prstDash val="solid"/>
            <a:round/>
            <a:headEnd len="med" w="med" type="none"/>
            <a:tailEnd len="med" w="med" type="triangle"/>
          </a:ln>
        </p:spPr>
      </p:cxnSp>
      <p:sp>
        <p:nvSpPr>
          <p:cNvPr id="123" name="Google Shape;123;p18"/>
          <p:cNvSpPr txBox="1"/>
          <p:nvPr/>
        </p:nvSpPr>
        <p:spPr>
          <a:xfrm>
            <a:off x="531125" y="3637425"/>
            <a:ext cx="232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latin typeface="Lato"/>
                <a:ea typeface="Lato"/>
                <a:cs typeface="Lato"/>
                <a:sym typeface="Lato"/>
              </a:rPr>
              <a:t>Select this if you want the app to remember your login details</a:t>
            </a:r>
            <a:endParaRPr sz="1800">
              <a:solidFill>
                <a:srgbClr val="666666"/>
              </a:solidFill>
              <a:latin typeface="Lato"/>
              <a:ea typeface="Lato"/>
              <a:cs typeface="Lato"/>
              <a:sym typeface="Lato"/>
            </a:endParaRPr>
          </a:p>
        </p:txBody>
      </p:sp>
      <p:sp>
        <p:nvSpPr>
          <p:cNvPr id="120" name="Google Shape;120;p18"/>
          <p:cNvSpPr txBox="1"/>
          <p:nvPr/>
        </p:nvSpPr>
        <p:spPr>
          <a:xfrm>
            <a:off x="6096150" y="3776025"/>
            <a:ext cx="2320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latin typeface="Lato"/>
                <a:ea typeface="Lato"/>
                <a:cs typeface="Lato"/>
                <a:sym typeface="Lato"/>
              </a:rPr>
              <a:t>If you want to login with your social media accounts</a:t>
            </a:r>
            <a:endParaRPr sz="1800">
              <a:solidFill>
                <a:srgbClr val="666666"/>
              </a:solidFill>
              <a:latin typeface="Lato"/>
              <a:ea typeface="Lato"/>
              <a:cs typeface="Lato"/>
              <a:sym typeface="Lato"/>
            </a:endParaRPr>
          </a:p>
        </p:txBody>
      </p:sp>
      <p:cxnSp>
        <p:nvCxnSpPr>
          <p:cNvPr id="124" name="Google Shape;124;p18"/>
          <p:cNvCxnSpPr>
            <a:stCxn id="121" idx="1"/>
          </p:cNvCxnSpPr>
          <p:nvPr/>
        </p:nvCxnSpPr>
        <p:spPr>
          <a:xfrm flipH="1">
            <a:off x="5297250" y="3225000"/>
            <a:ext cx="798900" cy="36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8"/>
          <p:cNvSpPr txBox="1"/>
          <p:nvPr/>
        </p:nvSpPr>
        <p:spPr>
          <a:xfrm>
            <a:off x="6013200" y="1141050"/>
            <a:ext cx="2204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Issue:</a:t>
            </a:r>
            <a:r>
              <a:rPr lang="en">
                <a:solidFill>
                  <a:srgbClr val="FF0000"/>
                </a:solidFill>
                <a:latin typeface="Lato"/>
                <a:ea typeface="Lato"/>
                <a:cs typeface="Lato"/>
                <a:sym typeface="Lato"/>
              </a:rPr>
              <a:t> The logo does not suit the app.</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93C47D"/>
                </a:solidFill>
                <a:latin typeface="Lato"/>
                <a:ea typeface="Lato"/>
                <a:cs typeface="Lato"/>
                <a:sym typeface="Lato"/>
              </a:rPr>
              <a:t>Solution: Logo can be improved.</a:t>
            </a:r>
            <a:endParaRPr>
              <a:solidFill>
                <a:srgbClr val="93C47D"/>
              </a:solidFill>
              <a:latin typeface="Lato"/>
              <a:ea typeface="Lato"/>
              <a:cs typeface="Lato"/>
              <a:sym typeface="Lato"/>
            </a:endParaRPr>
          </a:p>
        </p:txBody>
      </p:sp>
      <p:cxnSp>
        <p:nvCxnSpPr>
          <p:cNvPr id="126" name="Google Shape;126;p18"/>
          <p:cNvCxnSpPr>
            <a:stCxn id="125" idx="1"/>
          </p:cNvCxnSpPr>
          <p:nvPr/>
        </p:nvCxnSpPr>
        <p:spPr>
          <a:xfrm flipH="1">
            <a:off x="4989900" y="1772100"/>
            <a:ext cx="1023300" cy="226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OTP</a:t>
            </a: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211"/>
              <a:t>(only if you have selected forgot</a:t>
            </a:r>
            <a:endParaRPr sz="1211"/>
          </a:p>
          <a:p>
            <a:pPr indent="0" lvl="0" marL="0" rtl="0" algn="l">
              <a:spcBef>
                <a:spcPts val="0"/>
              </a:spcBef>
              <a:spcAft>
                <a:spcPts val="0"/>
              </a:spcAft>
              <a:buNone/>
            </a:pPr>
            <a:r>
              <a:rPr lang="en" sz="1211"/>
              <a:t> password)</a:t>
            </a:r>
            <a:endParaRPr sz="1211"/>
          </a:p>
        </p:txBody>
      </p:sp>
      <p:sp>
        <p:nvSpPr>
          <p:cNvPr id="132" name="Google Shape;132;p19"/>
          <p:cNvSpPr txBox="1"/>
          <p:nvPr>
            <p:ph idx="1" type="body"/>
          </p:nvPr>
        </p:nvSpPr>
        <p:spPr>
          <a:xfrm>
            <a:off x="6292275" y="1544200"/>
            <a:ext cx="1772400" cy="221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rgbClr val="0000FF"/>
                </a:solidFill>
              </a:rPr>
              <a:t>You’ll </a:t>
            </a:r>
            <a:r>
              <a:rPr lang="en" sz="1600">
                <a:solidFill>
                  <a:srgbClr val="0000FF"/>
                </a:solidFill>
              </a:rPr>
              <a:t>receive</a:t>
            </a:r>
            <a:r>
              <a:rPr lang="en" sz="1600">
                <a:solidFill>
                  <a:srgbClr val="0000FF"/>
                </a:solidFill>
              </a:rPr>
              <a:t> an OTP,then fill it(not in this prototype).</a:t>
            </a:r>
            <a:endParaRPr sz="1600">
              <a:solidFill>
                <a:srgbClr val="0000FF"/>
              </a:solidFill>
            </a:endParaRPr>
          </a:p>
          <a:p>
            <a:pPr indent="0" lvl="0" marL="0" rtl="0" algn="l">
              <a:spcBef>
                <a:spcPts val="1200"/>
              </a:spcBef>
              <a:spcAft>
                <a:spcPts val="1200"/>
              </a:spcAft>
              <a:buNone/>
            </a:pPr>
            <a:r>
              <a:rPr lang="en" sz="1600">
                <a:solidFill>
                  <a:srgbClr val="0000FF"/>
                </a:solidFill>
              </a:rPr>
              <a:t>Now </a:t>
            </a:r>
            <a:r>
              <a:rPr lang="en" sz="1600">
                <a:solidFill>
                  <a:srgbClr val="0000FF"/>
                </a:solidFill>
              </a:rPr>
              <a:t>click on the submit button to proceed to home page </a:t>
            </a:r>
            <a:endParaRPr sz="1600">
              <a:solidFill>
                <a:srgbClr val="0000FF"/>
              </a:solidFill>
            </a:endParaRPr>
          </a:p>
        </p:txBody>
      </p:sp>
      <p:pic>
        <p:nvPicPr>
          <p:cNvPr id="133" name="Google Shape;133;p19"/>
          <p:cNvPicPr preferRelativeResize="0"/>
          <p:nvPr/>
        </p:nvPicPr>
        <p:blipFill>
          <a:blip r:embed="rId3">
            <a:alphaModFix/>
          </a:blip>
          <a:stretch>
            <a:fillRect/>
          </a:stretch>
        </p:blipFill>
        <p:spPr>
          <a:xfrm>
            <a:off x="3087550" y="591850"/>
            <a:ext cx="2845965" cy="4551650"/>
          </a:xfrm>
          <a:prstGeom prst="rect">
            <a:avLst/>
          </a:prstGeom>
          <a:noFill/>
          <a:ln>
            <a:noFill/>
          </a:ln>
        </p:spPr>
      </p:pic>
      <p:cxnSp>
        <p:nvCxnSpPr>
          <p:cNvPr id="134" name="Google Shape;134;p19"/>
          <p:cNvCxnSpPr>
            <a:stCxn id="132" idx="1"/>
          </p:cNvCxnSpPr>
          <p:nvPr/>
        </p:nvCxnSpPr>
        <p:spPr>
          <a:xfrm flipH="1">
            <a:off x="4863975" y="2651950"/>
            <a:ext cx="1428300" cy="1093800"/>
          </a:xfrm>
          <a:prstGeom prst="straightConnector1">
            <a:avLst/>
          </a:prstGeom>
          <a:noFill/>
          <a:ln cap="flat" cmpd="sng" w="19050">
            <a:solidFill>
              <a:srgbClr val="1155CC"/>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HomeScreen</a:t>
            </a:r>
            <a:endParaRPr/>
          </a:p>
        </p:txBody>
      </p:sp>
      <p:pic>
        <p:nvPicPr>
          <p:cNvPr id="140" name="Google Shape;140;p20"/>
          <p:cNvPicPr preferRelativeResize="0"/>
          <p:nvPr/>
        </p:nvPicPr>
        <p:blipFill>
          <a:blip r:embed="rId3">
            <a:alphaModFix/>
          </a:blip>
          <a:stretch>
            <a:fillRect/>
          </a:stretch>
        </p:blipFill>
        <p:spPr>
          <a:xfrm>
            <a:off x="3232350" y="508675"/>
            <a:ext cx="2414325" cy="4634825"/>
          </a:xfrm>
          <a:prstGeom prst="rect">
            <a:avLst/>
          </a:prstGeom>
          <a:noFill/>
          <a:ln>
            <a:noFill/>
          </a:ln>
        </p:spPr>
      </p:pic>
      <p:sp>
        <p:nvSpPr>
          <p:cNvPr id="141" name="Google Shape;141;p20"/>
          <p:cNvSpPr txBox="1"/>
          <p:nvPr>
            <p:ph idx="1" type="body"/>
          </p:nvPr>
        </p:nvSpPr>
        <p:spPr>
          <a:xfrm>
            <a:off x="407975" y="2306200"/>
            <a:ext cx="2345400" cy="22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FF"/>
                </a:solidFill>
              </a:rPr>
              <a:t>In the Home page, click on the top left corner to go to the side menu</a:t>
            </a:r>
            <a:endParaRPr sz="1900">
              <a:solidFill>
                <a:srgbClr val="0000FF"/>
              </a:solidFill>
            </a:endParaRPr>
          </a:p>
        </p:txBody>
      </p:sp>
      <p:cxnSp>
        <p:nvCxnSpPr>
          <p:cNvPr id="142" name="Google Shape;142;p20"/>
          <p:cNvCxnSpPr/>
          <p:nvPr/>
        </p:nvCxnSpPr>
        <p:spPr>
          <a:xfrm flipH="1" rot="10800000">
            <a:off x="2376575" y="975925"/>
            <a:ext cx="1285800" cy="1492500"/>
          </a:xfrm>
          <a:prstGeom prst="straightConnector1">
            <a:avLst/>
          </a:prstGeom>
          <a:noFill/>
          <a:ln cap="flat" cmpd="sng" w="19050">
            <a:solidFill>
              <a:srgbClr val="0000FF"/>
            </a:solidFill>
            <a:prstDash val="solid"/>
            <a:round/>
            <a:headEnd len="med" w="med" type="none"/>
            <a:tailEnd len="med" w="med" type="triangle"/>
          </a:ln>
        </p:spPr>
      </p:cxnSp>
      <p:sp>
        <p:nvSpPr>
          <p:cNvPr id="143" name="Google Shape;143;p20"/>
          <p:cNvSpPr txBox="1"/>
          <p:nvPr/>
        </p:nvSpPr>
        <p:spPr>
          <a:xfrm>
            <a:off x="6345425" y="2371650"/>
            <a:ext cx="20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The screen is scrollable</a:t>
            </a:r>
            <a:endParaRPr>
              <a:solidFill>
                <a:srgbClr val="666666"/>
              </a:solidFill>
              <a:latin typeface="Lato"/>
              <a:ea typeface="Lato"/>
              <a:cs typeface="Lato"/>
              <a:sym typeface="Lato"/>
            </a:endParaRPr>
          </a:p>
        </p:txBody>
      </p:sp>
      <p:cxnSp>
        <p:nvCxnSpPr>
          <p:cNvPr id="144" name="Google Shape;144;p20"/>
          <p:cNvCxnSpPr/>
          <p:nvPr/>
        </p:nvCxnSpPr>
        <p:spPr>
          <a:xfrm flipH="1">
            <a:off x="3961325" y="1512650"/>
            <a:ext cx="2496000" cy="7752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0"/>
          <p:cNvSpPr txBox="1"/>
          <p:nvPr/>
        </p:nvSpPr>
        <p:spPr>
          <a:xfrm>
            <a:off x="6457325" y="1048275"/>
            <a:ext cx="183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Click here to Go directly to New Orders page</a:t>
            </a:r>
            <a:endParaRPr>
              <a:solidFill>
                <a:srgbClr val="666666"/>
              </a:solidFill>
              <a:latin typeface="Lato"/>
              <a:ea typeface="Lato"/>
              <a:cs typeface="Lato"/>
              <a:sym typeface="Lato"/>
            </a:endParaRPr>
          </a:p>
        </p:txBody>
      </p:sp>
      <p:cxnSp>
        <p:nvCxnSpPr>
          <p:cNvPr id="146" name="Google Shape;146;p20"/>
          <p:cNvCxnSpPr>
            <a:stCxn id="143" idx="1"/>
          </p:cNvCxnSpPr>
          <p:nvPr/>
        </p:nvCxnSpPr>
        <p:spPr>
          <a:xfrm flipH="1">
            <a:off x="5075525" y="2571750"/>
            <a:ext cx="1269900" cy="4821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0"/>
          <p:cNvSpPr txBox="1"/>
          <p:nvPr/>
        </p:nvSpPr>
        <p:spPr>
          <a:xfrm>
            <a:off x="5958650" y="3180250"/>
            <a:ext cx="2778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Issue: It doesn’t show the </a:t>
            </a:r>
            <a:r>
              <a:rPr lang="en">
                <a:solidFill>
                  <a:srgbClr val="FF0000"/>
                </a:solidFill>
                <a:latin typeface="Lato"/>
                <a:ea typeface="Lato"/>
                <a:cs typeface="Lato"/>
                <a:sym typeface="Lato"/>
              </a:rPr>
              <a:t>popular</a:t>
            </a:r>
            <a:r>
              <a:rPr lang="en">
                <a:solidFill>
                  <a:srgbClr val="FF0000"/>
                </a:solidFill>
                <a:latin typeface="Lato"/>
                <a:ea typeface="Lato"/>
                <a:cs typeface="Lato"/>
                <a:sym typeface="Lato"/>
              </a:rPr>
              <a:t>  dishes of the chef who is using the app.</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93C47D"/>
                </a:solidFill>
                <a:latin typeface="Lato"/>
                <a:ea typeface="Lato"/>
                <a:cs typeface="Lato"/>
                <a:sym typeface="Lato"/>
              </a:rPr>
              <a:t>Solution: we </a:t>
            </a:r>
            <a:r>
              <a:rPr lang="en">
                <a:solidFill>
                  <a:srgbClr val="93C47D"/>
                </a:solidFill>
                <a:latin typeface="Lato"/>
                <a:ea typeface="Lato"/>
                <a:cs typeface="Lato"/>
                <a:sym typeface="Lato"/>
              </a:rPr>
              <a:t>will</a:t>
            </a:r>
            <a:r>
              <a:rPr lang="en">
                <a:solidFill>
                  <a:srgbClr val="93C47D"/>
                </a:solidFill>
                <a:latin typeface="Lato"/>
                <a:ea typeface="Lato"/>
                <a:cs typeface="Lato"/>
                <a:sym typeface="Lato"/>
              </a:rPr>
              <a:t> provide a button beside trending dishes  to check the chef’s popular dishes</a:t>
            </a:r>
            <a:endParaRPr>
              <a:solidFill>
                <a:srgbClr val="93C47D"/>
              </a:solidFill>
              <a:latin typeface="Lato"/>
              <a:ea typeface="Lato"/>
              <a:cs typeface="Lato"/>
              <a:sym typeface="Lato"/>
            </a:endParaRPr>
          </a:p>
        </p:txBody>
      </p:sp>
      <p:cxnSp>
        <p:nvCxnSpPr>
          <p:cNvPr id="148" name="Google Shape;148;p20"/>
          <p:cNvCxnSpPr>
            <a:stCxn id="147" idx="1"/>
          </p:cNvCxnSpPr>
          <p:nvPr/>
        </p:nvCxnSpPr>
        <p:spPr>
          <a:xfrm rot="10800000">
            <a:off x="4318850" y="2917150"/>
            <a:ext cx="1639800" cy="1109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blip>
          <a:stretch>
            <a:fillRect/>
          </a:stretch>
        </p:blipFill>
        <p:spPr>
          <a:xfrm>
            <a:off x="3212675" y="447275"/>
            <a:ext cx="2470660" cy="4570426"/>
          </a:xfrm>
          <a:prstGeom prst="rect">
            <a:avLst/>
          </a:prstGeom>
          <a:noFill/>
          <a:ln>
            <a:noFill/>
          </a:ln>
        </p:spPr>
      </p:pic>
      <p:sp>
        <p:nvSpPr>
          <p:cNvPr id="154" name="Google Shape;154;p21"/>
          <p:cNvSpPr txBox="1"/>
          <p:nvPr>
            <p:ph type="title"/>
          </p:nvPr>
        </p:nvSpPr>
        <p:spPr>
          <a:xfrm>
            <a:off x="729450" y="61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Menu</a:t>
            </a:r>
            <a:endParaRPr/>
          </a:p>
        </p:txBody>
      </p:sp>
      <p:sp>
        <p:nvSpPr>
          <p:cNvPr id="155" name="Google Shape;155;p21"/>
          <p:cNvSpPr txBox="1"/>
          <p:nvPr>
            <p:ph idx="1" type="body"/>
          </p:nvPr>
        </p:nvSpPr>
        <p:spPr>
          <a:xfrm>
            <a:off x="362000" y="1775350"/>
            <a:ext cx="2065800" cy="9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FF"/>
                </a:solidFill>
              </a:rPr>
              <a:t>Here, in the menu click on the orders </a:t>
            </a:r>
            <a:endParaRPr sz="1800">
              <a:solidFill>
                <a:srgbClr val="0000FF"/>
              </a:solidFill>
            </a:endParaRPr>
          </a:p>
        </p:txBody>
      </p:sp>
      <p:cxnSp>
        <p:nvCxnSpPr>
          <p:cNvPr id="156" name="Google Shape;156;p21"/>
          <p:cNvCxnSpPr>
            <a:stCxn id="157" idx="1"/>
          </p:cNvCxnSpPr>
          <p:nvPr/>
        </p:nvCxnSpPr>
        <p:spPr>
          <a:xfrm flipH="1">
            <a:off x="5311325" y="1356075"/>
            <a:ext cx="1146000" cy="3912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1"/>
          <p:cNvSpPr txBox="1"/>
          <p:nvPr/>
        </p:nvSpPr>
        <p:spPr>
          <a:xfrm>
            <a:off x="6457325" y="1048275"/>
            <a:ext cx="183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Click here to</a:t>
            </a:r>
            <a:r>
              <a:rPr lang="en">
                <a:solidFill>
                  <a:srgbClr val="666666"/>
                </a:solidFill>
                <a:latin typeface="Lato"/>
                <a:ea typeface="Lato"/>
                <a:cs typeface="Lato"/>
                <a:sym typeface="Lato"/>
              </a:rPr>
              <a:t> Go back to the Home page</a:t>
            </a:r>
            <a:endParaRPr>
              <a:solidFill>
                <a:srgbClr val="666666"/>
              </a:solidFill>
              <a:latin typeface="Lato"/>
              <a:ea typeface="Lato"/>
              <a:cs typeface="Lato"/>
              <a:sym typeface="Lato"/>
            </a:endParaRPr>
          </a:p>
        </p:txBody>
      </p:sp>
      <p:cxnSp>
        <p:nvCxnSpPr>
          <p:cNvPr id="158" name="Google Shape;158;p21"/>
          <p:cNvCxnSpPr>
            <a:stCxn id="155" idx="3"/>
          </p:cNvCxnSpPr>
          <p:nvPr/>
        </p:nvCxnSpPr>
        <p:spPr>
          <a:xfrm>
            <a:off x="2427800" y="2271250"/>
            <a:ext cx="1499700" cy="188700"/>
          </a:xfrm>
          <a:prstGeom prst="straightConnector1">
            <a:avLst/>
          </a:prstGeom>
          <a:noFill/>
          <a:ln cap="flat" cmpd="sng" w="19050">
            <a:solidFill>
              <a:srgbClr val="0000FF"/>
            </a:solidFill>
            <a:prstDash val="solid"/>
            <a:round/>
            <a:headEnd len="med" w="med" type="none"/>
            <a:tailEnd len="med" w="med" type="triangle"/>
          </a:ln>
        </p:spPr>
      </p:cxnSp>
      <p:cxnSp>
        <p:nvCxnSpPr>
          <p:cNvPr id="159" name="Google Shape;159;p21"/>
          <p:cNvCxnSpPr>
            <a:stCxn id="160" idx="3"/>
          </p:cNvCxnSpPr>
          <p:nvPr/>
        </p:nvCxnSpPr>
        <p:spPr>
          <a:xfrm>
            <a:off x="2192900" y="4024300"/>
            <a:ext cx="1524900" cy="6021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1"/>
          <p:cNvSpPr txBox="1"/>
          <p:nvPr/>
        </p:nvSpPr>
        <p:spPr>
          <a:xfrm>
            <a:off x="362000" y="3716500"/>
            <a:ext cx="183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Click here to back to the login screen</a:t>
            </a:r>
            <a:endParaRPr>
              <a:solidFill>
                <a:srgbClr val="666666"/>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