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89" r:id="rId3"/>
    <p:sldId id="264" r:id="rId4"/>
    <p:sldId id="272" r:id="rId5"/>
    <p:sldId id="259" r:id="rId6"/>
    <p:sldId id="265" r:id="rId7"/>
    <p:sldId id="266" r:id="rId8"/>
    <p:sldId id="267" r:id="rId9"/>
    <p:sldId id="268" r:id="rId10"/>
    <p:sldId id="269" r:id="rId11"/>
    <p:sldId id="270" r:id="rId12"/>
    <p:sldId id="279" r:id="rId13"/>
    <p:sldId id="285" r:id="rId14"/>
    <p:sldId id="262" r:id="rId15"/>
    <p:sldId id="258" r:id="rId16"/>
    <p:sldId id="263" r:id="rId17"/>
    <p:sldId id="278" r:id="rId18"/>
    <p:sldId id="290" r:id="rId19"/>
    <p:sldId id="280" r:id="rId20"/>
    <p:sldId id="283" r:id="rId21"/>
    <p:sldId id="282" r:id="rId22"/>
    <p:sldId id="281" r:id="rId23"/>
    <p:sldId id="284" r:id="rId24"/>
    <p:sldId id="286"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D3A00"/>
    <a:srgbClr val="FE9202"/>
    <a:srgbClr val="CC0066"/>
    <a:srgbClr val="D47A02"/>
    <a:srgbClr val="5EEC3C"/>
    <a:srgbClr val="E6B254"/>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104" d="100"/>
          <a:sy n="104" d="100"/>
        </p:scale>
        <p:origin x="96" y="29"/>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iva\Downloads\DOWNLOADS\Data%20Science\Projects\Actual%20Projects\CIMT%20inflammation\Final%20Master%20Chart%20(Data%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va\Downloads\DOWNLOADS\Data%20Science\Projects\Actual%20Projects\CIMT%20inflammation\Final%20Master%20Chart%20(Data%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Master Chart (Data Analysis).xlsx]Sheet2!PivotTable21</c:name>
    <c:fmtId val="15"/>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u="none" strike="noStrike" kern="1200" spc="0" baseline="0">
                <a:solidFill>
                  <a:schemeClr val="tx1"/>
                </a:solidFill>
              </a:rPr>
              <a:t>Association Between CIMT and SJC </a:t>
            </a:r>
            <a:endParaRPr lang="en-US" sz="1400" b="1" i="0" u="none" strike="noStrike" kern="1200" spc="0" baseline="0">
              <a:solidFill>
                <a:schemeClr val="tx1"/>
              </a:solidFill>
            </a:endParaRPr>
          </a:p>
        </c:rich>
      </c:tx>
      <c:overlay val="0"/>
      <c:spPr>
        <a:noFill/>
        <a:ln>
          <a:noFill/>
        </a:ln>
        <a:effectLst/>
      </c:spPr>
    </c:title>
    <c:autoTitleDeleted val="0"/>
    <c:pivotFmts>
      <c:pivotFmt>
        <c:idx val="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Sheet2!$B$38</c:f>
              <c:strCache>
                <c:ptCount val="1"/>
                <c:pt idx="0">
                  <c:v>Total</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Sheet2!$A$39:$A$41</c:f>
              <c:strCache>
                <c:ptCount val="2"/>
                <c:pt idx="0">
                  <c:v>0</c:v>
                </c:pt>
                <c:pt idx="1">
                  <c:v>1</c:v>
                </c:pt>
              </c:strCache>
            </c:strRef>
          </c:cat>
          <c:val>
            <c:numRef>
              <c:f>Sheet2!$B$39:$B$41</c:f>
              <c:numCache>
                <c:formatCode>General</c:formatCode>
                <c:ptCount val="2"/>
                <c:pt idx="0">
                  <c:v>6.2181818181818178</c:v>
                </c:pt>
                <c:pt idx="1">
                  <c:v>9</c:v>
                </c:pt>
              </c:numCache>
            </c:numRef>
          </c:val>
          <c:extLst>
            <c:ext xmlns:c16="http://schemas.microsoft.com/office/drawing/2014/chart" uri="{C3380CC4-5D6E-409C-BE32-E72D297353CC}">
              <c16:uniqueId val="{00000000-A1AE-4808-A297-C9B61048FB4A}"/>
            </c:ext>
          </c:extLst>
        </c:ser>
        <c:dLbls>
          <c:dLblPos val="outEnd"/>
          <c:showLegendKey val="0"/>
          <c:showVal val="1"/>
          <c:showCatName val="0"/>
          <c:showSerName val="0"/>
          <c:showPercent val="0"/>
          <c:showBubbleSize val="0"/>
        </c:dLbls>
        <c:gapWidth val="219"/>
        <c:overlap val="-27"/>
        <c:axId val="239936911"/>
        <c:axId val="239908591"/>
      </c:barChart>
      <c:catAx>
        <c:axId val="239936911"/>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a:solidFill>
                      <a:schemeClr val="tx1"/>
                    </a:solidFill>
                  </a:rPr>
                  <a:t>CIMT Inflammation</a:t>
                </a:r>
              </a:p>
            </c:rich>
          </c:tx>
          <c:layout>
            <c:manualLayout>
              <c:xMode val="edge"/>
              <c:yMode val="edge"/>
              <c:x val="0.41288104515241797"/>
              <c:y val="0.91247018471608454"/>
            </c:manualLayout>
          </c:layout>
          <c:overlay val="0"/>
          <c:spPr>
            <a:noFill/>
            <a:ln>
              <a:noFill/>
            </a:ln>
            <a:effectLst/>
          </c:spPr>
        </c:title>
        <c:numFmt formatCode="General" sourceLinked="1"/>
        <c:majorTickMark val="none"/>
        <c:minorTickMark val="none"/>
        <c:tickLblPos val="nextTo"/>
        <c:crossAx val="239908591"/>
        <c:crosses val="autoZero"/>
        <c:auto val="1"/>
        <c:lblAlgn val="ctr"/>
        <c:lblOffset val="100"/>
        <c:noMultiLvlLbl val="0"/>
      </c:catAx>
      <c:valAx>
        <c:axId val="239908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schemeClr val="tx1"/>
                    </a:solidFill>
                  </a:rPr>
                  <a:t>Mean SJC</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39936911"/>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Master Chart (Data Analysis).xlsx]Sheet2!PivotTable28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solidFill>
                  <a:schemeClr val="tx1"/>
                </a:solidFill>
              </a:rPr>
              <a:t>Association Between CIMT and TJC </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Sheet2!$B$45</c:f>
              <c:strCache>
                <c:ptCount val="1"/>
                <c:pt idx="0">
                  <c:v>Total</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Sheet2!$A$46:$A$48</c:f>
              <c:strCache>
                <c:ptCount val="2"/>
                <c:pt idx="0">
                  <c:v>0</c:v>
                </c:pt>
                <c:pt idx="1">
                  <c:v>1</c:v>
                </c:pt>
              </c:strCache>
            </c:strRef>
          </c:cat>
          <c:val>
            <c:numRef>
              <c:f>Sheet2!$B$46:$B$48</c:f>
              <c:numCache>
                <c:formatCode>General</c:formatCode>
                <c:ptCount val="2"/>
                <c:pt idx="0">
                  <c:v>9.5272727272727273</c:v>
                </c:pt>
                <c:pt idx="1">
                  <c:v>15</c:v>
                </c:pt>
              </c:numCache>
            </c:numRef>
          </c:val>
          <c:extLst>
            <c:ext xmlns:c16="http://schemas.microsoft.com/office/drawing/2014/chart" uri="{C3380CC4-5D6E-409C-BE32-E72D297353CC}">
              <c16:uniqueId val="{00000000-3B2D-4D2F-ADC9-3857FD15D5AB}"/>
            </c:ext>
          </c:extLst>
        </c:ser>
        <c:dLbls>
          <c:dLblPos val="outEnd"/>
          <c:showLegendKey val="0"/>
          <c:showVal val="1"/>
          <c:showCatName val="0"/>
          <c:showSerName val="0"/>
          <c:showPercent val="0"/>
          <c:showBubbleSize val="0"/>
        </c:dLbls>
        <c:gapWidth val="219"/>
        <c:overlap val="-27"/>
        <c:axId val="239936911"/>
        <c:axId val="239908591"/>
      </c:barChart>
      <c:catAx>
        <c:axId val="239936911"/>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schemeClr val="tx1"/>
                    </a:solidFill>
                  </a:rPr>
                  <a:t>CIMT Inflammation</a:t>
                </a:r>
              </a:p>
            </c:rich>
          </c:tx>
          <c:layout>
            <c:manualLayout>
              <c:xMode val="edge"/>
              <c:yMode val="edge"/>
              <c:x val="0.39480145868021782"/>
              <c:y val="0.9209652598146753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39908591"/>
        <c:crosses val="autoZero"/>
        <c:auto val="1"/>
        <c:lblAlgn val="ctr"/>
        <c:lblOffset val="100"/>
        <c:noMultiLvlLbl val="0"/>
      </c:catAx>
      <c:valAx>
        <c:axId val="239908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a:solidFill>
                      <a:schemeClr val="tx1"/>
                    </a:solidFill>
                  </a:rPr>
                  <a:t>Mean TJC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3993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787955" cy="167975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487980"/>
            <a:ext cx="7787955" cy="763525"/>
          </a:xfrm>
        </p:spPr>
        <p:txBody>
          <a:bodyPr>
            <a:normAutofit/>
          </a:bodyPr>
          <a:lstStyle>
            <a:lvl1pPr marL="0" indent="0" algn="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59"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916229"/>
          </a:xfrm>
          <a:noFill/>
        </p:spPr>
        <p:txBody>
          <a:bodyPr>
            <a:normAutofit/>
          </a:bodyPr>
          <a:lstStyle>
            <a:lvl1pPr algn="l">
              <a:defRPr sz="3600">
                <a:solidFill>
                  <a:srgbClr val="CC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5/13/2024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Predictive Model For </a:t>
            </a:r>
            <a:br>
              <a:rPr lang="en-US" dirty="0"/>
            </a:br>
            <a:r>
              <a:rPr lang="en-US" dirty="0"/>
              <a:t>CIMT Inflammation</a:t>
            </a:r>
          </a:p>
        </p:txBody>
      </p:sp>
      <p:sp>
        <p:nvSpPr>
          <p:cNvPr id="3" name="Subtitle 2"/>
          <p:cNvSpPr>
            <a:spLocks noGrp="1"/>
          </p:cNvSpPr>
          <p:nvPr>
            <p:ph type="subTitle" idx="1"/>
          </p:nvPr>
        </p:nvSpPr>
        <p:spPr>
          <a:xfrm>
            <a:off x="1059785" y="4155415"/>
            <a:ext cx="7787955" cy="554205"/>
          </a:xfrm>
        </p:spPr>
        <p:txBody>
          <a:bodyPr/>
          <a:lstStyle/>
          <a:p>
            <a:r>
              <a:rPr lang="en-US" dirty="0">
                <a:solidFill>
                  <a:schemeClr val="tx1">
                    <a:lumMod val="95000"/>
                    <a:lumOff val="5000"/>
                  </a:schemeClr>
                </a:solidFill>
              </a:rPr>
              <a:t>By Shivam Bamania</a:t>
            </a:r>
          </a:p>
        </p:txBody>
      </p:sp>
      <p:pic>
        <p:nvPicPr>
          <p:cNvPr id="1026" name="Picture 2" descr="What is Carotid Intima-Media Thickness Test (CIMT)? | Prevmedhealth">
            <a:extLst>
              <a:ext uri="{FF2B5EF4-FFF2-40B4-BE49-F238E27FC236}">
                <a16:creationId xmlns:a16="http://schemas.microsoft.com/office/drawing/2014/main" id="{D11F3EE2-1189-484D-A475-5188881B28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230" y="323468"/>
            <a:ext cx="2290575" cy="15273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dirty="0"/>
              <a:t>Importance of features</a:t>
            </a:r>
          </a:p>
        </p:txBody>
      </p:sp>
      <p:sp>
        <p:nvSpPr>
          <p:cNvPr id="5" name="Text Placeholder 4"/>
          <p:cNvSpPr>
            <a:spLocks noGrp="1"/>
          </p:cNvSpPr>
          <p:nvPr>
            <p:ph type="body" idx="1"/>
          </p:nvPr>
        </p:nvSpPr>
        <p:spPr>
          <a:xfrm>
            <a:off x="448660" y="1458868"/>
            <a:ext cx="8551480" cy="479822"/>
          </a:xfrm>
        </p:spPr>
        <p:txBody>
          <a:body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9</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RF (Rheumatoid Factor)</a:t>
            </a:r>
            <a:r>
              <a:rPr lang="en-US" dirty="0"/>
              <a:t> </a:t>
            </a:r>
          </a:p>
        </p:txBody>
      </p:sp>
      <p:sp>
        <p:nvSpPr>
          <p:cNvPr id="6" name="Content Placeholder 5"/>
          <p:cNvSpPr>
            <a:spLocks noGrp="1"/>
          </p:cNvSpPr>
          <p:nvPr>
            <p:ph sz="half" idx="2"/>
          </p:nvPr>
        </p:nvSpPr>
        <p:spPr>
          <a:xfrm>
            <a:off x="448660" y="3350279"/>
            <a:ext cx="8551480" cy="1388626"/>
          </a:xfrm>
        </p:spPr>
        <p:txBody>
          <a:bodyPr>
            <a:normAutofit/>
          </a:bodyPr>
          <a:lstStyle/>
          <a:p>
            <a:pPr algn="just"/>
            <a:r>
              <a:rPr lang="en-US" sz="1400" b="1" dirty="0"/>
              <a:t>Role:</a:t>
            </a:r>
            <a:r>
              <a:rPr lang="en-US" sz="1400" dirty="0"/>
              <a:t> CIMT is a marker of subclinical atherosclerosis and vascular health, often assessed through ultrasound imaging.</a:t>
            </a:r>
          </a:p>
          <a:p>
            <a:pPr algn="just"/>
            <a:r>
              <a:rPr lang="en-US" sz="1400" b="1" dirty="0"/>
              <a:t>Importance:</a:t>
            </a:r>
            <a:r>
              <a:rPr lang="en-US" sz="1400" dirty="0"/>
              <a:t> CIMT serves as the primary outcome variable, reflecting vascular inflammation and atherosclerotic burden, which can be influenced by the above features.</a:t>
            </a:r>
          </a:p>
        </p:txBody>
      </p:sp>
      <p:sp>
        <p:nvSpPr>
          <p:cNvPr id="11" name="Text Placeholder 4">
            <a:extLst>
              <a:ext uri="{FF2B5EF4-FFF2-40B4-BE49-F238E27FC236}">
                <a16:creationId xmlns:a16="http://schemas.microsoft.com/office/drawing/2014/main" id="{19AB160D-F616-83FA-5B5F-D35238194B15}"/>
              </a:ext>
            </a:extLst>
          </p:cNvPr>
          <p:cNvSpPr txBox="1">
            <a:spLocks/>
          </p:cNvSpPr>
          <p:nvPr/>
        </p:nvSpPr>
        <p:spPr>
          <a:xfrm>
            <a:off x="448659" y="2881270"/>
            <a:ext cx="8551480"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10.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CIMT IN (MM) (Carotid Intima-Media Thickness in millimeters)</a:t>
            </a:r>
            <a:r>
              <a:rPr lang="en-US" dirty="0"/>
              <a:t> </a:t>
            </a:r>
          </a:p>
        </p:txBody>
      </p:sp>
      <p:sp>
        <p:nvSpPr>
          <p:cNvPr id="12" name="Content Placeholder 5">
            <a:extLst>
              <a:ext uri="{FF2B5EF4-FFF2-40B4-BE49-F238E27FC236}">
                <a16:creationId xmlns:a16="http://schemas.microsoft.com/office/drawing/2014/main" id="{48529E25-C9DF-5D68-D7DD-06A29CC7FAF8}"/>
              </a:ext>
            </a:extLst>
          </p:cNvPr>
          <p:cNvSpPr txBox="1">
            <a:spLocks/>
          </p:cNvSpPr>
          <p:nvPr/>
        </p:nvSpPr>
        <p:spPr>
          <a:xfrm>
            <a:off x="448660" y="1946344"/>
            <a:ext cx="8551480" cy="1388626"/>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en-US" sz="1400" b="1" dirty="0"/>
              <a:t>Role:</a:t>
            </a:r>
            <a:r>
              <a:rPr lang="en-US" sz="1400" dirty="0"/>
              <a:t> RF is another antibody marker used in rheumatoid arthritis diagnosis and prognosis.</a:t>
            </a:r>
          </a:p>
          <a:p>
            <a:pPr algn="just"/>
            <a:r>
              <a:rPr lang="en-US" sz="1400" b="1" dirty="0"/>
              <a:t>Importance:</a:t>
            </a:r>
            <a:r>
              <a:rPr lang="en-US" sz="1400" dirty="0"/>
              <a:t> Positive RF status is associated with more severe rheumatoid arthritis and increased cardiovascular risk, potentially influencing CIMT inflammation.</a:t>
            </a:r>
          </a:p>
        </p:txBody>
      </p:sp>
    </p:spTree>
    <p:extLst>
      <p:ext uri="{BB962C8B-B14F-4D97-AF65-F5344CB8AC3E}">
        <p14:creationId xmlns:p14="http://schemas.microsoft.com/office/powerpoint/2010/main" val="208744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solidFill>
                  <a:schemeClr val="tx1">
                    <a:lumMod val="95000"/>
                    <a:lumOff val="5000"/>
                  </a:schemeClr>
                </a:solidFill>
              </a:rPr>
              <a:t>EDA of the Data</a:t>
            </a:r>
          </a:p>
        </p:txBody>
      </p:sp>
      <p:pic>
        <p:nvPicPr>
          <p:cNvPr id="2050" name="Picture 2" descr="Exploratory Data Analysis">
            <a:extLst>
              <a:ext uri="{FF2B5EF4-FFF2-40B4-BE49-F238E27FC236}">
                <a16:creationId xmlns:a16="http://schemas.microsoft.com/office/drawing/2014/main" id="{E5EBAAF7-B4C3-9EA3-1D50-A0D32AB3774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21" t="17545" r="6599"/>
          <a:stretch/>
        </p:blipFill>
        <p:spPr bwMode="auto">
          <a:xfrm>
            <a:off x="3197655" y="1655520"/>
            <a:ext cx="4275740" cy="211152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5275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Descriptive Statistics</a:t>
            </a:r>
          </a:p>
        </p:txBody>
      </p:sp>
      <p:pic>
        <p:nvPicPr>
          <p:cNvPr id="7" name="Picture 6">
            <a:extLst>
              <a:ext uri="{FF2B5EF4-FFF2-40B4-BE49-F238E27FC236}">
                <a16:creationId xmlns:a16="http://schemas.microsoft.com/office/drawing/2014/main" id="{06311F33-567D-63A8-5EC0-13F3498B2728}"/>
              </a:ext>
            </a:extLst>
          </p:cNvPr>
          <p:cNvPicPr>
            <a:picLocks noChangeAspect="1"/>
          </p:cNvPicPr>
          <p:nvPr/>
        </p:nvPicPr>
        <p:blipFill>
          <a:blip r:embed="rId2"/>
          <a:stretch>
            <a:fillRect/>
          </a:stretch>
        </p:blipFill>
        <p:spPr>
          <a:xfrm>
            <a:off x="469580" y="1655520"/>
            <a:ext cx="8204840" cy="2914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277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sz="2300" dirty="0"/>
              <a:t>CIMT Inflammation (Target Variable)</a:t>
            </a:r>
          </a:p>
        </p:txBody>
      </p:sp>
      <p:sp>
        <p:nvSpPr>
          <p:cNvPr id="5" name="Content Placeholder 5">
            <a:extLst>
              <a:ext uri="{FF2B5EF4-FFF2-40B4-BE49-F238E27FC236}">
                <a16:creationId xmlns:a16="http://schemas.microsoft.com/office/drawing/2014/main" id="{963F538F-1512-3EE9-524F-AB3E219C7DC0}"/>
              </a:ext>
            </a:extLst>
          </p:cNvPr>
          <p:cNvSpPr>
            <a:spLocks noGrp="1"/>
          </p:cNvSpPr>
          <p:nvPr>
            <p:ph sz="half" idx="2"/>
          </p:nvPr>
        </p:nvSpPr>
        <p:spPr>
          <a:xfrm>
            <a:off x="448965" y="1502815"/>
            <a:ext cx="5497380" cy="3512215"/>
          </a:xfrm>
        </p:spPr>
        <p:txBody>
          <a:bodyPr>
            <a:normAutofit/>
          </a:bodyPr>
          <a:lstStyle/>
          <a:p>
            <a:pPr algn="just"/>
            <a:r>
              <a:rPr lang="en-US" sz="1400" b="1" dirty="0"/>
              <a:t>Clinical Significance:</a:t>
            </a:r>
            <a:r>
              <a:rPr lang="en-US" sz="1400" dirty="0"/>
              <a:t> Carotid Intima-Media Thickness (CIMT) serves as a critical marker for cardiovascular risk assessment. Elevated </a:t>
            </a:r>
            <a:r>
              <a:rPr lang="en-US" sz="1400" b="1" dirty="0"/>
              <a:t>CIMT levels</a:t>
            </a:r>
            <a:r>
              <a:rPr lang="en-US" sz="1400" dirty="0"/>
              <a:t>, particularly exceeding a </a:t>
            </a:r>
            <a:r>
              <a:rPr lang="en-US" sz="1400" b="1" dirty="0"/>
              <a:t>threshold</a:t>
            </a:r>
            <a:r>
              <a:rPr lang="en-US" sz="1400" dirty="0"/>
              <a:t> like </a:t>
            </a:r>
            <a:r>
              <a:rPr lang="en-US" sz="1400" b="1" dirty="0"/>
              <a:t>1 mm</a:t>
            </a:r>
            <a:r>
              <a:rPr lang="en-US" sz="1400" dirty="0"/>
              <a:t>. By defining this threshold, healthcare professionals can effectively identify individuals with increased cardiovascular risk, enabling targeted interventions.</a:t>
            </a:r>
          </a:p>
          <a:p>
            <a:pPr algn="just"/>
            <a:r>
              <a:rPr lang="en-US" sz="1400" b="1" dirty="0"/>
              <a:t>Decision Support:</a:t>
            </a:r>
            <a:r>
              <a:rPr lang="en-US" sz="1400" dirty="0"/>
              <a:t> Categorizing CIMT inflammation into binary categories (above or below the critical threshold) facilitates informed decision-making in patient management. Patients exceeding the critical threshold may necessitate closer monitoring, lifestyle adjustments, or additional medical interventions to mitigate cardiovascular risk effectively.</a:t>
            </a:r>
          </a:p>
          <a:p>
            <a:pPr algn="just"/>
            <a:r>
              <a:rPr lang="en-US" sz="1400" b="1" dirty="0"/>
              <a:t>Model Enhancement:</a:t>
            </a:r>
            <a:r>
              <a:rPr lang="en-US" sz="1400" dirty="0"/>
              <a:t> Utilizing a </a:t>
            </a:r>
            <a:r>
              <a:rPr lang="en-US" sz="1400" b="1" dirty="0"/>
              <a:t>binary classification approach simplifies model interpretation</a:t>
            </a:r>
            <a:r>
              <a:rPr lang="en-US" sz="1400" dirty="0"/>
              <a:t> and enhances performance in predicting cardiovascular risk.</a:t>
            </a:r>
          </a:p>
        </p:txBody>
      </p:sp>
      <p:pic>
        <p:nvPicPr>
          <p:cNvPr id="1026" name="Picture 2" descr="Diagnostic Services | Leslie Tay Heart Specialist">
            <a:extLst>
              <a:ext uri="{FF2B5EF4-FFF2-40B4-BE49-F238E27FC236}">
                <a16:creationId xmlns:a16="http://schemas.microsoft.com/office/drawing/2014/main" id="{B7F77636-789B-1307-4CC5-7BDD10C250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4460" y="1502815"/>
            <a:ext cx="2137870" cy="271635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9739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Age</a:t>
            </a:r>
          </a:p>
        </p:txBody>
      </p:sp>
      <p:sp>
        <p:nvSpPr>
          <p:cNvPr id="6" name="Content Placeholder 5"/>
          <p:cNvSpPr>
            <a:spLocks noGrp="1"/>
          </p:cNvSpPr>
          <p:nvPr>
            <p:ph sz="half" idx="2"/>
          </p:nvPr>
        </p:nvSpPr>
        <p:spPr>
          <a:xfrm>
            <a:off x="809091" y="4098800"/>
            <a:ext cx="7885943" cy="763525"/>
          </a:xfrm>
        </p:spPr>
        <p:txBody>
          <a:bodyPr>
            <a:normAutofit/>
          </a:bodyPr>
          <a:lstStyle/>
          <a:p>
            <a:pPr algn="just"/>
            <a:r>
              <a:rPr lang="en-US" sz="1400" dirty="0"/>
              <a:t>The age composition within our study cohort ranged from a minimum of 20 years to a maximum of 60 years, mirroring a diverse demographic.</a:t>
            </a:r>
          </a:p>
        </p:txBody>
      </p:sp>
      <p:pic>
        <p:nvPicPr>
          <p:cNvPr id="3" name="Picture 2">
            <a:extLst>
              <a:ext uri="{FF2B5EF4-FFF2-40B4-BE49-F238E27FC236}">
                <a16:creationId xmlns:a16="http://schemas.microsoft.com/office/drawing/2014/main" id="{B13DE85D-AD67-E8D8-8480-389202C5E869}"/>
              </a:ext>
            </a:extLst>
          </p:cNvPr>
          <p:cNvPicPr>
            <a:picLocks noChangeAspect="1"/>
          </p:cNvPicPr>
          <p:nvPr/>
        </p:nvPicPr>
        <p:blipFill>
          <a:blip r:embed="rId2"/>
          <a:stretch>
            <a:fillRect/>
          </a:stretch>
        </p:blipFill>
        <p:spPr>
          <a:xfrm>
            <a:off x="5640935" y="1635150"/>
            <a:ext cx="3077635" cy="2310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91409F9C-529A-0A89-5B1E-6D9263A77FE4}"/>
              </a:ext>
            </a:extLst>
          </p:cNvPr>
          <p:cNvPicPr>
            <a:picLocks noChangeAspect="1"/>
          </p:cNvPicPr>
          <p:nvPr/>
        </p:nvPicPr>
        <p:blipFill>
          <a:blip r:embed="rId3"/>
          <a:stretch>
            <a:fillRect/>
          </a:stretch>
        </p:blipFill>
        <p:spPr>
          <a:xfrm>
            <a:off x="809092" y="1635150"/>
            <a:ext cx="4393752" cy="2310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438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Gender</a:t>
            </a:r>
          </a:p>
        </p:txBody>
      </p:sp>
      <p:sp>
        <p:nvSpPr>
          <p:cNvPr id="5" name="Text Placeholder 4"/>
          <p:cNvSpPr>
            <a:spLocks noGrp="1"/>
          </p:cNvSpPr>
          <p:nvPr>
            <p:ph type="body" idx="1"/>
          </p:nvPr>
        </p:nvSpPr>
        <p:spPr>
          <a:xfrm>
            <a:off x="296260" y="1502816"/>
            <a:ext cx="4123035" cy="327116"/>
          </a:xfrm>
        </p:spPr>
        <p:txBody>
          <a:bodyPr>
            <a:normAutofit fontScale="70000" lnSpcReduction="20000"/>
          </a:bodyPr>
          <a:lstStyle/>
          <a:p>
            <a:r>
              <a:rPr lang="en-US" dirty="0"/>
              <a:t>Table 1</a:t>
            </a:r>
          </a:p>
        </p:txBody>
      </p:sp>
      <p:sp>
        <p:nvSpPr>
          <p:cNvPr id="8" name="Content Placeholder 7"/>
          <p:cNvSpPr>
            <a:spLocks noGrp="1"/>
          </p:cNvSpPr>
          <p:nvPr>
            <p:ph sz="quarter" idx="4"/>
          </p:nvPr>
        </p:nvSpPr>
        <p:spPr>
          <a:xfrm>
            <a:off x="296260" y="3313569"/>
            <a:ext cx="8501862" cy="1701461"/>
          </a:xfrm>
        </p:spPr>
        <p:txBody>
          <a:bodyPr>
            <a:normAutofit/>
          </a:bodyPr>
          <a:lstStyle/>
          <a:p>
            <a:pPr algn="just"/>
            <a:r>
              <a:rPr lang="en-US" sz="1400" dirty="0"/>
              <a:t>This study included 140 subjects out of which 101 were female and 39 were male with female to male ratio of 2.5:1. The mean age of the study group were 41.67 years with standard deviation of 10.378. This study concluded that rheumatoid arthritis is more common among females than males. (Table 1)</a:t>
            </a:r>
          </a:p>
          <a:p>
            <a:pPr algn="just"/>
            <a:r>
              <a:rPr lang="en-US" sz="1400" b="0" i="0" u="none" strike="noStrike" dirty="0">
                <a:solidFill>
                  <a:srgbClr val="000000"/>
                </a:solidFill>
                <a:effectLst/>
                <a:latin typeface="Calibri" panose="020F0502020204030204" pitchFamily="34" charset="0"/>
              </a:rPr>
              <a:t>30.0% of the participants in the group [CIMT: &lt;1 mm] had [Gender: Male]. 70.0% of the participants in the group [CIMT: &lt;1 mm] had [Gender: Female]. 20.0% of the participants in the group [CIMT: ≥1 mm] had [Gender: Male]. 80.0% of the participants in the group [CIMT: ≥1 mm] had [Gender: Female]. </a:t>
            </a:r>
            <a:r>
              <a:rPr lang="en-US" sz="1400" dirty="0"/>
              <a:t>(Table 2) </a:t>
            </a:r>
          </a:p>
        </p:txBody>
      </p:sp>
      <p:graphicFrame>
        <p:nvGraphicFramePr>
          <p:cNvPr id="18" name="Table 17">
            <a:extLst>
              <a:ext uri="{FF2B5EF4-FFF2-40B4-BE49-F238E27FC236}">
                <a16:creationId xmlns:a16="http://schemas.microsoft.com/office/drawing/2014/main" id="{DE1AF5D0-ED98-A4A6-C2D4-B1631D567488}"/>
              </a:ext>
            </a:extLst>
          </p:cNvPr>
          <p:cNvGraphicFramePr>
            <a:graphicFrameLocks noGrp="1"/>
          </p:cNvGraphicFramePr>
          <p:nvPr>
            <p:extLst>
              <p:ext uri="{D42A27DB-BD31-4B8C-83A1-F6EECF244321}">
                <p14:modId xmlns:p14="http://schemas.microsoft.com/office/powerpoint/2010/main" val="2465703563"/>
              </p:ext>
            </p:extLst>
          </p:nvPr>
        </p:nvGraphicFramePr>
        <p:xfrm>
          <a:off x="296260" y="1917672"/>
          <a:ext cx="4123035" cy="1264896"/>
        </p:xfrm>
        <a:graphic>
          <a:graphicData uri="http://schemas.openxmlformats.org/drawingml/2006/table">
            <a:tbl>
              <a:tblPr/>
              <a:tblGrid>
                <a:gridCol w="919234">
                  <a:extLst>
                    <a:ext uri="{9D8B030D-6E8A-4147-A177-3AD203B41FA5}">
                      <a16:colId xmlns:a16="http://schemas.microsoft.com/office/drawing/2014/main" val="550323020"/>
                    </a:ext>
                  </a:extLst>
                </a:gridCol>
                <a:gridCol w="1135524">
                  <a:extLst>
                    <a:ext uri="{9D8B030D-6E8A-4147-A177-3AD203B41FA5}">
                      <a16:colId xmlns:a16="http://schemas.microsoft.com/office/drawing/2014/main" val="1588192560"/>
                    </a:ext>
                  </a:extLst>
                </a:gridCol>
                <a:gridCol w="811089">
                  <a:extLst>
                    <a:ext uri="{9D8B030D-6E8A-4147-A177-3AD203B41FA5}">
                      <a16:colId xmlns:a16="http://schemas.microsoft.com/office/drawing/2014/main" val="1469345912"/>
                    </a:ext>
                  </a:extLst>
                </a:gridCol>
                <a:gridCol w="1257188">
                  <a:extLst>
                    <a:ext uri="{9D8B030D-6E8A-4147-A177-3AD203B41FA5}">
                      <a16:colId xmlns:a16="http://schemas.microsoft.com/office/drawing/2014/main" val="4019073365"/>
                    </a:ext>
                  </a:extLst>
                </a:gridCol>
              </a:tblGrid>
              <a:tr h="536316">
                <a:tc>
                  <a:txBody>
                    <a:bodyPr/>
                    <a:lstStyle/>
                    <a:p>
                      <a:pPr algn="ctr" fontAlgn="ctr"/>
                      <a:r>
                        <a:rPr lang="en-US" sz="1100" b="1" i="0" u="none" strike="noStrike" dirty="0">
                          <a:solidFill>
                            <a:srgbClr val="FFFFFF"/>
                          </a:solidFill>
                          <a:effectLst/>
                          <a:highlight>
                            <a:srgbClr val="16AAAA"/>
                          </a:highlight>
                          <a:latin typeface="Calibri" panose="020F0502020204030204" pitchFamily="34" charset="0"/>
                        </a:rPr>
                        <a:t>G</a:t>
                      </a:r>
                      <a:r>
                        <a:rPr lang="en-IN" sz="1100" b="1" i="0" u="none" strike="noStrike" dirty="0">
                          <a:solidFill>
                            <a:srgbClr val="FFFFFF"/>
                          </a:solidFill>
                          <a:effectLst/>
                          <a:highlight>
                            <a:srgbClr val="16AAAA"/>
                          </a:highlight>
                          <a:latin typeface="Calibri" panose="020F0502020204030204" pitchFamily="34" charset="0"/>
                        </a:rPr>
                        <a:t>ender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tc>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Number of Patients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tc>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Mean age (years)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tc>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Standard deviation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extLst>
                  <a:ext uri="{0D108BD9-81ED-4DB2-BD59-A6C34878D82A}">
                    <a16:rowId xmlns:a16="http://schemas.microsoft.com/office/drawing/2014/main" val="3788659633"/>
                  </a:ext>
                </a:extLst>
              </a:tr>
              <a:tr h="242860">
                <a:tc>
                  <a:txBody>
                    <a:bodyPr/>
                    <a:lstStyle/>
                    <a:p>
                      <a:pPr algn="ctr" fontAlgn="b"/>
                      <a:r>
                        <a:rPr lang="en-IN" sz="1100" b="0" i="0" u="none" strike="noStrike" dirty="0">
                          <a:solidFill>
                            <a:srgbClr val="000000"/>
                          </a:solidFill>
                          <a:effectLst/>
                          <a:latin typeface="Calibri" panose="020F0502020204030204" pitchFamily="34" charset="0"/>
                        </a:rPr>
                        <a:t>Female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101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42.2277228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10.79155335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extLst>
                  <a:ext uri="{0D108BD9-81ED-4DB2-BD59-A6C34878D82A}">
                    <a16:rowId xmlns:a16="http://schemas.microsoft.com/office/drawing/2014/main" val="2017458680"/>
                  </a:ext>
                </a:extLst>
              </a:tr>
              <a:tr h="242860">
                <a:tc>
                  <a:txBody>
                    <a:bodyPr/>
                    <a:lstStyle/>
                    <a:p>
                      <a:pPr algn="ctr" fontAlgn="b"/>
                      <a:r>
                        <a:rPr lang="en-IN" sz="1100" b="0" i="0" u="none" strike="noStrike" dirty="0">
                          <a:solidFill>
                            <a:srgbClr val="000000"/>
                          </a:solidFill>
                          <a:effectLst/>
                          <a:latin typeface="Calibri" panose="020F0502020204030204" pitchFamily="34" charset="0"/>
                        </a:rPr>
                        <a:t>Male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40.2307692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9.195140417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extLst>
                  <a:ext uri="{0D108BD9-81ED-4DB2-BD59-A6C34878D82A}">
                    <a16:rowId xmlns:a16="http://schemas.microsoft.com/office/drawing/2014/main" val="1048759461"/>
                  </a:ext>
                </a:extLst>
              </a:tr>
              <a:tr h="242860">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1" i="0" u="none" strike="noStrike">
                          <a:solidFill>
                            <a:srgbClr val="000000"/>
                          </a:solidFill>
                          <a:effectLst/>
                          <a:latin typeface="Calibri" panose="020F0502020204030204" pitchFamily="34" charset="0"/>
                        </a:rPr>
                        <a:t>140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1" i="0" u="none" strike="noStrike" dirty="0">
                          <a:solidFill>
                            <a:srgbClr val="000000"/>
                          </a:solidFill>
                          <a:effectLst/>
                          <a:latin typeface="Calibri" panose="020F0502020204030204" pitchFamily="34" charset="0"/>
                        </a:rPr>
                        <a:t>41.6714286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1" i="0" u="none" strike="noStrike" dirty="0">
                          <a:solidFill>
                            <a:srgbClr val="000000"/>
                          </a:solidFill>
                          <a:effectLst/>
                          <a:latin typeface="Calibri" panose="020F0502020204030204" pitchFamily="34" charset="0"/>
                        </a:rPr>
                        <a:t>10.37806407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extLst>
                  <a:ext uri="{0D108BD9-81ED-4DB2-BD59-A6C34878D82A}">
                    <a16:rowId xmlns:a16="http://schemas.microsoft.com/office/drawing/2014/main" val="3809132869"/>
                  </a:ext>
                </a:extLst>
              </a:tr>
            </a:tbl>
          </a:graphicData>
        </a:graphic>
      </p:graphicFrame>
      <p:graphicFrame>
        <p:nvGraphicFramePr>
          <p:cNvPr id="20" name="Table 19">
            <a:extLst>
              <a:ext uri="{FF2B5EF4-FFF2-40B4-BE49-F238E27FC236}">
                <a16:creationId xmlns:a16="http://schemas.microsoft.com/office/drawing/2014/main" id="{7FB31635-3541-845C-D839-EB3C450F4440}"/>
              </a:ext>
            </a:extLst>
          </p:cNvPr>
          <p:cNvGraphicFramePr>
            <a:graphicFrameLocks noGrp="1"/>
          </p:cNvGraphicFramePr>
          <p:nvPr>
            <p:extLst>
              <p:ext uri="{D42A27DB-BD31-4B8C-83A1-F6EECF244321}">
                <p14:modId xmlns:p14="http://schemas.microsoft.com/office/powerpoint/2010/main" val="4042208284"/>
              </p:ext>
            </p:extLst>
          </p:nvPr>
        </p:nvGraphicFramePr>
        <p:xfrm>
          <a:off x="4675088" y="1917673"/>
          <a:ext cx="4123036" cy="1264897"/>
        </p:xfrm>
        <a:graphic>
          <a:graphicData uri="http://schemas.openxmlformats.org/drawingml/2006/table">
            <a:tbl>
              <a:tblPr/>
              <a:tblGrid>
                <a:gridCol w="874663">
                  <a:extLst>
                    <a:ext uri="{9D8B030D-6E8A-4147-A177-3AD203B41FA5}">
                      <a16:colId xmlns:a16="http://schemas.microsoft.com/office/drawing/2014/main" val="1651992473"/>
                    </a:ext>
                  </a:extLst>
                </a:gridCol>
                <a:gridCol w="1080465">
                  <a:extLst>
                    <a:ext uri="{9D8B030D-6E8A-4147-A177-3AD203B41FA5}">
                      <a16:colId xmlns:a16="http://schemas.microsoft.com/office/drawing/2014/main" val="1626367043"/>
                    </a:ext>
                  </a:extLst>
                </a:gridCol>
                <a:gridCol w="771762">
                  <a:extLst>
                    <a:ext uri="{9D8B030D-6E8A-4147-A177-3AD203B41FA5}">
                      <a16:colId xmlns:a16="http://schemas.microsoft.com/office/drawing/2014/main" val="1142585364"/>
                    </a:ext>
                  </a:extLst>
                </a:gridCol>
                <a:gridCol w="1396146">
                  <a:extLst>
                    <a:ext uri="{9D8B030D-6E8A-4147-A177-3AD203B41FA5}">
                      <a16:colId xmlns:a16="http://schemas.microsoft.com/office/drawing/2014/main" val="2888183462"/>
                    </a:ext>
                  </a:extLst>
                </a:gridCol>
              </a:tblGrid>
              <a:tr h="441848">
                <a:tc rowSpan="2">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Gender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tc gridSpan="3">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CIMT Inflammation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tc hMerge="1">
                  <a:txBody>
                    <a:bodyPr/>
                    <a:lstStyle/>
                    <a:p>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16AAAA"/>
                    </a:solidFill>
                  </a:tcPr>
                </a:tc>
                <a:tc hMerge="1">
                  <a:txBody>
                    <a:bodyPr/>
                    <a:lstStyle/>
                    <a:p>
                      <a:endParaRPr dirty="0"/>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6AAAA"/>
                    </a:solidFill>
                  </a:tcPr>
                </a:tc>
                <a:extLst>
                  <a:ext uri="{0D108BD9-81ED-4DB2-BD59-A6C34878D82A}">
                    <a16:rowId xmlns:a16="http://schemas.microsoft.com/office/drawing/2014/main" val="1524627264"/>
                  </a:ext>
                </a:extLst>
              </a:tr>
              <a:tr h="199265">
                <a:tc vMerge="1">
                  <a:txBody>
                    <a:bodyPr/>
                    <a:lstStyle/>
                    <a:p>
                      <a:pPr algn="ctr" fontAlgn="ctr"/>
                      <a:endParaRPr lang="en-IN" sz="1100" b="1" i="0" u="none" strike="noStrike" dirty="0">
                        <a:solidFill>
                          <a:srgbClr val="FFFFFF"/>
                        </a:solidFill>
                        <a:effectLst/>
                        <a:highlight>
                          <a:srgbClr val="16AAAA"/>
                        </a:highligh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6AAAA"/>
                    </a:solidFill>
                  </a:tcPr>
                </a:tc>
                <a:tc>
                  <a:txBody>
                    <a:bodyPr/>
                    <a:lstStyle/>
                    <a:p>
                      <a:pPr algn="ctr" fontAlgn="ctr"/>
                      <a:r>
                        <a:rPr lang="en-US" sz="1100" b="1" i="0" u="none" strike="noStrike" dirty="0">
                          <a:solidFill>
                            <a:srgbClr val="FFFFFF"/>
                          </a:solidFill>
                          <a:effectLst/>
                          <a:highlight>
                            <a:srgbClr val="16AAAA"/>
                          </a:highlight>
                          <a:latin typeface="Calibri" panose="020F0502020204030204" pitchFamily="34" charset="0"/>
                        </a:rPr>
                        <a:t>&lt;</a:t>
                      </a:r>
                      <a:r>
                        <a:rPr lang="en-IN" sz="1100" b="1" i="0" u="none" strike="noStrike" dirty="0">
                          <a:solidFill>
                            <a:srgbClr val="FFFFFF"/>
                          </a:solidFill>
                          <a:effectLst/>
                          <a:highlight>
                            <a:srgbClr val="16AAAA"/>
                          </a:highlight>
                          <a:latin typeface="Calibri" panose="020F0502020204030204" pitchFamily="34" charset="0"/>
                        </a:rPr>
                        <a:t>1mm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tc>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&gt;=1mm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AAAA"/>
                    </a:solidFill>
                  </a:tcPr>
                </a:tc>
                <a:tc>
                  <a:txBody>
                    <a:bodyPr/>
                    <a:lstStyle/>
                    <a:p>
                      <a:pPr algn="ctr" fontAlgn="ctr"/>
                      <a:r>
                        <a:rPr lang="en-IN" sz="1100" b="1" i="0" u="none" strike="noStrike" dirty="0">
                          <a:solidFill>
                            <a:srgbClr val="FFFFFF"/>
                          </a:solidFill>
                          <a:effectLst/>
                          <a:highlight>
                            <a:srgbClr val="16AAAA"/>
                          </a:highlight>
                          <a:latin typeface="Calibri" panose="020F0502020204030204" pitchFamily="34" charset="0"/>
                        </a:rPr>
                        <a:t>Grand Total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AAAA"/>
                    </a:solidFill>
                  </a:tcPr>
                </a:tc>
                <a:extLst>
                  <a:ext uri="{0D108BD9-81ED-4DB2-BD59-A6C34878D82A}">
                    <a16:rowId xmlns:a16="http://schemas.microsoft.com/office/drawing/2014/main" val="2129524760"/>
                  </a:ext>
                </a:extLst>
              </a:tr>
              <a:tr h="207928">
                <a:tc>
                  <a:txBody>
                    <a:bodyPr/>
                    <a:lstStyle/>
                    <a:p>
                      <a:pPr algn="ctr" fontAlgn="b"/>
                      <a:r>
                        <a:rPr lang="en-IN" sz="1100" b="0" i="0" u="none" strike="noStrike" dirty="0">
                          <a:solidFill>
                            <a:srgbClr val="000000"/>
                          </a:solidFill>
                          <a:effectLst/>
                          <a:latin typeface="Calibri" panose="020F0502020204030204" pitchFamily="34" charset="0"/>
                        </a:rPr>
                        <a:t>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70.00%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80.00%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a:solidFill>
                            <a:srgbClr val="000000"/>
                          </a:solidFill>
                          <a:effectLst/>
                          <a:latin typeface="Calibri" panose="020F0502020204030204" pitchFamily="34" charset="0"/>
                        </a:rPr>
                        <a:t>72.14%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extLst>
                  <a:ext uri="{0D108BD9-81ED-4DB2-BD59-A6C34878D82A}">
                    <a16:rowId xmlns:a16="http://schemas.microsoft.com/office/drawing/2014/main" val="1432513248"/>
                  </a:ext>
                </a:extLst>
              </a:tr>
              <a:tr h="207928">
                <a:tc>
                  <a:txBody>
                    <a:bodyPr/>
                    <a:lstStyle/>
                    <a:p>
                      <a:pPr algn="ctr" fontAlgn="b"/>
                      <a:r>
                        <a:rPr lang="en-IN" sz="1100" b="0" i="0" u="none" strike="noStrike">
                          <a:solidFill>
                            <a:srgbClr val="000000"/>
                          </a:solidFill>
                          <a:effectLst/>
                          <a:latin typeface="Calibri" panose="020F0502020204030204" pitchFamily="34" charset="0"/>
                        </a:rPr>
                        <a:t>M</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30.00%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20.00%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0" i="0" u="none" strike="noStrike" dirty="0">
                          <a:solidFill>
                            <a:srgbClr val="000000"/>
                          </a:solidFill>
                          <a:effectLst/>
                          <a:latin typeface="Calibri" panose="020F0502020204030204" pitchFamily="34" charset="0"/>
                        </a:rPr>
                        <a:t>27.86%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extLst>
                  <a:ext uri="{0D108BD9-81ED-4DB2-BD59-A6C34878D82A}">
                    <a16:rowId xmlns:a16="http://schemas.microsoft.com/office/drawing/2014/main" val="977015083"/>
                  </a:ext>
                </a:extLst>
              </a:tr>
              <a:tr h="207928">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1" i="0" u="none" strike="noStrike" dirty="0">
                          <a:solidFill>
                            <a:srgbClr val="000000"/>
                          </a:solidFill>
                          <a:effectLst/>
                          <a:latin typeface="Calibri" panose="020F0502020204030204" pitchFamily="34" charset="0"/>
                        </a:rPr>
                        <a:t>100.00%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1" i="0" u="none" strike="noStrike" dirty="0">
                          <a:solidFill>
                            <a:srgbClr val="000000"/>
                          </a:solidFill>
                          <a:effectLst/>
                          <a:latin typeface="Calibri" panose="020F0502020204030204" pitchFamily="34" charset="0"/>
                        </a:rPr>
                        <a:t>100.00%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tc>
                  <a:txBody>
                    <a:bodyPr/>
                    <a:lstStyle/>
                    <a:p>
                      <a:pPr algn="ctr" fontAlgn="b"/>
                      <a:r>
                        <a:rPr lang="en-IN" sz="1100" b="1" i="0" u="none" strike="noStrike" dirty="0">
                          <a:solidFill>
                            <a:srgbClr val="000000"/>
                          </a:solidFill>
                          <a:effectLst/>
                          <a:latin typeface="Calibri" panose="020F0502020204030204" pitchFamily="34" charset="0"/>
                        </a:rPr>
                        <a:t>100.00%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EFEE"/>
                    </a:solidFill>
                  </a:tcPr>
                </a:tc>
                <a:extLst>
                  <a:ext uri="{0D108BD9-81ED-4DB2-BD59-A6C34878D82A}">
                    <a16:rowId xmlns:a16="http://schemas.microsoft.com/office/drawing/2014/main" val="3602400342"/>
                  </a:ext>
                </a:extLst>
              </a:tr>
            </a:tbl>
          </a:graphicData>
        </a:graphic>
      </p:graphicFrame>
      <p:sp>
        <p:nvSpPr>
          <p:cNvPr id="21" name="Text Placeholder 4">
            <a:extLst>
              <a:ext uri="{FF2B5EF4-FFF2-40B4-BE49-F238E27FC236}">
                <a16:creationId xmlns:a16="http://schemas.microsoft.com/office/drawing/2014/main" id="{6AFA01F1-92EC-E1DD-214D-FB6B3E9FF7CB}"/>
              </a:ext>
            </a:extLst>
          </p:cNvPr>
          <p:cNvSpPr txBox="1">
            <a:spLocks/>
          </p:cNvSpPr>
          <p:nvPr/>
        </p:nvSpPr>
        <p:spPr>
          <a:xfrm>
            <a:off x="4675088" y="1502816"/>
            <a:ext cx="4123035" cy="327116"/>
          </a:xfrm>
          <a:prstGeom prst="rect">
            <a:avLst/>
          </a:prstGeom>
        </p:spPr>
        <p:txBody>
          <a:bodyPr vert="horz" lIns="91440" tIns="45720" rIns="91440" bIns="45720" rtlCol="0" anchor="b">
            <a:normAutofit fontScale="70000" lnSpcReduction="20000"/>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Table 2</a:t>
            </a:r>
          </a:p>
        </p:txBody>
      </p:sp>
    </p:spTree>
    <p:extLst>
      <p:ext uri="{BB962C8B-B14F-4D97-AF65-F5344CB8AC3E}">
        <p14:creationId xmlns:p14="http://schemas.microsoft.com/office/powerpoint/2010/main" val="417078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Anti CCP &amp; RF</a:t>
            </a:r>
          </a:p>
        </p:txBody>
      </p:sp>
      <p:sp>
        <p:nvSpPr>
          <p:cNvPr id="6" name="Content Placeholder 5"/>
          <p:cNvSpPr>
            <a:spLocks noGrp="1"/>
          </p:cNvSpPr>
          <p:nvPr>
            <p:ph sz="half" idx="2"/>
          </p:nvPr>
        </p:nvSpPr>
        <p:spPr>
          <a:xfrm>
            <a:off x="296260" y="1655519"/>
            <a:ext cx="5149286" cy="3206805"/>
          </a:xfrm>
        </p:spPr>
        <p:txBody>
          <a:bodyPr>
            <a:normAutofit/>
          </a:bodyPr>
          <a:lstStyle/>
          <a:p>
            <a:pPr algn="just">
              <a:buFont typeface="Arial" panose="020B0604020202020204" pitchFamily="34" charset="0"/>
              <a:buChar char="•"/>
            </a:pPr>
            <a:r>
              <a:rPr lang="en-IN" sz="1300" b="0" i="0" dirty="0">
                <a:solidFill>
                  <a:srgbClr val="0D0D0D"/>
                </a:solidFill>
                <a:effectLst/>
                <a:highlight>
                  <a:srgbClr val="FFFFFF"/>
                </a:highlight>
                <a:latin typeface="Söhne"/>
              </a:rPr>
              <a:t>Among the recorded clinical indicators, TJC and SJC are traditionally ordered as primary diagnostic metrics for rheumatoid arthritis.</a:t>
            </a:r>
          </a:p>
          <a:p>
            <a:pPr algn="just">
              <a:buFont typeface="Arial" panose="020B0604020202020204" pitchFamily="34" charset="0"/>
              <a:buChar char="•"/>
            </a:pPr>
            <a:r>
              <a:rPr lang="en-IN" sz="1300" b="0" i="0" dirty="0">
                <a:solidFill>
                  <a:srgbClr val="0D0D0D"/>
                </a:solidFill>
                <a:effectLst/>
                <a:highlight>
                  <a:srgbClr val="FFFFFF"/>
                </a:highlight>
                <a:latin typeface="Söhne"/>
              </a:rPr>
              <a:t>ESR (Erythrocyte Sedimentation Rate) and CRP (C-Reactive Protein) follow in the diagnostic hierarchy, providing additional insights into disease severity and inflammation levels.</a:t>
            </a:r>
          </a:p>
          <a:p>
            <a:pPr algn="just">
              <a:buFont typeface="Arial" panose="020B0604020202020204" pitchFamily="34" charset="0"/>
              <a:buChar char="•"/>
            </a:pPr>
            <a:r>
              <a:rPr lang="en-IN" sz="1300" b="0" i="0" dirty="0">
                <a:solidFill>
                  <a:srgbClr val="0D0D0D"/>
                </a:solidFill>
                <a:effectLst/>
                <a:highlight>
                  <a:srgbClr val="FFFFFF"/>
                </a:highlight>
                <a:latin typeface="Söhne"/>
              </a:rPr>
              <a:t>Notably, CIMT (Carotid Intima-Media Thickness), Anti CCP (Anti-Cyclic Citrullinated Peptide), and RF (Rheumatoid Factor) are considered more expensive and specialized tests, often reserved for confirming diagnosis or monitoring disease progression.</a:t>
            </a:r>
          </a:p>
          <a:p>
            <a:pPr algn="just">
              <a:buFont typeface="Arial" panose="020B0604020202020204" pitchFamily="34" charset="0"/>
              <a:buChar char="•"/>
            </a:pPr>
            <a:r>
              <a:rPr lang="en-US" sz="1300" b="0" i="0" dirty="0">
                <a:solidFill>
                  <a:srgbClr val="0D0D0D"/>
                </a:solidFill>
                <a:effectLst/>
                <a:highlight>
                  <a:srgbClr val="FFFFFF"/>
                </a:highlight>
                <a:latin typeface="Söhne"/>
              </a:rPr>
              <a:t>Since all 140 patients in our dataset have positive results for Anti CCP and RF, indicating the presence of rheumatoid arthritis, </a:t>
            </a:r>
            <a:r>
              <a:rPr lang="en-US" sz="1300" b="1" i="0" dirty="0">
                <a:solidFill>
                  <a:srgbClr val="0D0D0D"/>
                </a:solidFill>
                <a:effectLst/>
                <a:highlight>
                  <a:srgbClr val="FFFFFF"/>
                </a:highlight>
                <a:latin typeface="Söhne"/>
              </a:rPr>
              <a:t>we can consider dropping these features to simplify our analysis</a:t>
            </a:r>
            <a:r>
              <a:rPr lang="en-US" sz="1300" b="0" i="0" dirty="0">
                <a:solidFill>
                  <a:srgbClr val="0D0D0D"/>
                </a:solidFill>
                <a:effectLst/>
                <a:highlight>
                  <a:srgbClr val="FFFFFF"/>
                </a:highlight>
                <a:latin typeface="Söhne"/>
              </a:rPr>
              <a:t> and reduce computational overhead.</a:t>
            </a:r>
            <a:endParaRPr lang="en-IN" sz="1300" b="0" i="0" dirty="0">
              <a:solidFill>
                <a:srgbClr val="0D0D0D"/>
              </a:solidFill>
              <a:effectLst/>
              <a:highlight>
                <a:srgbClr val="FFFFFF"/>
              </a:highlight>
              <a:latin typeface="Söhne"/>
            </a:endParaRPr>
          </a:p>
        </p:txBody>
      </p:sp>
      <p:pic>
        <p:nvPicPr>
          <p:cNvPr id="10" name="Picture 9">
            <a:extLst>
              <a:ext uri="{FF2B5EF4-FFF2-40B4-BE49-F238E27FC236}">
                <a16:creationId xmlns:a16="http://schemas.microsoft.com/office/drawing/2014/main" id="{E97C9CD7-F600-EE06-44D2-4E98D4D3EF8C}"/>
              </a:ext>
            </a:extLst>
          </p:cNvPr>
          <p:cNvPicPr>
            <a:picLocks noChangeAspect="1"/>
          </p:cNvPicPr>
          <p:nvPr/>
        </p:nvPicPr>
        <p:blipFill>
          <a:blip r:embed="rId2"/>
          <a:stretch>
            <a:fillRect/>
          </a:stretch>
        </p:blipFill>
        <p:spPr>
          <a:xfrm>
            <a:off x="7167985" y="1655520"/>
            <a:ext cx="1747364" cy="2475433"/>
          </a:xfrm>
          <a:prstGeom prst="rect">
            <a:avLst/>
          </a:prstGeom>
        </p:spPr>
      </p:pic>
      <p:pic>
        <p:nvPicPr>
          <p:cNvPr id="12" name="Picture 11">
            <a:extLst>
              <a:ext uri="{FF2B5EF4-FFF2-40B4-BE49-F238E27FC236}">
                <a16:creationId xmlns:a16="http://schemas.microsoft.com/office/drawing/2014/main" id="{CC0AB706-B0CC-346E-D8FC-3B5981D74091}"/>
              </a:ext>
            </a:extLst>
          </p:cNvPr>
          <p:cNvPicPr>
            <a:picLocks noChangeAspect="1"/>
          </p:cNvPicPr>
          <p:nvPr/>
        </p:nvPicPr>
        <p:blipFill>
          <a:blip r:embed="rId3"/>
          <a:stretch>
            <a:fillRect/>
          </a:stretch>
        </p:blipFill>
        <p:spPr>
          <a:xfrm>
            <a:off x="5407904" y="1655519"/>
            <a:ext cx="1785006" cy="2475433"/>
          </a:xfrm>
          <a:prstGeom prst="rect">
            <a:avLst/>
          </a:prstGeom>
        </p:spPr>
      </p:pic>
    </p:spTree>
    <p:extLst>
      <p:ext uri="{BB962C8B-B14F-4D97-AF65-F5344CB8AC3E}">
        <p14:creationId xmlns:p14="http://schemas.microsoft.com/office/powerpoint/2010/main" val="166055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SJC &amp; TJC</a:t>
            </a:r>
          </a:p>
        </p:txBody>
      </p:sp>
      <p:graphicFrame>
        <p:nvGraphicFramePr>
          <p:cNvPr id="15" name="Chart 14">
            <a:extLst>
              <a:ext uri="{FF2B5EF4-FFF2-40B4-BE49-F238E27FC236}">
                <a16:creationId xmlns:a16="http://schemas.microsoft.com/office/drawing/2014/main" id="{1B9943C3-0D36-647C-8470-3540F0ECCBC3}"/>
              </a:ext>
            </a:extLst>
          </p:cNvPr>
          <p:cNvGraphicFramePr>
            <a:graphicFrameLocks/>
          </p:cNvGraphicFramePr>
          <p:nvPr>
            <p:extLst>
              <p:ext uri="{D42A27DB-BD31-4B8C-83A1-F6EECF244321}">
                <p14:modId xmlns:p14="http://schemas.microsoft.com/office/powerpoint/2010/main" val="4222377657"/>
              </p:ext>
            </p:extLst>
          </p:nvPr>
        </p:nvGraphicFramePr>
        <p:xfrm>
          <a:off x="448966" y="1502816"/>
          <a:ext cx="3970330" cy="25959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E2D2E897-3AE5-7DD2-3383-F3E6FD673976}"/>
              </a:ext>
            </a:extLst>
          </p:cNvPr>
          <p:cNvGraphicFramePr>
            <a:graphicFrameLocks/>
          </p:cNvGraphicFramePr>
          <p:nvPr>
            <p:extLst>
              <p:ext uri="{D42A27DB-BD31-4B8C-83A1-F6EECF244321}">
                <p14:modId xmlns:p14="http://schemas.microsoft.com/office/powerpoint/2010/main" val="4098435279"/>
              </p:ext>
            </p:extLst>
          </p:nvPr>
        </p:nvGraphicFramePr>
        <p:xfrm>
          <a:off x="4724705" y="1502816"/>
          <a:ext cx="3970329" cy="2595984"/>
        </p:xfrm>
        <a:graphic>
          <a:graphicData uri="http://schemas.openxmlformats.org/drawingml/2006/chart">
            <c:chart xmlns:c="http://schemas.openxmlformats.org/drawingml/2006/chart" xmlns:r="http://schemas.openxmlformats.org/officeDocument/2006/relationships" r:id="rId3"/>
          </a:graphicData>
        </a:graphic>
      </p:graphicFrame>
      <p:pic>
        <p:nvPicPr>
          <p:cNvPr id="17" name="Picture 16">
            <a:extLst>
              <a:ext uri="{FF2B5EF4-FFF2-40B4-BE49-F238E27FC236}">
                <a16:creationId xmlns:a16="http://schemas.microsoft.com/office/drawing/2014/main" id="{57235DD5-FFF1-A4B1-8605-944780F1A6E4}"/>
              </a:ext>
            </a:extLst>
          </p:cNvPr>
          <p:cNvPicPr>
            <a:picLocks noChangeAspect="1"/>
          </p:cNvPicPr>
          <p:nvPr/>
        </p:nvPicPr>
        <p:blipFill>
          <a:blip r:embed="rId4"/>
          <a:stretch>
            <a:fillRect/>
          </a:stretch>
        </p:blipFill>
        <p:spPr>
          <a:xfrm>
            <a:off x="1669419" y="3782232"/>
            <a:ext cx="344127" cy="135193"/>
          </a:xfrm>
          <a:prstGeom prst="rect">
            <a:avLst/>
          </a:prstGeom>
        </p:spPr>
      </p:pic>
      <p:pic>
        <p:nvPicPr>
          <p:cNvPr id="19" name="Picture 18">
            <a:extLst>
              <a:ext uri="{FF2B5EF4-FFF2-40B4-BE49-F238E27FC236}">
                <a16:creationId xmlns:a16="http://schemas.microsoft.com/office/drawing/2014/main" id="{DB673D8A-6FF9-B959-8FEA-BD06F41BE328}"/>
              </a:ext>
            </a:extLst>
          </p:cNvPr>
          <p:cNvPicPr>
            <a:picLocks noChangeAspect="1"/>
          </p:cNvPicPr>
          <p:nvPr/>
        </p:nvPicPr>
        <p:blipFill>
          <a:blip r:embed="rId5"/>
          <a:stretch>
            <a:fillRect/>
          </a:stretch>
        </p:blipFill>
        <p:spPr>
          <a:xfrm>
            <a:off x="3255720" y="3791162"/>
            <a:ext cx="400050" cy="113222"/>
          </a:xfrm>
          <a:prstGeom prst="rect">
            <a:avLst/>
          </a:prstGeom>
        </p:spPr>
      </p:pic>
      <p:pic>
        <p:nvPicPr>
          <p:cNvPr id="22" name="Picture 21">
            <a:extLst>
              <a:ext uri="{FF2B5EF4-FFF2-40B4-BE49-F238E27FC236}">
                <a16:creationId xmlns:a16="http://schemas.microsoft.com/office/drawing/2014/main" id="{68C9B99F-3E13-9CBC-2193-E53F916F8FDE}"/>
              </a:ext>
            </a:extLst>
          </p:cNvPr>
          <p:cNvPicPr>
            <a:picLocks noChangeAspect="1"/>
          </p:cNvPicPr>
          <p:nvPr/>
        </p:nvPicPr>
        <p:blipFill>
          <a:blip r:embed="rId4"/>
          <a:stretch>
            <a:fillRect/>
          </a:stretch>
        </p:blipFill>
        <p:spPr>
          <a:xfrm>
            <a:off x="5916856" y="3765852"/>
            <a:ext cx="344127" cy="135193"/>
          </a:xfrm>
          <a:prstGeom prst="rect">
            <a:avLst/>
          </a:prstGeom>
        </p:spPr>
      </p:pic>
      <p:pic>
        <p:nvPicPr>
          <p:cNvPr id="23" name="Picture 22">
            <a:extLst>
              <a:ext uri="{FF2B5EF4-FFF2-40B4-BE49-F238E27FC236}">
                <a16:creationId xmlns:a16="http://schemas.microsoft.com/office/drawing/2014/main" id="{14697DE0-FD32-4600-A445-8BA70682E201}"/>
              </a:ext>
            </a:extLst>
          </p:cNvPr>
          <p:cNvPicPr>
            <a:picLocks noChangeAspect="1"/>
          </p:cNvPicPr>
          <p:nvPr/>
        </p:nvPicPr>
        <p:blipFill>
          <a:blip r:embed="rId5"/>
          <a:stretch>
            <a:fillRect/>
          </a:stretch>
        </p:blipFill>
        <p:spPr>
          <a:xfrm>
            <a:off x="7531460" y="3774782"/>
            <a:ext cx="400050" cy="113222"/>
          </a:xfrm>
          <a:prstGeom prst="rect">
            <a:avLst/>
          </a:prstGeom>
        </p:spPr>
      </p:pic>
      <p:sp>
        <p:nvSpPr>
          <p:cNvPr id="30" name="Content Placeholder 5">
            <a:extLst>
              <a:ext uri="{FF2B5EF4-FFF2-40B4-BE49-F238E27FC236}">
                <a16:creationId xmlns:a16="http://schemas.microsoft.com/office/drawing/2014/main" id="{47D86C08-6A3C-CA3F-1EA3-AF064F567D33}"/>
              </a:ext>
            </a:extLst>
          </p:cNvPr>
          <p:cNvSpPr txBox="1">
            <a:spLocks/>
          </p:cNvSpPr>
          <p:nvPr/>
        </p:nvSpPr>
        <p:spPr>
          <a:xfrm>
            <a:off x="448966" y="4098800"/>
            <a:ext cx="8246067" cy="93147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400" dirty="0"/>
              <a:t>The mean of SJC in the CIMT: &lt;1 mm group is 6.22 . The mean of SJC in the CIMT: ≥1 mm group is 9.00.</a:t>
            </a:r>
          </a:p>
          <a:p>
            <a:pPr algn="just"/>
            <a:r>
              <a:rPr lang="en-US" sz="1400" dirty="0"/>
              <a:t>The mean of TJC in the CIMT: &lt;1 mm group is 9.53 . The mean of TJC in the CIMT: ≥1 mm group is 15.00 .</a:t>
            </a:r>
          </a:p>
        </p:txBody>
      </p:sp>
    </p:spTree>
    <p:extLst>
      <p:ext uri="{BB962C8B-B14F-4D97-AF65-F5344CB8AC3E}">
        <p14:creationId xmlns:p14="http://schemas.microsoft.com/office/powerpoint/2010/main" val="187714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Feature Importance</a:t>
            </a:r>
          </a:p>
        </p:txBody>
      </p:sp>
      <p:pic>
        <p:nvPicPr>
          <p:cNvPr id="4102" name="Picture 6" descr="Why Data Analysis is a Crucial Element in Academic Research">
            <a:extLst>
              <a:ext uri="{FF2B5EF4-FFF2-40B4-BE49-F238E27FC236}">
                <a16:creationId xmlns:a16="http://schemas.microsoft.com/office/drawing/2014/main" id="{06A6118C-67EF-A986-8675-4769B5009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984" y="2266340"/>
            <a:ext cx="2303461" cy="19851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4" name="Picture 13">
            <a:extLst>
              <a:ext uri="{FF2B5EF4-FFF2-40B4-BE49-F238E27FC236}">
                <a16:creationId xmlns:a16="http://schemas.microsoft.com/office/drawing/2014/main" id="{5255DE06-E745-FDB1-B5A9-61EC009CC8BA}"/>
              </a:ext>
            </a:extLst>
          </p:cNvPr>
          <p:cNvPicPr>
            <a:picLocks noChangeAspect="1"/>
          </p:cNvPicPr>
          <p:nvPr/>
        </p:nvPicPr>
        <p:blipFill>
          <a:blip r:embed="rId3"/>
          <a:stretch>
            <a:fillRect/>
          </a:stretch>
        </p:blipFill>
        <p:spPr>
          <a:xfrm>
            <a:off x="448964" y="1655521"/>
            <a:ext cx="5958143" cy="3126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8688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95000"/>
                    <a:lumOff val="5000"/>
                  </a:schemeClr>
                </a:solidFill>
              </a:rPr>
              <a:t>Modeling Approach &amp; Training</a:t>
            </a:r>
          </a:p>
        </p:txBody>
      </p:sp>
      <p:sp>
        <p:nvSpPr>
          <p:cNvPr id="5" name="Content Placeholder 4"/>
          <p:cNvSpPr>
            <a:spLocks noGrp="1"/>
          </p:cNvSpPr>
          <p:nvPr>
            <p:ph idx="1"/>
          </p:nvPr>
        </p:nvSpPr>
        <p:spPr/>
        <p:txBody>
          <a:bodyPr>
            <a:normAutofit/>
          </a:bodyPr>
          <a:lstStyle/>
          <a:p>
            <a:pPr>
              <a:lnSpc>
                <a:spcPct val="107000"/>
              </a:lnSpc>
              <a:spcAft>
                <a:spcPts val="800"/>
              </a:spcAft>
              <a:buSzPts val="1000"/>
              <a:tabLst>
                <a:tab pos="457200" algn="l"/>
              </a:tabLst>
            </a:pPr>
            <a:r>
              <a:rPr lang="en-IN" sz="1600" kern="100" dirty="0">
                <a:latin typeface="Calibri" panose="020F0502020204030204" pitchFamily="34" charset="0"/>
                <a:ea typeface="Times New Roman" panose="02020603050405020304" pitchFamily="18" charset="0"/>
                <a:cs typeface="Times New Roman" panose="02020603050405020304" pitchFamily="18" charset="0"/>
              </a:rPr>
              <a:t>Comparing different Models.</a:t>
            </a:r>
          </a:p>
          <a:p>
            <a:pPr>
              <a:lnSpc>
                <a:spcPct val="107000"/>
              </a:lnSpc>
              <a:spcAft>
                <a:spcPts val="800"/>
              </a:spcAft>
              <a:buSzPts val="1000"/>
              <a:tabLst>
                <a:tab pos="457200" algn="l"/>
              </a:tabLs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Understanding what is Bagging Classifier.</a:t>
            </a:r>
          </a:p>
          <a:p>
            <a:pPr>
              <a:lnSpc>
                <a:spcPct val="107000"/>
              </a:lnSpc>
              <a:spcAft>
                <a:spcPts val="800"/>
              </a:spcAft>
              <a:buSzPts val="1000"/>
              <a:tabLst>
                <a:tab pos="457200" algn="l"/>
              </a:tabLs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Explanation of why Bagging Classifier with AdaBoost estimator was selected.</a:t>
            </a:r>
          </a:p>
          <a:p>
            <a:pPr>
              <a:lnSpc>
                <a:spcPct val="107000"/>
              </a:lnSpc>
              <a:spcAft>
                <a:spcPts val="800"/>
              </a:spcAft>
              <a:buSzPts val="1000"/>
              <a:tabLst>
                <a:tab pos="457200" algn="l"/>
              </a:tabLs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Description of the model training process.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A0C71E7-7105-FEBA-3B0A-D384DEC1F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3252612"/>
            <a:ext cx="5541532" cy="13869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3127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Rheumatoid Arthritis</a:t>
            </a:r>
          </a:p>
        </p:txBody>
      </p:sp>
      <p:sp>
        <p:nvSpPr>
          <p:cNvPr id="8" name="Content Placeholder 5">
            <a:extLst>
              <a:ext uri="{FF2B5EF4-FFF2-40B4-BE49-F238E27FC236}">
                <a16:creationId xmlns:a16="http://schemas.microsoft.com/office/drawing/2014/main" id="{E3AC1BED-A196-CA5C-9048-2DA498565E58}"/>
              </a:ext>
            </a:extLst>
          </p:cNvPr>
          <p:cNvSpPr txBox="1">
            <a:spLocks/>
          </p:cNvSpPr>
          <p:nvPr/>
        </p:nvSpPr>
        <p:spPr>
          <a:xfrm>
            <a:off x="448965" y="1542186"/>
            <a:ext cx="5802790" cy="3302539"/>
          </a:xfrm>
          <a:prstGeom prst="rect">
            <a:avLst/>
          </a:prstGeom>
        </p:spPr>
        <p:txBody>
          <a:bodyPr vert="horz" lIns="91440" tIns="45720" rIns="91440" bIns="45720" rtlCol="0">
            <a:normAutofit fontScale="92500" lnSpcReduction="20000"/>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lnSpc>
                <a:spcPct val="107000"/>
              </a:lnSpc>
              <a:spcAft>
                <a:spcPts val="800"/>
              </a:spcAft>
            </a:pPr>
            <a:r>
              <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rPr>
              <a:t>Rheumatoid arthritis (RA)</a:t>
            </a: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is an autoimmune disorder that primarily affects the joints, causing inflammation, pain, stiffness, and eventually joint damage and deformity. Chronic inflammation in RA can lead to the thickening of the synovial lining of the joints, resulting in cartilage and bone destruction.</a:t>
            </a:r>
          </a:p>
          <a:p>
            <a:pPr algn="just">
              <a:lnSpc>
                <a:spcPct val="107000"/>
              </a:lnSpc>
              <a:spcAft>
                <a:spcPts val="800"/>
              </a:spcAft>
            </a:pPr>
            <a:r>
              <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rPr>
              <a:t>Carotid intima-media thickness (CIMT)</a:t>
            </a: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is a measure used to assess the health of the carotid arteries, which are major blood vessels in the neck that supply blood to the brain. CIMT is a marker of atherosclerosis, the buildup of plaque within arterial walls, which can lead to narrowing and hardening of the arteries, increasing the risk of stroke and heart disease.</a:t>
            </a:r>
          </a:p>
        </p:txBody>
      </p:sp>
      <p:pic>
        <p:nvPicPr>
          <p:cNvPr id="2050" name="Picture 2" descr="Rheumatoid Arthritis">
            <a:extLst>
              <a:ext uri="{FF2B5EF4-FFF2-40B4-BE49-F238E27FC236}">
                <a16:creationId xmlns:a16="http://schemas.microsoft.com/office/drawing/2014/main" id="{CB1A5020-7DD6-9A61-831E-A187D84BB4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4460" y="2113635"/>
            <a:ext cx="2628291" cy="1997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7408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Comparing Model</a:t>
            </a:r>
          </a:p>
        </p:txBody>
      </p:sp>
      <p:graphicFrame>
        <p:nvGraphicFramePr>
          <p:cNvPr id="2" name="Table 1">
            <a:extLst>
              <a:ext uri="{FF2B5EF4-FFF2-40B4-BE49-F238E27FC236}">
                <a16:creationId xmlns:a16="http://schemas.microsoft.com/office/drawing/2014/main" id="{9CC0D3C2-02AA-EDEC-2512-8277117DC959}"/>
              </a:ext>
            </a:extLst>
          </p:cNvPr>
          <p:cNvGraphicFramePr>
            <a:graphicFrameLocks noGrp="1"/>
          </p:cNvGraphicFramePr>
          <p:nvPr>
            <p:extLst>
              <p:ext uri="{D42A27DB-BD31-4B8C-83A1-F6EECF244321}">
                <p14:modId xmlns:p14="http://schemas.microsoft.com/office/powerpoint/2010/main" val="3043083742"/>
              </p:ext>
            </p:extLst>
          </p:nvPr>
        </p:nvGraphicFramePr>
        <p:xfrm>
          <a:off x="143555" y="1502813"/>
          <a:ext cx="8856890" cy="3054104"/>
        </p:xfrm>
        <a:graphic>
          <a:graphicData uri="http://schemas.openxmlformats.org/drawingml/2006/table">
            <a:tbl>
              <a:tblPr firstRow="1" bandRow="1">
                <a:tableStyleId>{7DF18680-E054-41AD-8BC1-D1AEF772440D}</a:tableStyleId>
              </a:tblPr>
              <a:tblGrid>
                <a:gridCol w="2825290">
                  <a:extLst>
                    <a:ext uri="{9D8B030D-6E8A-4147-A177-3AD203B41FA5}">
                      <a16:colId xmlns:a16="http://schemas.microsoft.com/office/drawing/2014/main" val="3031506419"/>
                    </a:ext>
                  </a:extLst>
                </a:gridCol>
                <a:gridCol w="3015800">
                  <a:extLst>
                    <a:ext uri="{9D8B030D-6E8A-4147-A177-3AD203B41FA5}">
                      <a16:colId xmlns:a16="http://schemas.microsoft.com/office/drawing/2014/main" val="4240769776"/>
                    </a:ext>
                  </a:extLst>
                </a:gridCol>
                <a:gridCol w="3015800">
                  <a:extLst>
                    <a:ext uri="{9D8B030D-6E8A-4147-A177-3AD203B41FA5}">
                      <a16:colId xmlns:a16="http://schemas.microsoft.com/office/drawing/2014/main" val="177274649"/>
                    </a:ext>
                  </a:extLst>
                </a:gridCol>
              </a:tblGrid>
              <a:tr h="381763">
                <a:tc>
                  <a:txBody>
                    <a:bodyPr/>
                    <a:lstStyle/>
                    <a:p>
                      <a:pPr algn="ctr"/>
                      <a:r>
                        <a:rPr lang="en-IN" dirty="0"/>
                        <a:t>Classifier Model  </a:t>
                      </a:r>
                    </a:p>
                  </a:txBody>
                  <a:tcPr/>
                </a:tc>
                <a:tc>
                  <a:txBody>
                    <a:bodyPr/>
                    <a:lstStyle/>
                    <a:p>
                      <a:pPr algn="ctr"/>
                      <a:r>
                        <a:rPr lang="en-IN" dirty="0"/>
                        <a:t>Training Score Accuracy</a:t>
                      </a:r>
                    </a:p>
                  </a:txBody>
                  <a:tcPr/>
                </a:tc>
                <a:tc>
                  <a:txBody>
                    <a:bodyPr/>
                    <a:lstStyle/>
                    <a:p>
                      <a:pPr algn="ctr"/>
                      <a:r>
                        <a:rPr lang="en-IN" dirty="0"/>
                        <a:t>Testing Score Accuracy</a:t>
                      </a:r>
                    </a:p>
                  </a:txBody>
                  <a:tcPr/>
                </a:tc>
                <a:extLst>
                  <a:ext uri="{0D108BD9-81ED-4DB2-BD59-A6C34878D82A}">
                    <a16:rowId xmlns:a16="http://schemas.microsoft.com/office/drawing/2014/main" val="1864724874"/>
                  </a:ext>
                </a:extLst>
              </a:tr>
              <a:tr h="381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rPr>
                        <a:t>Decision Tree Classifier</a:t>
                      </a:r>
                      <a:endParaRPr lang="en-IN" dirty="0"/>
                    </a:p>
                  </a:txBody>
                  <a:tcPr/>
                </a:tc>
                <a:tc>
                  <a:txBody>
                    <a:bodyPr/>
                    <a:lstStyle/>
                    <a:p>
                      <a:pPr algn="ctr"/>
                      <a:r>
                        <a:rPr lang="en-IN" sz="1800" b="0" kern="1200" dirty="0">
                          <a:solidFill>
                            <a:schemeClr val="dk1"/>
                          </a:solidFill>
                          <a:effectLst/>
                        </a:rPr>
                        <a:t>100%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rPr>
                        <a:t>78.57%</a:t>
                      </a:r>
                      <a:endParaRPr lang="en-IN" dirty="0"/>
                    </a:p>
                  </a:txBody>
                  <a:tcPr/>
                </a:tc>
                <a:extLst>
                  <a:ext uri="{0D108BD9-81ED-4DB2-BD59-A6C34878D82A}">
                    <a16:rowId xmlns:a16="http://schemas.microsoft.com/office/drawing/2014/main" val="3164705837"/>
                  </a:ext>
                </a:extLst>
              </a:tr>
              <a:tr h="381763">
                <a:tc>
                  <a:txBody>
                    <a:bodyPr/>
                    <a:lstStyle/>
                    <a:p>
                      <a:pPr algn="l"/>
                      <a:r>
                        <a:rPr lang="en-IN" sz="1800" b="1" kern="1200" dirty="0">
                          <a:solidFill>
                            <a:schemeClr val="dk1"/>
                          </a:solidFill>
                          <a:effectLst/>
                        </a:rPr>
                        <a:t>Random Forest Classifier</a:t>
                      </a:r>
                      <a:endParaRPr lang="en-IN" dirty="0"/>
                    </a:p>
                  </a:txBody>
                  <a:tcPr/>
                </a:tc>
                <a:tc>
                  <a:txBody>
                    <a:bodyPr/>
                    <a:lstStyle/>
                    <a:p>
                      <a:pPr algn="ctr"/>
                      <a:r>
                        <a:rPr lang="en-IN" sz="1800" b="0" kern="1200" dirty="0">
                          <a:solidFill>
                            <a:schemeClr val="dk1"/>
                          </a:solidFill>
                          <a:effectLst/>
                        </a:rPr>
                        <a:t>100%</a:t>
                      </a:r>
                      <a:endParaRPr lang="en-IN" dirty="0"/>
                    </a:p>
                  </a:txBody>
                  <a:tcPr/>
                </a:tc>
                <a:tc>
                  <a:txBody>
                    <a:bodyPr/>
                    <a:lstStyle/>
                    <a:p>
                      <a:pPr algn="ctr"/>
                      <a:r>
                        <a:rPr lang="en-IN" sz="1800" b="0" kern="1200" dirty="0">
                          <a:solidFill>
                            <a:schemeClr val="dk1"/>
                          </a:solidFill>
                          <a:effectLst/>
                        </a:rPr>
                        <a:t>89.29%</a:t>
                      </a:r>
                      <a:endParaRPr lang="en-IN" dirty="0"/>
                    </a:p>
                  </a:txBody>
                  <a:tcPr/>
                </a:tc>
                <a:extLst>
                  <a:ext uri="{0D108BD9-81ED-4DB2-BD59-A6C34878D82A}">
                    <a16:rowId xmlns:a16="http://schemas.microsoft.com/office/drawing/2014/main" val="3094958042"/>
                  </a:ext>
                </a:extLst>
              </a:tr>
              <a:tr h="381763">
                <a:tc>
                  <a:txBody>
                    <a:bodyPr/>
                    <a:lstStyle/>
                    <a:p>
                      <a:pPr algn="l"/>
                      <a:r>
                        <a:rPr lang="en-IN" sz="1800" b="1" kern="1200" dirty="0">
                          <a:solidFill>
                            <a:schemeClr val="dk1"/>
                          </a:solidFill>
                          <a:effectLst/>
                        </a:rPr>
                        <a:t>K-neighbors Classifier</a:t>
                      </a:r>
                      <a:endParaRPr lang="en-IN" dirty="0"/>
                    </a:p>
                  </a:txBody>
                  <a:tcPr/>
                </a:tc>
                <a:tc>
                  <a:txBody>
                    <a:bodyPr/>
                    <a:lstStyle/>
                    <a:p>
                      <a:pPr algn="ctr"/>
                      <a:r>
                        <a:rPr lang="en-IN" sz="1800" b="0" kern="1200" dirty="0">
                          <a:solidFill>
                            <a:schemeClr val="dk1"/>
                          </a:solidFill>
                          <a:effectLst/>
                        </a:rPr>
                        <a:t>91.07%</a:t>
                      </a:r>
                      <a:endParaRPr lang="en-IN" dirty="0"/>
                    </a:p>
                  </a:txBody>
                  <a:tcPr/>
                </a:tc>
                <a:tc>
                  <a:txBody>
                    <a:bodyPr/>
                    <a:lstStyle/>
                    <a:p>
                      <a:pPr algn="ctr"/>
                      <a:r>
                        <a:rPr lang="en-IN" sz="1800" b="0" kern="1200" dirty="0">
                          <a:solidFill>
                            <a:schemeClr val="dk1"/>
                          </a:solidFill>
                          <a:effectLst/>
                        </a:rPr>
                        <a:t>67.86%</a:t>
                      </a:r>
                      <a:endParaRPr lang="en-IN" dirty="0"/>
                    </a:p>
                  </a:txBody>
                  <a:tcPr/>
                </a:tc>
                <a:extLst>
                  <a:ext uri="{0D108BD9-81ED-4DB2-BD59-A6C34878D82A}">
                    <a16:rowId xmlns:a16="http://schemas.microsoft.com/office/drawing/2014/main" val="2578092983"/>
                  </a:ext>
                </a:extLst>
              </a:tr>
              <a:tr h="381763">
                <a:tc>
                  <a:txBody>
                    <a:bodyPr/>
                    <a:lstStyle/>
                    <a:p>
                      <a:pPr algn="l"/>
                      <a:r>
                        <a:rPr lang="en-IN" sz="1800" b="1" kern="1200" dirty="0">
                          <a:solidFill>
                            <a:schemeClr val="dk1"/>
                          </a:solidFill>
                          <a:effectLst/>
                        </a:rPr>
                        <a:t>AdaBoost Classifier</a:t>
                      </a:r>
                      <a:endParaRPr lang="en-IN" dirty="0"/>
                    </a:p>
                  </a:txBody>
                  <a:tcPr/>
                </a:tc>
                <a:tc>
                  <a:txBody>
                    <a:bodyPr/>
                    <a:lstStyle/>
                    <a:p>
                      <a:pPr algn="ctr"/>
                      <a:r>
                        <a:rPr lang="en-IN" sz="1800" b="0" kern="1200" dirty="0">
                          <a:solidFill>
                            <a:schemeClr val="dk1"/>
                          </a:solidFill>
                          <a:effectLst/>
                        </a:rPr>
                        <a:t>100%</a:t>
                      </a:r>
                      <a:endParaRPr lang="en-IN" dirty="0"/>
                    </a:p>
                  </a:txBody>
                  <a:tcPr/>
                </a:tc>
                <a:tc>
                  <a:txBody>
                    <a:bodyPr/>
                    <a:lstStyle/>
                    <a:p>
                      <a:pPr algn="ctr"/>
                      <a:r>
                        <a:rPr lang="en-IN" sz="1800" b="0" kern="1200" dirty="0">
                          <a:solidFill>
                            <a:schemeClr val="dk1"/>
                          </a:solidFill>
                          <a:effectLst/>
                        </a:rPr>
                        <a:t>92.86%</a:t>
                      </a:r>
                      <a:endParaRPr lang="en-IN" dirty="0"/>
                    </a:p>
                  </a:txBody>
                  <a:tcPr/>
                </a:tc>
                <a:extLst>
                  <a:ext uri="{0D108BD9-81ED-4DB2-BD59-A6C34878D82A}">
                    <a16:rowId xmlns:a16="http://schemas.microsoft.com/office/drawing/2014/main" val="1238210297"/>
                  </a:ext>
                </a:extLst>
              </a:tr>
              <a:tr h="381763">
                <a:tc>
                  <a:txBody>
                    <a:bodyPr/>
                    <a:lstStyle/>
                    <a:p>
                      <a:pPr algn="l"/>
                      <a:r>
                        <a:rPr lang="en-IN" sz="1800" b="1" kern="1200" dirty="0">
                          <a:solidFill>
                            <a:schemeClr val="dk1"/>
                          </a:solidFill>
                          <a:effectLst/>
                        </a:rPr>
                        <a:t>Gradient Boosting Classifier</a:t>
                      </a:r>
                      <a:endParaRPr lang="en-IN" dirty="0"/>
                    </a:p>
                  </a:txBody>
                  <a:tcPr/>
                </a:tc>
                <a:tc>
                  <a:txBody>
                    <a:bodyPr/>
                    <a:lstStyle/>
                    <a:p>
                      <a:pPr algn="ctr"/>
                      <a:r>
                        <a:rPr lang="en-IN" sz="1800" b="0" kern="1200" dirty="0">
                          <a:solidFill>
                            <a:schemeClr val="dk1"/>
                          </a:solidFill>
                          <a:effectLst/>
                        </a:rPr>
                        <a:t>100%</a:t>
                      </a:r>
                      <a:endParaRPr lang="en-IN" dirty="0"/>
                    </a:p>
                  </a:txBody>
                  <a:tcPr/>
                </a:tc>
                <a:tc>
                  <a:txBody>
                    <a:bodyPr/>
                    <a:lstStyle/>
                    <a:p>
                      <a:pPr algn="ctr"/>
                      <a:r>
                        <a:rPr lang="en-IN" sz="1800" b="0" kern="1200" dirty="0">
                          <a:solidFill>
                            <a:schemeClr val="dk1"/>
                          </a:solidFill>
                          <a:effectLst/>
                        </a:rPr>
                        <a:t>89.29%</a:t>
                      </a:r>
                      <a:endParaRPr lang="en-IN" dirty="0"/>
                    </a:p>
                  </a:txBody>
                  <a:tcPr/>
                </a:tc>
                <a:extLst>
                  <a:ext uri="{0D108BD9-81ED-4DB2-BD59-A6C34878D82A}">
                    <a16:rowId xmlns:a16="http://schemas.microsoft.com/office/drawing/2014/main" val="4161598888"/>
                  </a:ext>
                </a:extLst>
              </a:tr>
              <a:tr h="381763">
                <a:tc>
                  <a:txBody>
                    <a:bodyPr/>
                    <a:lstStyle/>
                    <a:p>
                      <a:pPr algn="l"/>
                      <a:r>
                        <a:rPr lang="en-IN" sz="1800" b="1" kern="1200" dirty="0">
                          <a:solidFill>
                            <a:schemeClr val="dk1"/>
                          </a:solidFill>
                          <a:effectLst/>
                        </a:rPr>
                        <a:t>Logistic Regression</a:t>
                      </a:r>
                      <a:endParaRPr lang="en-IN" dirty="0"/>
                    </a:p>
                  </a:txBody>
                  <a:tcPr/>
                </a:tc>
                <a:tc>
                  <a:txBody>
                    <a:bodyPr/>
                    <a:lstStyle/>
                    <a:p>
                      <a:pPr algn="ctr"/>
                      <a:r>
                        <a:rPr lang="en-IN" sz="1800" b="0" kern="1200" dirty="0">
                          <a:solidFill>
                            <a:schemeClr val="dk1"/>
                          </a:solidFill>
                          <a:effectLst/>
                        </a:rPr>
                        <a:t>89.29%</a:t>
                      </a:r>
                      <a:endParaRPr lang="en-IN" dirty="0"/>
                    </a:p>
                  </a:txBody>
                  <a:tcPr/>
                </a:tc>
                <a:tc>
                  <a:txBody>
                    <a:bodyPr/>
                    <a:lstStyle/>
                    <a:p>
                      <a:pPr algn="ctr"/>
                      <a:r>
                        <a:rPr lang="en-IN" sz="1800" b="0" kern="1200" dirty="0">
                          <a:solidFill>
                            <a:schemeClr val="dk1"/>
                          </a:solidFill>
                          <a:effectLst/>
                        </a:rPr>
                        <a:t>82.14%</a:t>
                      </a:r>
                      <a:endParaRPr lang="en-IN" dirty="0"/>
                    </a:p>
                  </a:txBody>
                  <a:tcPr/>
                </a:tc>
                <a:extLst>
                  <a:ext uri="{0D108BD9-81ED-4DB2-BD59-A6C34878D82A}">
                    <a16:rowId xmlns:a16="http://schemas.microsoft.com/office/drawing/2014/main" val="1289451922"/>
                  </a:ext>
                </a:extLst>
              </a:tr>
              <a:tr h="381763">
                <a:tc>
                  <a:txBody>
                    <a:bodyPr/>
                    <a:lstStyle/>
                    <a:p>
                      <a:pPr algn="l"/>
                      <a:r>
                        <a:rPr lang="en-IN" sz="1800" b="1" kern="1200" dirty="0">
                          <a:solidFill>
                            <a:schemeClr val="dk1"/>
                          </a:solidFill>
                          <a:effectLst/>
                        </a:rPr>
                        <a:t>Bagging Classifier</a:t>
                      </a:r>
                      <a:endParaRPr lang="en-IN" dirty="0"/>
                    </a:p>
                  </a:txBody>
                  <a:tcPr/>
                </a:tc>
                <a:tc>
                  <a:txBody>
                    <a:bodyPr/>
                    <a:lstStyle/>
                    <a:p>
                      <a:pPr algn="ctr"/>
                      <a:r>
                        <a:rPr lang="en-IN" sz="1800" b="0" kern="1200" dirty="0">
                          <a:solidFill>
                            <a:schemeClr val="dk1"/>
                          </a:solidFill>
                          <a:effectLst/>
                        </a:rPr>
                        <a:t>100%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rPr>
                        <a:t>92.86%</a:t>
                      </a:r>
                      <a:endParaRPr lang="en-IN" dirty="0"/>
                    </a:p>
                  </a:txBody>
                  <a:tcPr/>
                </a:tc>
                <a:extLst>
                  <a:ext uri="{0D108BD9-81ED-4DB2-BD59-A6C34878D82A}">
                    <a16:rowId xmlns:a16="http://schemas.microsoft.com/office/drawing/2014/main" val="3203071903"/>
                  </a:ext>
                </a:extLst>
              </a:tr>
            </a:tbl>
          </a:graphicData>
        </a:graphic>
      </p:graphicFrame>
      <p:sp>
        <p:nvSpPr>
          <p:cNvPr id="9" name="Content Placeholder 5">
            <a:extLst>
              <a:ext uri="{FF2B5EF4-FFF2-40B4-BE49-F238E27FC236}">
                <a16:creationId xmlns:a16="http://schemas.microsoft.com/office/drawing/2014/main" id="{73A242A4-0D36-B5A1-1E4A-CBB4108572A2}"/>
              </a:ext>
            </a:extLst>
          </p:cNvPr>
          <p:cNvSpPr>
            <a:spLocks noGrp="1"/>
          </p:cNvSpPr>
          <p:nvPr>
            <p:ph sz="half" idx="2"/>
          </p:nvPr>
        </p:nvSpPr>
        <p:spPr>
          <a:xfrm>
            <a:off x="143555" y="4404210"/>
            <a:ext cx="8856890" cy="739290"/>
          </a:xfrm>
        </p:spPr>
        <p:txBody>
          <a:bodyPr>
            <a:normAutofit/>
          </a:bodyPr>
          <a:lstStyle/>
          <a:p>
            <a:pPr algn="just"/>
            <a:endParaRPr lang="en-US" sz="1400" dirty="0"/>
          </a:p>
          <a:p>
            <a:pPr algn="just"/>
            <a:r>
              <a:rPr lang="en-US" sz="1400" b="1" dirty="0"/>
              <a:t>Bagging and AdaBoost outperform other classifiers.</a:t>
            </a:r>
          </a:p>
        </p:txBody>
      </p:sp>
    </p:spTree>
    <p:extLst>
      <p:ext uri="{BB962C8B-B14F-4D97-AF65-F5344CB8AC3E}">
        <p14:creationId xmlns:p14="http://schemas.microsoft.com/office/powerpoint/2010/main" val="423202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kumimoji="0" lang="en-US" sz="20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libri"/>
                <a:ea typeface="+mj-ea"/>
                <a:cs typeface="+mj-cs"/>
              </a:rPr>
              <a:t>Bagging Classifier(estimator Adaboost )</a:t>
            </a:r>
            <a:endParaRPr lang="en-US" dirty="0"/>
          </a:p>
        </p:txBody>
      </p:sp>
      <p:sp>
        <p:nvSpPr>
          <p:cNvPr id="6" name="Content Placeholder 5"/>
          <p:cNvSpPr>
            <a:spLocks noGrp="1"/>
          </p:cNvSpPr>
          <p:nvPr>
            <p:ph sz="half" idx="2"/>
          </p:nvPr>
        </p:nvSpPr>
        <p:spPr>
          <a:xfrm>
            <a:off x="601671" y="1502816"/>
            <a:ext cx="8093364" cy="3359510"/>
          </a:xfrm>
        </p:spPr>
        <p:txBody>
          <a:bodyPr>
            <a:normAutofit/>
          </a:bodyPr>
          <a:lstStyle/>
          <a:p>
            <a:pPr marL="0" indent="0" algn="just">
              <a:buNone/>
            </a:pPr>
            <a:r>
              <a:rPr lang="en-US" sz="1400" dirty="0"/>
              <a:t>Bagging Classifier with AdaBoost achieved high accuracy scores on both the </a:t>
            </a:r>
            <a:r>
              <a:rPr lang="en-US" sz="1400" b="1" dirty="0"/>
              <a:t>training and testing sets (95.54% and 92.86% respectively)</a:t>
            </a:r>
            <a:r>
              <a:rPr lang="en-US" sz="1400" dirty="0"/>
              <a:t>. This indicates that the model performs well and generalizes effectively to unseen data.</a:t>
            </a:r>
          </a:p>
          <a:p>
            <a:pPr algn="just"/>
            <a:endParaRPr lang="en-US" sz="1400" dirty="0"/>
          </a:p>
        </p:txBody>
      </p:sp>
      <p:pic>
        <p:nvPicPr>
          <p:cNvPr id="5" name="Picture 4">
            <a:extLst>
              <a:ext uri="{FF2B5EF4-FFF2-40B4-BE49-F238E27FC236}">
                <a16:creationId xmlns:a16="http://schemas.microsoft.com/office/drawing/2014/main" id="{45ACDBDE-F2F7-8321-8490-697D640C58CD}"/>
              </a:ext>
            </a:extLst>
          </p:cNvPr>
          <p:cNvPicPr>
            <a:picLocks noChangeAspect="1"/>
          </p:cNvPicPr>
          <p:nvPr/>
        </p:nvPicPr>
        <p:blipFill>
          <a:blip r:embed="rId2"/>
          <a:stretch>
            <a:fillRect/>
          </a:stretch>
        </p:blipFill>
        <p:spPr>
          <a:xfrm>
            <a:off x="2434130" y="2419045"/>
            <a:ext cx="4275740" cy="17845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1525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sz="2000" dirty="0"/>
              <a:t>Bagging Classifier(estimator Adaboost )</a:t>
            </a:r>
          </a:p>
        </p:txBody>
      </p:sp>
      <p:sp>
        <p:nvSpPr>
          <p:cNvPr id="6" name="Content Placeholder 5"/>
          <p:cNvSpPr>
            <a:spLocks noGrp="1"/>
          </p:cNvSpPr>
          <p:nvPr>
            <p:ph sz="half" idx="2"/>
          </p:nvPr>
        </p:nvSpPr>
        <p:spPr>
          <a:xfrm>
            <a:off x="601671" y="1502816"/>
            <a:ext cx="8093364" cy="3359510"/>
          </a:xfrm>
        </p:spPr>
        <p:txBody>
          <a:bodyPr>
            <a:normAutofit lnSpcReduction="10000"/>
          </a:bodyPr>
          <a:lstStyle/>
          <a:p>
            <a:pPr marL="0" indent="0" algn="just">
              <a:buNone/>
            </a:pPr>
            <a:r>
              <a:rPr lang="en-US" sz="1400" dirty="0"/>
              <a:t>Imagine you're trying to make a decision, like choosing a movie to watch. You ask your friends for recommendations, but instead of just asking them once, you ask them multiple times. Each time you ask, you give more weight to the opinions of friends who gave better recommendations in the past.</a:t>
            </a:r>
          </a:p>
          <a:p>
            <a:pPr marL="0" indent="0" algn="just">
              <a:buNone/>
            </a:pPr>
            <a:endParaRPr lang="en-US" sz="1400" dirty="0"/>
          </a:p>
          <a:p>
            <a:pPr marL="0" indent="0" algn="just">
              <a:buNone/>
            </a:pPr>
            <a:r>
              <a:rPr lang="en-US" sz="1400" dirty="0"/>
              <a:t>In this scenario:</a:t>
            </a:r>
          </a:p>
          <a:p>
            <a:pPr algn="just"/>
            <a:r>
              <a:rPr lang="en-US" sz="1400" dirty="0"/>
              <a:t>Your friends represent individual models (like decision trees) in the Bagging Classifier.</a:t>
            </a:r>
          </a:p>
          <a:p>
            <a:pPr algn="just"/>
            <a:r>
              <a:rPr lang="en-US" sz="1400" dirty="0"/>
              <a:t>Each recommendation they give is like a prediction made by a model.</a:t>
            </a:r>
          </a:p>
          <a:p>
            <a:pPr algn="just"/>
            <a:r>
              <a:rPr lang="en-US" sz="1400" dirty="0"/>
              <a:t>Giving more weight to friends who gave better recommendations in the past is similar to how AdaBoost works—it focuses more on the models that performed well previously.</a:t>
            </a:r>
          </a:p>
          <a:p>
            <a:pPr marL="0" indent="0" algn="just">
              <a:buNone/>
            </a:pPr>
            <a:endParaRPr lang="en-US" sz="1400" dirty="0"/>
          </a:p>
          <a:p>
            <a:pPr marL="0" indent="0" algn="just">
              <a:buNone/>
            </a:pPr>
            <a:r>
              <a:rPr lang="en-US" sz="1400" dirty="0"/>
              <a:t>So, Bagging Classifier with AdaBoost combines the idea of asking multiple friends (Bagging) with the strategy of giving more weight to the opinions of those who have been more accurate in the past (AdaBoost). This combination helps make better decisions or predictions by leveraging the strengths of multiple models and focusing on the ones that have performed well.</a:t>
            </a:r>
          </a:p>
        </p:txBody>
      </p:sp>
    </p:spTree>
    <p:extLst>
      <p:ext uri="{BB962C8B-B14F-4D97-AF65-F5344CB8AC3E}">
        <p14:creationId xmlns:p14="http://schemas.microsoft.com/office/powerpoint/2010/main" val="336980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kumimoji="0" lang="en-US" sz="20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libri"/>
                <a:ea typeface="+mj-ea"/>
                <a:cs typeface="+mj-cs"/>
              </a:rPr>
              <a:t>Bagging Classifier(estimator Adaboost )</a:t>
            </a:r>
            <a:endParaRPr lang="en-US" dirty="0"/>
          </a:p>
        </p:txBody>
      </p:sp>
      <p:sp>
        <p:nvSpPr>
          <p:cNvPr id="6" name="Content Placeholder 5"/>
          <p:cNvSpPr>
            <a:spLocks noGrp="1"/>
          </p:cNvSpPr>
          <p:nvPr>
            <p:ph sz="half" idx="2"/>
          </p:nvPr>
        </p:nvSpPr>
        <p:spPr>
          <a:xfrm>
            <a:off x="448965" y="1502816"/>
            <a:ext cx="8246069" cy="3359510"/>
          </a:xfrm>
        </p:spPr>
        <p:txBody>
          <a:bodyPr>
            <a:normAutofit fontScale="70000" lnSpcReduction="20000"/>
          </a:bodyPr>
          <a:lstStyle/>
          <a:p>
            <a:pPr algn="just">
              <a:buFont typeface="+mj-lt"/>
              <a:buAutoNum type="arabicPeriod"/>
            </a:pPr>
            <a:r>
              <a:rPr lang="en-US" b="1" i="0" dirty="0">
                <a:solidFill>
                  <a:srgbClr val="0D0D0D"/>
                </a:solidFill>
                <a:effectLst/>
                <a:highlight>
                  <a:srgbClr val="FFFFFF"/>
                </a:highlight>
                <a:latin typeface="Söhne"/>
              </a:rPr>
              <a:t>Handling of Imbalanced Data:</a:t>
            </a:r>
            <a:endParaRPr lang="en-US" b="0" i="0" dirty="0">
              <a:solidFill>
                <a:srgbClr val="0D0D0D"/>
              </a:solidFill>
              <a:effectLst/>
              <a:highlight>
                <a:srgbClr val="FFFFFF"/>
              </a:highlight>
              <a:latin typeface="Söhne"/>
            </a:endParaRPr>
          </a:p>
          <a:p>
            <a:pPr lvl="1" algn="just">
              <a:buFont typeface="Arial" panose="020B0604020202020204" pitchFamily="34" charset="0"/>
              <a:buChar char="•"/>
            </a:pPr>
            <a:r>
              <a:rPr lang="en-US" b="0" i="0" dirty="0">
                <a:solidFill>
                  <a:srgbClr val="0D0D0D"/>
                </a:solidFill>
                <a:effectLst/>
                <a:highlight>
                  <a:srgbClr val="FFFFFF"/>
                </a:highlight>
                <a:latin typeface="Söhne"/>
              </a:rPr>
              <a:t>AdaBoost, a component of Bagging Classifier with AdaBoost, is effective in handling imbalanced data by adjusting the weights of misclassified instances during training.</a:t>
            </a:r>
          </a:p>
          <a:p>
            <a:pPr lvl="1" algn="just">
              <a:buFont typeface="Arial" panose="020B0604020202020204" pitchFamily="34" charset="0"/>
              <a:buChar char="•"/>
            </a:pPr>
            <a:r>
              <a:rPr lang="en-US" b="0" i="0" dirty="0">
                <a:solidFill>
                  <a:srgbClr val="0D0D0D"/>
                </a:solidFill>
                <a:effectLst/>
                <a:highlight>
                  <a:srgbClr val="FFFFFF"/>
                </a:highlight>
                <a:latin typeface="Söhne"/>
              </a:rPr>
              <a:t>This capability helps in achieving high accuracy on both classes, which is crucial in scenarios where classes are imbalanced.</a:t>
            </a:r>
          </a:p>
          <a:p>
            <a:pPr algn="just">
              <a:buFont typeface="+mj-lt"/>
              <a:buAutoNum type="arabicPeriod"/>
            </a:pPr>
            <a:r>
              <a:rPr lang="en-US" b="1" i="0" dirty="0">
                <a:solidFill>
                  <a:srgbClr val="0D0D0D"/>
                </a:solidFill>
                <a:effectLst/>
                <a:highlight>
                  <a:srgbClr val="FFFFFF"/>
                </a:highlight>
                <a:latin typeface="Söhne"/>
              </a:rPr>
              <a:t>Robustness to Overfitting:</a:t>
            </a:r>
            <a:endParaRPr lang="en-US" b="0" i="0" dirty="0">
              <a:solidFill>
                <a:srgbClr val="0D0D0D"/>
              </a:solidFill>
              <a:effectLst/>
              <a:highlight>
                <a:srgbClr val="FFFFFF"/>
              </a:highlight>
              <a:latin typeface="Söhne"/>
            </a:endParaRPr>
          </a:p>
          <a:p>
            <a:pPr lvl="1" algn="just">
              <a:buFont typeface="Arial" panose="020B0604020202020204" pitchFamily="34" charset="0"/>
              <a:buChar char="•"/>
            </a:pPr>
            <a:r>
              <a:rPr lang="en-US" b="0" i="0" dirty="0">
                <a:solidFill>
                  <a:srgbClr val="0D0D0D"/>
                </a:solidFill>
                <a:effectLst/>
                <a:highlight>
                  <a:srgbClr val="FFFFFF"/>
                </a:highlight>
                <a:latin typeface="Söhne"/>
              </a:rPr>
              <a:t>Bagging Classifier with AdaBoost showed consistent performance on both training and testing sets, indicating robustness to overfitting.</a:t>
            </a:r>
          </a:p>
          <a:p>
            <a:pPr lvl="1" algn="just">
              <a:buFont typeface="Arial" panose="020B0604020202020204" pitchFamily="34" charset="0"/>
              <a:buChar char="•"/>
            </a:pPr>
            <a:r>
              <a:rPr lang="en-US" b="0" i="0" dirty="0">
                <a:solidFill>
                  <a:srgbClr val="0D0D0D"/>
                </a:solidFill>
                <a:effectLst/>
                <a:highlight>
                  <a:srgbClr val="FFFFFF"/>
                </a:highlight>
                <a:latin typeface="Söhne"/>
              </a:rPr>
              <a:t>This contrasts with Decision Tree Classifier, which exhibited 100% accuracy on the training set but lower accuracy on the testing set, suggesting overfitting to the training data.</a:t>
            </a:r>
          </a:p>
          <a:p>
            <a:pPr algn="just">
              <a:buFont typeface="+mj-lt"/>
              <a:buAutoNum type="arabicPeriod"/>
            </a:pPr>
            <a:r>
              <a:rPr lang="en-US" b="1" i="0" dirty="0">
                <a:solidFill>
                  <a:srgbClr val="0D0D0D"/>
                </a:solidFill>
                <a:effectLst/>
                <a:highlight>
                  <a:srgbClr val="FFFFFF"/>
                </a:highlight>
                <a:latin typeface="Söhne"/>
              </a:rPr>
              <a:t>Versatility and Stability:</a:t>
            </a:r>
            <a:endParaRPr lang="en-US" b="0" i="0" dirty="0">
              <a:solidFill>
                <a:srgbClr val="0D0D0D"/>
              </a:solidFill>
              <a:effectLst/>
              <a:highlight>
                <a:srgbClr val="FFFFFF"/>
              </a:highlight>
              <a:latin typeface="Söhne"/>
            </a:endParaRPr>
          </a:p>
          <a:p>
            <a:pPr lvl="1" algn="just">
              <a:buFont typeface="Arial" panose="020B0604020202020204" pitchFamily="34" charset="0"/>
              <a:buChar char="•"/>
            </a:pPr>
            <a:r>
              <a:rPr lang="en-US" b="0" i="0" dirty="0">
                <a:solidFill>
                  <a:srgbClr val="0D0D0D"/>
                </a:solidFill>
                <a:effectLst/>
                <a:highlight>
                  <a:srgbClr val="FFFFFF"/>
                </a:highlight>
                <a:latin typeface="Söhne"/>
              </a:rPr>
              <a:t>Bagging Classifier with AdaBoost is versatile and can be applied to various classification tasks, as demonstrated by its high accuracy across different datasets.</a:t>
            </a:r>
          </a:p>
          <a:p>
            <a:pPr lvl="1" algn="just">
              <a:buFont typeface="Arial" panose="020B0604020202020204" pitchFamily="34" charset="0"/>
              <a:buChar char="•"/>
            </a:pPr>
            <a:r>
              <a:rPr lang="en-US" b="0" i="0" dirty="0">
                <a:solidFill>
                  <a:srgbClr val="0D0D0D"/>
                </a:solidFill>
                <a:effectLst/>
                <a:highlight>
                  <a:srgbClr val="FFFFFF"/>
                </a:highlight>
                <a:latin typeface="Söhne"/>
              </a:rPr>
              <a:t>It combines the stability of Bagging with the adaptability of AdaBoost, resulting in improved performance compared to individual models like Decision Trees or Random Forests.</a:t>
            </a:r>
          </a:p>
        </p:txBody>
      </p:sp>
    </p:spTree>
    <p:extLst>
      <p:ext uri="{BB962C8B-B14F-4D97-AF65-F5344CB8AC3E}">
        <p14:creationId xmlns:p14="http://schemas.microsoft.com/office/powerpoint/2010/main" val="242227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lstStyle/>
          <a:p>
            <a:r>
              <a:rPr lang="en-US" dirty="0"/>
              <a:t>Conclusion</a:t>
            </a:r>
          </a:p>
        </p:txBody>
      </p:sp>
      <p:sp>
        <p:nvSpPr>
          <p:cNvPr id="6" name="Content Placeholder 5"/>
          <p:cNvSpPr>
            <a:spLocks noGrp="1"/>
          </p:cNvSpPr>
          <p:nvPr>
            <p:ph sz="half" idx="2"/>
          </p:nvPr>
        </p:nvSpPr>
        <p:spPr>
          <a:xfrm>
            <a:off x="601671" y="1655520"/>
            <a:ext cx="8093364" cy="3206805"/>
          </a:xfrm>
        </p:spPr>
        <p:txBody>
          <a:bodyPr>
            <a:normAutofit/>
          </a:bodyPr>
          <a:lstStyle/>
          <a:p>
            <a:pPr marL="0" indent="0" algn="just">
              <a:buNone/>
            </a:pPr>
            <a:r>
              <a:rPr lang="en-US" sz="1400" dirty="0"/>
              <a:t>In conclusion, our study emphasizes the importance of integrating rheumatologic symptoms with traditional risk factors for assessing cardiovascular risk in rheumatoid arthritis patients. By predicting CIMT inflammation based on TJC, SJC, ESR, and CRP, our model offers a cost-effective alternative for test necessity assessment, enhancing accuracy and addressing cardiovascular risk more efficiently than relying solely on doctors' instincts. This approach aids in the early detection of subclinical atherosclerosis, aiming to improve outcomes and reduce morbidity and mortality in RA patients.</a:t>
            </a:r>
          </a:p>
        </p:txBody>
      </p:sp>
    </p:spTree>
    <p:extLst>
      <p:ext uri="{BB962C8B-B14F-4D97-AF65-F5344CB8AC3E}">
        <p14:creationId xmlns:p14="http://schemas.microsoft.com/office/powerpoint/2010/main" val="222775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60" cy="916230"/>
          </a:xfrm>
        </p:spPr>
        <p:txBody>
          <a:bodyPr/>
          <a:lstStyle/>
          <a:p>
            <a:r>
              <a:rPr lang="en-US" dirty="0"/>
              <a:t>Objective</a:t>
            </a:r>
          </a:p>
        </p:txBody>
      </p:sp>
      <p:sp>
        <p:nvSpPr>
          <p:cNvPr id="3" name="Content Placeholder 2"/>
          <p:cNvSpPr>
            <a:spLocks noGrp="1"/>
          </p:cNvSpPr>
          <p:nvPr>
            <p:ph idx="1"/>
          </p:nvPr>
        </p:nvSpPr>
        <p:spPr>
          <a:xfrm>
            <a:off x="296260" y="1502815"/>
            <a:ext cx="7940660" cy="610820"/>
          </a:xfrm>
        </p:spPr>
        <p:txBody>
          <a:bodyPr/>
          <a:lstStyle/>
          <a:p>
            <a:pPr marL="0" indent="0">
              <a:buNone/>
            </a:pPr>
            <a:r>
              <a:rPr lang="en-US" b="1" dirty="0"/>
              <a:t>Why CIMT Inflammation predictive model?</a:t>
            </a:r>
          </a:p>
        </p:txBody>
      </p:sp>
      <p:sp>
        <p:nvSpPr>
          <p:cNvPr id="4" name="Content Placeholder 2">
            <a:extLst>
              <a:ext uri="{FF2B5EF4-FFF2-40B4-BE49-F238E27FC236}">
                <a16:creationId xmlns:a16="http://schemas.microsoft.com/office/drawing/2014/main" id="{1B3A8BF7-7B9E-205B-E0B6-08800AA22AF5}"/>
              </a:ext>
            </a:extLst>
          </p:cNvPr>
          <p:cNvSpPr txBox="1">
            <a:spLocks/>
          </p:cNvSpPr>
          <p:nvPr/>
        </p:nvSpPr>
        <p:spPr>
          <a:xfrm>
            <a:off x="448965" y="1960930"/>
            <a:ext cx="6108200" cy="29013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i="0" dirty="0">
                <a:solidFill>
                  <a:srgbClr val="0D0D0D"/>
                </a:solidFill>
                <a:effectLst/>
                <a:highlight>
                  <a:srgbClr val="FFFFFF"/>
                </a:highlight>
                <a:latin typeface="Söhne"/>
              </a:rPr>
              <a:t>The model suggests whether rheumatoid arthritis patients should undergo a CIMT test based on their TJC, SJC, ESR, and CRP results, offering a cost-effective alternative for test necessity assessment. Backed by data, it enhances accuracy over doctors' instincts, addressing cardiovascular risk efficiently.</a:t>
            </a:r>
            <a:endParaRPr lang="en-US" sz="2400" dirty="0"/>
          </a:p>
        </p:txBody>
      </p:sp>
      <p:pic>
        <p:nvPicPr>
          <p:cNvPr id="5" name="Content Placeholder 6">
            <a:extLst>
              <a:ext uri="{FF2B5EF4-FFF2-40B4-BE49-F238E27FC236}">
                <a16:creationId xmlns:a16="http://schemas.microsoft.com/office/drawing/2014/main" id="{AF2B0A8A-800B-1D42-8F80-3DA065CCE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280" y="1960930"/>
            <a:ext cx="1920558" cy="24432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1335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60" cy="916230"/>
          </a:xfrm>
        </p:spPr>
        <p:txBody>
          <a:bodyPr/>
          <a:lstStyle/>
          <a:p>
            <a:r>
              <a:rPr lang="en-US" dirty="0"/>
              <a:t>Data Overview</a:t>
            </a:r>
          </a:p>
        </p:txBody>
      </p:sp>
      <p:sp>
        <p:nvSpPr>
          <p:cNvPr id="3" name="Content Placeholder 2"/>
          <p:cNvSpPr>
            <a:spLocks noGrp="1"/>
          </p:cNvSpPr>
          <p:nvPr>
            <p:ph idx="1"/>
          </p:nvPr>
        </p:nvSpPr>
        <p:spPr>
          <a:xfrm>
            <a:off x="601670" y="1655520"/>
            <a:ext cx="7940660" cy="3206804"/>
          </a:xfrm>
        </p:spPr>
        <p:txBody>
          <a:bodyPr>
            <a:normAutofit fontScale="70000" lnSpcReduction="20000"/>
          </a:bodyPr>
          <a:lstStyle/>
          <a:p>
            <a:pPr algn="l">
              <a:buFont typeface="+mj-lt"/>
              <a:buAutoNum type="arabicPeriod"/>
            </a:pPr>
            <a:r>
              <a:rPr lang="en-IN" b="1" i="0" dirty="0">
                <a:solidFill>
                  <a:srgbClr val="0D0D0D"/>
                </a:solidFill>
                <a:effectLst/>
                <a:highlight>
                  <a:srgbClr val="FFFFFF"/>
                </a:highlight>
                <a:latin typeface="Söhne"/>
              </a:rPr>
              <a:t>Patient Selection:</a:t>
            </a:r>
            <a:br>
              <a:rPr lang="en-IN" b="0" i="0" dirty="0">
                <a:solidFill>
                  <a:srgbClr val="0D0D0D"/>
                </a:solidFill>
                <a:effectLst/>
                <a:highlight>
                  <a:srgbClr val="FFFFFF"/>
                </a:highlight>
                <a:latin typeface="Söhne"/>
              </a:rPr>
            </a:br>
            <a:r>
              <a:rPr lang="en-IN" b="0" i="0" dirty="0">
                <a:solidFill>
                  <a:srgbClr val="0D0D0D"/>
                </a:solidFill>
                <a:effectLst/>
                <a:highlight>
                  <a:srgbClr val="FFFFFF"/>
                </a:highlight>
                <a:latin typeface="Söhne"/>
              </a:rPr>
              <a:t>Data collected from 140 rheumatoid arthritis patients at ESI-PGIMSR and Hospital Basaidarapur, New Delhi, fulfilling modified ACR criteria.</a:t>
            </a:r>
          </a:p>
          <a:p>
            <a:pPr algn="l">
              <a:buFont typeface="+mj-lt"/>
              <a:buAutoNum type="arabicPeriod"/>
            </a:pPr>
            <a:r>
              <a:rPr lang="en-IN" b="1" i="0" dirty="0">
                <a:solidFill>
                  <a:srgbClr val="0D0D0D"/>
                </a:solidFill>
                <a:effectLst/>
                <a:highlight>
                  <a:srgbClr val="FFFFFF"/>
                </a:highlight>
                <a:latin typeface="Söhne"/>
              </a:rPr>
              <a:t>Metrics Recorded:</a:t>
            </a:r>
            <a:br>
              <a:rPr lang="en-IN" b="0" i="0" dirty="0">
                <a:solidFill>
                  <a:srgbClr val="0D0D0D"/>
                </a:solidFill>
                <a:effectLst/>
                <a:highlight>
                  <a:srgbClr val="FFFFFF"/>
                </a:highlight>
                <a:latin typeface="Söhne"/>
              </a:rPr>
            </a:br>
            <a:r>
              <a:rPr lang="en-IN" b="0" i="0" dirty="0">
                <a:solidFill>
                  <a:srgbClr val="0D0D0D"/>
                </a:solidFill>
                <a:effectLst/>
                <a:highlight>
                  <a:srgbClr val="FFFFFF"/>
                </a:highlight>
                <a:latin typeface="Söhne"/>
              </a:rPr>
              <a:t>Demographics (age, sex), disease duration, clinical indicators (ESR, TJC, SJC), and biomarkers (CRP, Anti CCP, RF) for disease severity and immune response.</a:t>
            </a:r>
          </a:p>
          <a:p>
            <a:pPr algn="l">
              <a:buFont typeface="+mj-lt"/>
              <a:buAutoNum type="arabicPeriod"/>
            </a:pPr>
            <a:r>
              <a:rPr lang="en-IN" b="1" i="0" dirty="0">
                <a:solidFill>
                  <a:srgbClr val="0D0D0D"/>
                </a:solidFill>
                <a:effectLst/>
                <a:highlight>
                  <a:srgbClr val="FFFFFF"/>
                </a:highlight>
                <a:latin typeface="Söhne"/>
              </a:rPr>
              <a:t>Key Variable - CIMT IN (MM):</a:t>
            </a:r>
            <a:br>
              <a:rPr lang="en-IN" b="0" i="0" dirty="0">
                <a:solidFill>
                  <a:srgbClr val="0D0D0D"/>
                </a:solidFill>
                <a:effectLst/>
                <a:highlight>
                  <a:srgbClr val="FFFFFF"/>
                </a:highlight>
                <a:latin typeface="Söhne"/>
              </a:rPr>
            </a:br>
            <a:r>
              <a:rPr lang="en-IN" b="0" i="0" dirty="0">
                <a:solidFill>
                  <a:srgbClr val="0D0D0D"/>
                </a:solidFill>
                <a:effectLst/>
                <a:highlight>
                  <a:srgbClr val="FFFFFF"/>
                </a:highlight>
                <a:latin typeface="Söhne"/>
              </a:rPr>
              <a:t>Evaluates Carotid Intima-Media Thickness, crucial for assessing cardiovascular risk in rheumatoid arthritis; patients selected from the hospital's rheumatology clinic.</a:t>
            </a:r>
          </a:p>
        </p:txBody>
      </p:sp>
    </p:spTree>
    <p:extLst>
      <p:ext uri="{BB962C8B-B14F-4D97-AF65-F5344CB8AC3E}">
        <p14:creationId xmlns:p14="http://schemas.microsoft.com/office/powerpoint/2010/main" val="167687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solidFill>
                  <a:schemeClr val="tx1">
                    <a:lumMod val="95000"/>
                    <a:lumOff val="5000"/>
                  </a:schemeClr>
                </a:solidFill>
              </a:rPr>
              <a:t>Features in the data</a:t>
            </a:r>
          </a:p>
        </p:txBody>
      </p:sp>
      <p:sp>
        <p:nvSpPr>
          <p:cNvPr id="5" name="Content Placeholder 4"/>
          <p:cNvSpPr>
            <a:spLocks noGrp="1"/>
          </p:cNvSpPr>
          <p:nvPr>
            <p:ph idx="1"/>
          </p:nvPr>
        </p:nvSpPr>
        <p:spPr/>
        <p:txBody>
          <a:bodyPr>
            <a:normAutofit/>
          </a:bodyPr>
          <a:lstStyle/>
          <a:p>
            <a:pPr>
              <a:buFont typeface="+mj-lt"/>
              <a:buAutoNum type="arabicPeriod"/>
            </a:pPr>
            <a:r>
              <a:rPr lang="en-US" sz="1800" dirty="0"/>
              <a:t>Age</a:t>
            </a:r>
          </a:p>
          <a:p>
            <a:pPr>
              <a:buFont typeface="+mj-lt"/>
              <a:buAutoNum type="arabicPeriod"/>
            </a:pPr>
            <a:r>
              <a:rPr lang="en-US" sz="1800" dirty="0"/>
              <a:t>Sex</a:t>
            </a:r>
          </a:p>
          <a:p>
            <a:pPr>
              <a:buFont typeface="+mj-lt"/>
              <a:buAutoNum type="arabicPeriod"/>
            </a:pPr>
            <a:r>
              <a:rPr lang="en-US" sz="1800" dirty="0"/>
              <a:t>Duration of Disease Year</a:t>
            </a:r>
          </a:p>
          <a:p>
            <a:pPr>
              <a:buFont typeface="+mj-lt"/>
              <a:buAutoNum type="arabicPeriod"/>
            </a:pPr>
            <a:r>
              <a:rPr lang="en-US" sz="1800" dirty="0"/>
              <a:t>ESR (Erythrocyte Sedimentation Rate)</a:t>
            </a:r>
          </a:p>
          <a:p>
            <a:pPr>
              <a:buFont typeface="+mj-lt"/>
              <a:buAutoNum type="arabicPeriod"/>
            </a:pPr>
            <a:r>
              <a:rPr lang="en-US" sz="1800" dirty="0"/>
              <a:t>TJC (Tender Joint Count)</a:t>
            </a:r>
          </a:p>
          <a:p>
            <a:pPr>
              <a:buFont typeface="+mj-lt"/>
              <a:buAutoNum type="arabicPeriod"/>
            </a:pPr>
            <a:r>
              <a:rPr lang="en-US" sz="1800" dirty="0"/>
              <a:t>SJC (Swollen Joint Count)</a:t>
            </a:r>
          </a:p>
          <a:p>
            <a:pPr>
              <a:buFont typeface="+mj-lt"/>
              <a:buAutoNum type="arabicPeriod"/>
            </a:pPr>
            <a:r>
              <a:rPr lang="en-US" sz="1800" dirty="0"/>
              <a:t>CRP (C-Reactive Protein)</a:t>
            </a:r>
          </a:p>
          <a:p>
            <a:pPr>
              <a:buFont typeface="+mj-lt"/>
              <a:buAutoNum type="arabicPeriod"/>
            </a:pPr>
            <a:r>
              <a:rPr lang="en-US" sz="1800" dirty="0"/>
              <a:t>Anti CCP (Anti-Cyclic Citrullinated Peptide Antibodies)</a:t>
            </a:r>
          </a:p>
          <a:p>
            <a:pPr>
              <a:buFont typeface="+mj-lt"/>
              <a:buAutoNum type="arabicPeriod"/>
            </a:pPr>
            <a:r>
              <a:rPr lang="en-US" sz="1800" dirty="0"/>
              <a:t>RF (Rheumatoid Factor)</a:t>
            </a:r>
          </a:p>
          <a:p>
            <a:pPr>
              <a:buFont typeface="+mj-lt"/>
              <a:buAutoNum type="arabicPeriod"/>
            </a:pPr>
            <a:r>
              <a:rPr lang="en-US" sz="1800" dirty="0"/>
              <a:t>CIMT IN (MM) (Carotid Intima-Media Thickness in millimeters)</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dirty="0"/>
              <a:t>Importance of features</a:t>
            </a:r>
          </a:p>
        </p:txBody>
      </p:sp>
      <p:sp>
        <p:nvSpPr>
          <p:cNvPr id="5" name="Text Placeholder 4"/>
          <p:cNvSpPr>
            <a:spLocks noGrp="1"/>
          </p:cNvSpPr>
          <p:nvPr>
            <p:ph type="body" idx="1"/>
          </p:nvPr>
        </p:nvSpPr>
        <p:spPr>
          <a:xfrm>
            <a:off x="448965" y="1431770"/>
            <a:ext cx="8551480" cy="479822"/>
          </a:xfrm>
        </p:spPr>
        <p:txBody>
          <a:bodyPr/>
          <a:lstStyle/>
          <a:p>
            <a:pPr algn="l"/>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1. Age</a:t>
            </a:r>
            <a:r>
              <a:rPr lang="en-US" dirty="0"/>
              <a:t> </a:t>
            </a:r>
          </a:p>
        </p:txBody>
      </p:sp>
      <p:sp>
        <p:nvSpPr>
          <p:cNvPr id="6" name="Content Placeholder 5"/>
          <p:cNvSpPr>
            <a:spLocks noGrp="1"/>
          </p:cNvSpPr>
          <p:nvPr>
            <p:ph sz="half" idx="2"/>
          </p:nvPr>
        </p:nvSpPr>
        <p:spPr>
          <a:xfrm>
            <a:off x="448660" y="3350279"/>
            <a:ext cx="8551480" cy="1388626"/>
          </a:xfrm>
        </p:spPr>
        <p:txBody>
          <a:bodyPr>
            <a:normAutofit/>
          </a:bodyPr>
          <a:lstStyle/>
          <a:p>
            <a:pPr algn="just"/>
            <a:r>
              <a:rPr lang="en-US" sz="1400" b="1" dirty="0"/>
              <a:t>Role:</a:t>
            </a:r>
            <a:r>
              <a:rPr lang="en-US" sz="1400" dirty="0"/>
              <a:t> Sex can influence disease prevalence and presentation, with certain conditions being more common or severe in one gender over the other.</a:t>
            </a:r>
          </a:p>
          <a:p>
            <a:pPr algn="just"/>
            <a:r>
              <a:rPr lang="en-US" sz="1400" b="1" dirty="0"/>
              <a:t>Importance:</a:t>
            </a:r>
            <a:r>
              <a:rPr lang="en-US" sz="1400" dirty="0"/>
              <a:t> Differences in CIMT inflammation between sexes may highlight gender-specific risk factors or biological differences contributing to the disease.</a:t>
            </a:r>
          </a:p>
        </p:txBody>
      </p:sp>
      <p:sp>
        <p:nvSpPr>
          <p:cNvPr id="11" name="Text Placeholder 4">
            <a:extLst>
              <a:ext uri="{FF2B5EF4-FFF2-40B4-BE49-F238E27FC236}">
                <a16:creationId xmlns:a16="http://schemas.microsoft.com/office/drawing/2014/main" id="{19AB160D-F616-83FA-5B5F-D35238194B15}"/>
              </a:ext>
            </a:extLst>
          </p:cNvPr>
          <p:cNvSpPr txBox="1">
            <a:spLocks/>
          </p:cNvSpPr>
          <p:nvPr/>
        </p:nvSpPr>
        <p:spPr>
          <a:xfrm>
            <a:off x="448964" y="2881270"/>
            <a:ext cx="8551175"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2. Sex</a:t>
            </a:r>
            <a:r>
              <a:rPr lang="en-US" dirty="0"/>
              <a:t> </a:t>
            </a:r>
          </a:p>
        </p:txBody>
      </p:sp>
      <p:sp>
        <p:nvSpPr>
          <p:cNvPr id="12" name="Content Placeholder 5">
            <a:extLst>
              <a:ext uri="{FF2B5EF4-FFF2-40B4-BE49-F238E27FC236}">
                <a16:creationId xmlns:a16="http://schemas.microsoft.com/office/drawing/2014/main" id="{48529E25-C9DF-5D68-D7DD-06A29CC7FAF8}"/>
              </a:ext>
            </a:extLst>
          </p:cNvPr>
          <p:cNvSpPr txBox="1">
            <a:spLocks/>
          </p:cNvSpPr>
          <p:nvPr/>
        </p:nvSpPr>
        <p:spPr>
          <a:xfrm>
            <a:off x="448660" y="1946344"/>
            <a:ext cx="8551480" cy="1388626"/>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en-US" sz="1400" b="1" dirty="0"/>
              <a:t>Role:</a:t>
            </a:r>
            <a:r>
              <a:rPr lang="en-US" sz="1400" dirty="0"/>
              <a:t> Age can indicate the patient's overall health status and potential risk factors associated with age-related diseases.</a:t>
            </a:r>
          </a:p>
          <a:p>
            <a:pPr algn="just"/>
            <a:r>
              <a:rPr lang="en-US" sz="1400" b="1" dirty="0"/>
              <a:t>Importance:</a:t>
            </a:r>
            <a:r>
              <a:rPr lang="en-US" sz="1400" dirty="0"/>
              <a:t> Older age is often associated with increased risk of inflammation and cardiovascular diseases, which can affect CIMT.</a:t>
            </a:r>
          </a:p>
        </p:txBody>
      </p:sp>
    </p:spTree>
    <p:extLst>
      <p:ext uri="{BB962C8B-B14F-4D97-AF65-F5344CB8AC3E}">
        <p14:creationId xmlns:p14="http://schemas.microsoft.com/office/powerpoint/2010/main" val="188264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dirty="0"/>
              <a:t>Importance of features</a:t>
            </a:r>
          </a:p>
        </p:txBody>
      </p:sp>
      <p:sp>
        <p:nvSpPr>
          <p:cNvPr id="5" name="Text Placeholder 4"/>
          <p:cNvSpPr>
            <a:spLocks noGrp="1"/>
          </p:cNvSpPr>
          <p:nvPr>
            <p:ph type="body" idx="1"/>
          </p:nvPr>
        </p:nvSpPr>
        <p:spPr>
          <a:xfrm>
            <a:off x="448659" y="1430613"/>
            <a:ext cx="8551480" cy="479822"/>
          </a:xfrm>
        </p:spPr>
        <p:txBody>
          <a:bodyPr/>
          <a:lstStyle/>
          <a:p>
            <a:pPr algn="l"/>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3. Duration of Disease in Year</a:t>
            </a:r>
            <a:r>
              <a:rPr lang="en-US" dirty="0"/>
              <a:t> </a:t>
            </a:r>
          </a:p>
        </p:txBody>
      </p:sp>
      <p:sp>
        <p:nvSpPr>
          <p:cNvPr id="6" name="Content Placeholder 5"/>
          <p:cNvSpPr>
            <a:spLocks noGrp="1"/>
          </p:cNvSpPr>
          <p:nvPr>
            <p:ph sz="half" idx="2"/>
          </p:nvPr>
        </p:nvSpPr>
        <p:spPr>
          <a:xfrm>
            <a:off x="448660" y="3350279"/>
            <a:ext cx="6264704" cy="1206636"/>
          </a:xfrm>
        </p:spPr>
        <p:txBody>
          <a:bodyPr>
            <a:normAutofit/>
          </a:bodyPr>
          <a:lstStyle/>
          <a:p>
            <a:pPr algn="just"/>
            <a:r>
              <a:rPr lang="en-US" sz="1400" b="1" dirty="0"/>
              <a:t>Role:</a:t>
            </a:r>
            <a:r>
              <a:rPr lang="en-US" sz="1400" dirty="0"/>
              <a:t> ESR is a non-specific marker of inflammation and is commonly elevated in various inflammatory conditions.</a:t>
            </a:r>
          </a:p>
          <a:p>
            <a:pPr algn="just"/>
            <a:r>
              <a:rPr lang="en-US" sz="1400" b="1" dirty="0"/>
              <a:t>Importance:</a:t>
            </a:r>
            <a:r>
              <a:rPr lang="en-US" sz="1400" dirty="0"/>
              <a:t> Elevated ESR levels may reflect systemic inflammation, which can contribute to vascular inflammation and CIMT thickening.</a:t>
            </a:r>
          </a:p>
        </p:txBody>
      </p:sp>
      <p:sp>
        <p:nvSpPr>
          <p:cNvPr id="11" name="Text Placeholder 4">
            <a:extLst>
              <a:ext uri="{FF2B5EF4-FFF2-40B4-BE49-F238E27FC236}">
                <a16:creationId xmlns:a16="http://schemas.microsoft.com/office/drawing/2014/main" id="{19AB160D-F616-83FA-5B5F-D35238194B15}"/>
              </a:ext>
            </a:extLst>
          </p:cNvPr>
          <p:cNvSpPr txBox="1">
            <a:spLocks/>
          </p:cNvSpPr>
          <p:nvPr/>
        </p:nvSpPr>
        <p:spPr>
          <a:xfrm>
            <a:off x="448659" y="2870457"/>
            <a:ext cx="8551480"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4.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ESR (Erythrocyte Sedimentation Rate)</a:t>
            </a:r>
            <a:r>
              <a:rPr lang="en-US" dirty="0"/>
              <a:t> </a:t>
            </a:r>
          </a:p>
        </p:txBody>
      </p:sp>
      <p:sp>
        <p:nvSpPr>
          <p:cNvPr id="12" name="Content Placeholder 5">
            <a:extLst>
              <a:ext uri="{FF2B5EF4-FFF2-40B4-BE49-F238E27FC236}">
                <a16:creationId xmlns:a16="http://schemas.microsoft.com/office/drawing/2014/main" id="{48529E25-C9DF-5D68-D7DD-06A29CC7FAF8}"/>
              </a:ext>
            </a:extLst>
          </p:cNvPr>
          <p:cNvSpPr txBox="1">
            <a:spLocks/>
          </p:cNvSpPr>
          <p:nvPr/>
        </p:nvSpPr>
        <p:spPr>
          <a:xfrm>
            <a:off x="448659" y="1946344"/>
            <a:ext cx="6264705" cy="1083521"/>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en-US" sz="1400" b="1" dirty="0"/>
              <a:t>Role:</a:t>
            </a:r>
            <a:r>
              <a:rPr lang="en-US" sz="1400" dirty="0"/>
              <a:t> Duration of disease provides insight into the chronicity and progression of the underlying condition.</a:t>
            </a:r>
          </a:p>
          <a:p>
            <a:pPr algn="just"/>
            <a:r>
              <a:rPr lang="en-US" sz="1400" b="1" dirty="0"/>
              <a:t>Importance:</a:t>
            </a:r>
            <a:r>
              <a:rPr lang="en-US" sz="1400" dirty="0"/>
              <a:t> Longer duration may suggest more advanced disease states, potentially correlating with increased CIMT inflammation and severity.</a:t>
            </a:r>
          </a:p>
        </p:txBody>
      </p:sp>
      <p:pic>
        <p:nvPicPr>
          <p:cNvPr id="10" name="Picture 9">
            <a:extLst>
              <a:ext uri="{FF2B5EF4-FFF2-40B4-BE49-F238E27FC236}">
                <a16:creationId xmlns:a16="http://schemas.microsoft.com/office/drawing/2014/main" id="{7D422BEB-4255-4F5E-26EA-E24074AAB291}"/>
              </a:ext>
            </a:extLst>
          </p:cNvPr>
          <p:cNvPicPr>
            <a:picLocks noChangeAspect="1"/>
          </p:cNvPicPr>
          <p:nvPr/>
        </p:nvPicPr>
        <p:blipFill>
          <a:blip r:embed="rId2"/>
          <a:stretch>
            <a:fillRect/>
          </a:stretch>
        </p:blipFill>
        <p:spPr>
          <a:xfrm>
            <a:off x="6868991" y="1647440"/>
            <a:ext cx="1975522" cy="2764849"/>
          </a:xfrm>
          <a:prstGeom prst="rect">
            <a:avLst/>
          </a:prstGeom>
        </p:spPr>
      </p:pic>
    </p:spTree>
    <p:extLst>
      <p:ext uri="{BB962C8B-B14F-4D97-AF65-F5344CB8AC3E}">
        <p14:creationId xmlns:p14="http://schemas.microsoft.com/office/powerpoint/2010/main" val="145455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dirty="0"/>
              <a:t>Importance of features</a:t>
            </a:r>
          </a:p>
        </p:txBody>
      </p:sp>
      <p:sp>
        <p:nvSpPr>
          <p:cNvPr id="5" name="Text Placeholder 4"/>
          <p:cNvSpPr>
            <a:spLocks noGrp="1"/>
          </p:cNvSpPr>
          <p:nvPr>
            <p:ph type="body" idx="1"/>
          </p:nvPr>
        </p:nvSpPr>
        <p:spPr>
          <a:xfrm>
            <a:off x="448658" y="1466522"/>
            <a:ext cx="8551480" cy="479822"/>
          </a:xfrm>
        </p:spPr>
        <p:txBody>
          <a:body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5</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TJC (Tender Joint Count)</a:t>
            </a:r>
            <a:r>
              <a:rPr lang="en-US" dirty="0"/>
              <a:t> </a:t>
            </a:r>
          </a:p>
        </p:txBody>
      </p:sp>
      <p:sp>
        <p:nvSpPr>
          <p:cNvPr id="6" name="Content Placeholder 5"/>
          <p:cNvSpPr>
            <a:spLocks noGrp="1"/>
          </p:cNvSpPr>
          <p:nvPr>
            <p:ph sz="half" idx="2"/>
          </p:nvPr>
        </p:nvSpPr>
        <p:spPr>
          <a:xfrm>
            <a:off x="448659" y="3564068"/>
            <a:ext cx="6186972" cy="1388626"/>
          </a:xfrm>
        </p:spPr>
        <p:txBody>
          <a:bodyPr>
            <a:normAutofit/>
          </a:bodyPr>
          <a:lstStyle/>
          <a:p>
            <a:pPr algn="just"/>
            <a:r>
              <a:rPr lang="en-US" sz="1400" b="1" dirty="0"/>
              <a:t>Role:</a:t>
            </a:r>
            <a:r>
              <a:rPr lang="en-US" sz="1400" dirty="0"/>
              <a:t> SJC measures joint swelling and is another important parameter in rheumatic disease evaluation.</a:t>
            </a:r>
          </a:p>
          <a:p>
            <a:pPr algn="just"/>
            <a:r>
              <a:rPr lang="en-US" sz="1400" b="1" dirty="0"/>
              <a:t>Importance:</a:t>
            </a:r>
            <a:r>
              <a:rPr lang="en-US" sz="1400" dirty="0"/>
              <a:t> Similar to TJC, elevated SJC scores suggest ongoing inflammation and disease activity, potentially influencing CIMT inflammation.</a:t>
            </a:r>
          </a:p>
        </p:txBody>
      </p:sp>
      <p:sp>
        <p:nvSpPr>
          <p:cNvPr id="11" name="Text Placeholder 4">
            <a:extLst>
              <a:ext uri="{FF2B5EF4-FFF2-40B4-BE49-F238E27FC236}">
                <a16:creationId xmlns:a16="http://schemas.microsoft.com/office/drawing/2014/main" id="{19AB160D-F616-83FA-5B5F-D35238194B15}"/>
              </a:ext>
            </a:extLst>
          </p:cNvPr>
          <p:cNvSpPr txBox="1">
            <a:spLocks/>
          </p:cNvSpPr>
          <p:nvPr/>
        </p:nvSpPr>
        <p:spPr>
          <a:xfrm>
            <a:off x="448658" y="3095059"/>
            <a:ext cx="8551480"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6. SJC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Swollen Joint Count</a:t>
            </a:r>
            <a:r>
              <a:rPr lang="en-IN" sz="1800" dirty="0">
                <a:latin typeface="Calibri" panose="020F0502020204030204" pitchFamily="34" charset="0"/>
                <a:ea typeface="Times New Roman" panose="02020603050405020304" pitchFamily="18" charset="0"/>
                <a:cs typeface="Times New Roman" panose="02020603050405020304" pitchFamily="18" charset="0"/>
              </a:rPr>
              <a:t>)</a:t>
            </a:r>
            <a:r>
              <a:rPr lang="en-US" dirty="0"/>
              <a:t> </a:t>
            </a:r>
          </a:p>
        </p:txBody>
      </p:sp>
      <p:sp>
        <p:nvSpPr>
          <p:cNvPr id="12" name="Content Placeholder 5">
            <a:extLst>
              <a:ext uri="{FF2B5EF4-FFF2-40B4-BE49-F238E27FC236}">
                <a16:creationId xmlns:a16="http://schemas.microsoft.com/office/drawing/2014/main" id="{48529E25-C9DF-5D68-D7DD-06A29CC7FAF8}"/>
              </a:ext>
            </a:extLst>
          </p:cNvPr>
          <p:cNvSpPr txBox="1">
            <a:spLocks/>
          </p:cNvSpPr>
          <p:nvPr/>
        </p:nvSpPr>
        <p:spPr>
          <a:xfrm>
            <a:off x="448660" y="1946344"/>
            <a:ext cx="6186972" cy="1388626"/>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en-US" sz="1400" b="1" dirty="0"/>
              <a:t>Role:</a:t>
            </a:r>
            <a:r>
              <a:rPr lang="en-US" sz="1400" dirty="0"/>
              <a:t> TJC is a measure of joint tenderness and is used in disease assessment, particularly for rheumatic diseases like rheumatoid arthritis.</a:t>
            </a:r>
          </a:p>
          <a:p>
            <a:pPr algn="just"/>
            <a:r>
              <a:rPr lang="en-US" sz="1400" b="1" dirty="0"/>
              <a:t>Importance:</a:t>
            </a:r>
            <a:r>
              <a:rPr lang="en-US" sz="1400" dirty="0"/>
              <a:t> Higher TJC scores may indicate more active disease and systemic inflammation, which could contribute to CIMT inflammation(28-joint Disease Activity Score (DAS28)).</a:t>
            </a:r>
          </a:p>
        </p:txBody>
      </p:sp>
      <p:pic>
        <p:nvPicPr>
          <p:cNvPr id="2050" name="Picture 2" descr="Figure. Disease activity score based on 28 joints (DAS28). The joints,... |  Download Scientific Diagram">
            <a:extLst>
              <a:ext uri="{FF2B5EF4-FFF2-40B4-BE49-F238E27FC236}">
                <a16:creationId xmlns:a16="http://schemas.microsoft.com/office/drawing/2014/main" id="{8E86E07B-2BF0-4CE2-9F81-EC4014A1D1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5633" y="1946344"/>
            <a:ext cx="2442973" cy="218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1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433880"/>
            <a:ext cx="8093365" cy="916230"/>
          </a:xfrm>
        </p:spPr>
        <p:txBody>
          <a:bodyPr>
            <a:normAutofit/>
          </a:bodyPr>
          <a:lstStyle/>
          <a:p>
            <a:r>
              <a:rPr lang="en-US" dirty="0"/>
              <a:t>Importance of features</a:t>
            </a:r>
          </a:p>
        </p:txBody>
      </p:sp>
      <p:sp>
        <p:nvSpPr>
          <p:cNvPr id="5" name="Text Placeholder 4"/>
          <p:cNvSpPr>
            <a:spLocks noGrp="1"/>
          </p:cNvSpPr>
          <p:nvPr>
            <p:ph type="body" idx="1"/>
          </p:nvPr>
        </p:nvSpPr>
        <p:spPr>
          <a:xfrm>
            <a:off x="448660" y="1458868"/>
            <a:ext cx="8551480" cy="479822"/>
          </a:xfrm>
        </p:spPr>
        <p:txBody>
          <a:body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7</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CRP (C-Reactive Protein)</a:t>
            </a:r>
            <a:r>
              <a:rPr lang="en-US" dirty="0"/>
              <a:t> </a:t>
            </a:r>
          </a:p>
        </p:txBody>
      </p:sp>
      <p:sp>
        <p:nvSpPr>
          <p:cNvPr id="6" name="Content Placeholder 5"/>
          <p:cNvSpPr>
            <a:spLocks noGrp="1"/>
          </p:cNvSpPr>
          <p:nvPr>
            <p:ph sz="half" idx="2"/>
          </p:nvPr>
        </p:nvSpPr>
        <p:spPr>
          <a:xfrm>
            <a:off x="448660" y="3350279"/>
            <a:ext cx="8551480" cy="1388626"/>
          </a:xfrm>
        </p:spPr>
        <p:txBody>
          <a:bodyPr>
            <a:normAutofit/>
          </a:bodyPr>
          <a:lstStyle/>
          <a:p>
            <a:pPr algn="just"/>
            <a:r>
              <a:rPr lang="en-US" sz="1400" b="1" dirty="0"/>
              <a:t>Role:</a:t>
            </a:r>
            <a:r>
              <a:rPr lang="en-US" sz="1400" dirty="0"/>
              <a:t> Anti CCP antibodies are specific to rheumatoid arthritis and are used for diagnosis and disease monitoring.</a:t>
            </a:r>
          </a:p>
          <a:p>
            <a:pPr algn="just"/>
            <a:r>
              <a:rPr lang="en-US" sz="1400" b="1" dirty="0"/>
              <a:t>Importance:</a:t>
            </a:r>
            <a:r>
              <a:rPr lang="en-US" sz="1400" dirty="0"/>
              <a:t> Presence of Anti CCP antibodies indicates autoimmune inflammation, which can contribute to CIMT thickening and cardiovascular risk in rheumatoid arthritis patients.</a:t>
            </a:r>
          </a:p>
        </p:txBody>
      </p:sp>
      <p:sp>
        <p:nvSpPr>
          <p:cNvPr id="11" name="Text Placeholder 4">
            <a:extLst>
              <a:ext uri="{FF2B5EF4-FFF2-40B4-BE49-F238E27FC236}">
                <a16:creationId xmlns:a16="http://schemas.microsoft.com/office/drawing/2014/main" id="{19AB160D-F616-83FA-5B5F-D35238194B15}"/>
              </a:ext>
            </a:extLst>
          </p:cNvPr>
          <p:cNvSpPr txBox="1">
            <a:spLocks/>
          </p:cNvSpPr>
          <p:nvPr/>
        </p:nvSpPr>
        <p:spPr>
          <a:xfrm>
            <a:off x="448659" y="2881270"/>
            <a:ext cx="8551480"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IN" sz="1800" dirty="0">
                <a:latin typeface="Calibri" panose="020F0502020204030204" pitchFamily="34" charset="0"/>
                <a:ea typeface="Times New Roman" panose="02020603050405020304" pitchFamily="18" charset="0"/>
                <a:cs typeface="Times New Roman" panose="02020603050405020304" pitchFamily="18" charset="0"/>
              </a:rPr>
              <a:t>8.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Anti CCP (Anti-Cyclic Citrullinated Peptide Antibodies)</a:t>
            </a:r>
            <a:r>
              <a:rPr lang="en-US" dirty="0"/>
              <a:t> </a:t>
            </a:r>
          </a:p>
        </p:txBody>
      </p:sp>
      <p:sp>
        <p:nvSpPr>
          <p:cNvPr id="12" name="Content Placeholder 5">
            <a:extLst>
              <a:ext uri="{FF2B5EF4-FFF2-40B4-BE49-F238E27FC236}">
                <a16:creationId xmlns:a16="http://schemas.microsoft.com/office/drawing/2014/main" id="{48529E25-C9DF-5D68-D7DD-06A29CC7FAF8}"/>
              </a:ext>
            </a:extLst>
          </p:cNvPr>
          <p:cNvSpPr txBox="1">
            <a:spLocks/>
          </p:cNvSpPr>
          <p:nvPr/>
        </p:nvSpPr>
        <p:spPr>
          <a:xfrm>
            <a:off x="448660" y="1946344"/>
            <a:ext cx="8551480" cy="1388626"/>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en-US" sz="1400" b="1" dirty="0"/>
              <a:t>Role:</a:t>
            </a:r>
            <a:r>
              <a:rPr lang="en-US" sz="1400" dirty="0"/>
              <a:t> CRP is another marker of inflammation and is more sensitive than ESR in detecting acute inflammation.</a:t>
            </a:r>
          </a:p>
          <a:p>
            <a:pPr algn="just"/>
            <a:r>
              <a:rPr lang="en-US" sz="1400" b="1" dirty="0"/>
              <a:t>Importance:</a:t>
            </a:r>
            <a:r>
              <a:rPr lang="en-US" sz="1400" dirty="0"/>
              <a:t> Elevated CRP levels are associated with increased cardiovascular risk and may indicate vascular inflammation contributing to CIMT.</a:t>
            </a:r>
          </a:p>
        </p:txBody>
      </p:sp>
    </p:spTree>
    <p:extLst>
      <p:ext uri="{BB962C8B-B14F-4D97-AF65-F5344CB8AC3E}">
        <p14:creationId xmlns:p14="http://schemas.microsoft.com/office/powerpoint/2010/main" val="355165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2012</Words>
  <Application>Microsoft Office PowerPoint</Application>
  <PresentationFormat>On-screen Show (16:9)</PresentationFormat>
  <Paragraphs>174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Söhne</vt:lpstr>
      <vt:lpstr>Office Theme</vt:lpstr>
      <vt:lpstr>Predictive Model For  CIMT Inflammation</vt:lpstr>
      <vt:lpstr>Rheumatoid Arthritis</vt:lpstr>
      <vt:lpstr>Objective</vt:lpstr>
      <vt:lpstr>Data Overview</vt:lpstr>
      <vt:lpstr>Features in the data</vt:lpstr>
      <vt:lpstr>Importance of features</vt:lpstr>
      <vt:lpstr>Importance of features</vt:lpstr>
      <vt:lpstr>Importance of features</vt:lpstr>
      <vt:lpstr>Importance of features</vt:lpstr>
      <vt:lpstr>Importance of features</vt:lpstr>
      <vt:lpstr>EDA of the Data</vt:lpstr>
      <vt:lpstr>Descriptive Statistics</vt:lpstr>
      <vt:lpstr>CIMT Inflammation (Target Variable)</vt:lpstr>
      <vt:lpstr>Age</vt:lpstr>
      <vt:lpstr>Gender</vt:lpstr>
      <vt:lpstr>Anti CCP &amp; RF</vt:lpstr>
      <vt:lpstr>SJC &amp; TJC</vt:lpstr>
      <vt:lpstr>Feature Importance</vt:lpstr>
      <vt:lpstr>Modeling Approach &amp; Training</vt:lpstr>
      <vt:lpstr>Comparing Model</vt:lpstr>
      <vt:lpstr>Bagging Classifier(estimator Adaboost )</vt:lpstr>
      <vt:lpstr>Bagging Classifier(estimator Adaboost )</vt:lpstr>
      <vt:lpstr>Bagging Classifier(estimator Adaboost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2024-05-13T07:26:42Z</dcterms:modified>
</cp:coreProperties>
</file>