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4CBDAC-2814-4CF5-8C49-246727C589E3}" type="datetimeFigureOut">
              <a:rPr lang="en-US" smtClean="0"/>
              <a:t>06-Jul-23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9C3EF-721C-4B52-B358-389252932918}" type="slidenum">
              <a:rPr lang="en-US" smtClean="0"/>
              <a:t>‹#›</a:t>
            </a:fld>
            <a:endParaRPr lang="en-US"/>
          </a:p>
        </p:txBody>
      </p:sp>
    </p:spTree>
    <p:extLst>
      <p:ext uri="{BB962C8B-B14F-4D97-AF65-F5344CB8AC3E}">
        <p14:creationId xmlns:p14="http://schemas.microsoft.com/office/powerpoint/2010/main" val="2290195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84CBDAC-2814-4CF5-8C49-246727C589E3}" type="datetimeFigureOut">
              <a:rPr lang="en-US" smtClean="0"/>
              <a:t>06-Jul-23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E9C3EF-721C-4B52-B358-389252932918}" type="slidenum">
              <a:rPr lang="en-US" smtClean="0"/>
              <a:t>‹#›</a:t>
            </a:fld>
            <a:endParaRPr lang="en-US"/>
          </a:p>
        </p:txBody>
      </p:sp>
    </p:spTree>
    <p:extLst>
      <p:ext uri="{BB962C8B-B14F-4D97-AF65-F5344CB8AC3E}">
        <p14:creationId xmlns:p14="http://schemas.microsoft.com/office/powerpoint/2010/main" val="3809292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84CBDAC-2814-4CF5-8C49-246727C589E3}" type="datetimeFigureOut">
              <a:rPr lang="en-US" smtClean="0"/>
              <a:t>06-Jul-23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9C3EF-721C-4B52-B358-389252932918}" type="slidenum">
              <a:rPr lang="en-US" smtClean="0"/>
              <a:t>‹#›</a:t>
            </a:fld>
            <a:endParaRPr lang="en-US"/>
          </a:p>
        </p:txBody>
      </p:sp>
    </p:spTree>
    <p:extLst>
      <p:ext uri="{BB962C8B-B14F-4D97-AF65-F5344CB8AC3E}">
        <p14:creationId xmlns:p14="http://schemas.microsoft.com/office/powerpoint/2010/main" val="959368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84CBDAC-2814-4CF5-8C49-246727C589E3}" type="datetimeFigureOut">
              <a:rPr lang="en-US" smtClean="0"/>
              <a:t>06-Jul-23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9C3EF-721C-4B52-B358-38925293291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36016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84CBDAC-2814-4CF5-8C49-246727C589E3}" type="datetimeFigureOut">
              <a:rPr lang="en-US" smtClean="0"/>
              <a:t>06-Jul-23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9C3EF-721C-4B52-B358-389252932918}" type="slidenum">
              <a:rPr lang="en-US" smtClean="0"/>
              <a:t>‹#›</a:t>
            </a:fld>
            <a:endParaRPr lang="en-US"/>
          </a:p>
        </p:txBody>
      </p:sp>
    </p:spTree>
    <p:extLst>
      <p:ext uri="{BB962C8B-B14F-4D97-AF65-F5344CB8AC3E}">
        <p14:creationId xmlns:p14="http://schemas.microsoft.com/office/powerpoint/2010/main" val="2251945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84CBDAC-2814-4CF5-8C49-246727C589E3}" type="datetimeFigureOut">
              <a:rPr lang="en-US" smtClean="0"/>
              <a:t>06-Jul-23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9C3EF-721C-4B52-B358-389252932918}" type="slidenum">
              <a:rPr lang="en-US" smtClean="0"/>
              <a:t>‹#›</a:t>
            </a:fld>
            <a:endParaRPr lang="en-US"/>
          </a:p>
        </p:txBody>
      </p:sp>
    </p:spTree>
    <p:extLst>
      <p:ext uri="{BB962C8B-B14F-4D97-AF65-F5344CB8AC3E}">
        <p14:creationId xmlns:p14="http://schemas.microsoft.com/office/powerpoint/2010/main" val="676341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84CBDAC-2814-4CF5-8C49-246727C589E3}" type="datetimeFigureOut">
              <a:rPr lang="en-US" smtClean="0"/>
              <a:t>06-Jul-23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9C3EF-721C-4B52-B358-389252932918}" type="slidenum">
              <a:rPr lang="en-US" smtClean="0"/>
              <a:t>‹#›</a:t>
            </a:fld>
            <a:endParaRPr lang="en-US"/>
          </a:p>
        </p:txBody>
      </p:sp>
    </p:spTree>
    <p:extLst>
      <p:ext uri="{BB962C8B-B14F-4D97-AF65-F5344CB8AC3E}">
        <p14:creationId xmlns:p14="http://schemas.microsoft.com/office/powerpoint/2010/main" val="1947049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4CBDAC-2814-4CF5-8C49-246727C589E3}" type="datetimeFigureOut">
              <a:rPr lang="en-US" smtClean="0"/>
              <a:t>06-Jul-23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9C3EF-721C-4B52-B358-389252932918}" type="slidenum">
              <a:rPr lang="en-US" smtClean="0"/>
              <a:t>‹#›</a:t>
            </a:fld>
            <a:endParaRPr lang="en-US"/>
          </a:p>
        </p:txBody>
      </p:sp>
    </p:spTree>
    <p:extLst>
      <p:ext uri="{BB962C8B-B14F-4D97-AF65-F5344CB8AC3E}">
        <p14:creationId xmlns:p14="http://schemas.microsoft.com/office/powerpoint/2010/main" val="3267385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4CBDAC-2814-4CF5-8C49-246727C589E3}" type="datetimeFigureOut">
              <a:rPr lang="en-US" smtClean="0"/>
              <a:t>06-Jul-23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9C3EF-721C-4B52-B358-389252932918}" type="slidenum">
              <a:rPr lang="en-US" smtClean="0"/>
              <a:t>‹#›</a:t>
            </a:fld>
            <a:endParaRPr lang="en-US"/>
          </a:p>
        </p:txBody>
      </p:sp>
    </p:spTree>
    <p:extLst>
      <p:ext uri="{BB962C8B-B14F-4D97-AF65-F5344CB8AC3E}">
        <p14:creationId xmlns:p14="http://schemas.microsoft.com/office/powerpoint/2010/main" val="1821041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C84CBDAC-2814-4CF5-8C49-246727C589E3}" type="datetimeFigureOut">
              <a:rPr lang="en-US" smtClean="0"/>
              <a:t>06-Jul-23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9C3EF-721C-4B52-B358-389252932918}" type="slidenum">
              <a:rPr lang="en-US" smtClean="0"/>
              <a:t>‹#›</a:t>
            </a:fld>
            <a:endParaRPr lang="en-US"/>
          </a:p>
        </p:txBody>
      </p:sp>
    </p:spTree>
    <p:extLst>
      <p:ext uri="{BB962C8B-B14F-4D97-AF65-F5344CB8AC3E}">
        <p14:creationId xmlns:p14="http://schemas.microsoft.com/office/powerpoint/2010/main" val="218857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84CBDAC-2814-4CF5-8C49-246727C589E3}" type="datetimeFigureOut">
              <a:rPr lang="en-US" smtClean="0"/>
              <a:t>06-Jul-23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9C3EF-721C-4B52-B358-389252932918}" type="slidenum">
              <a:rPr lang="en-US" smtClean="0"/>
              <a:t>‹#›</a:t>
            </a:fld>
            <a:endParaRPr lang="en-US"/>
          </a:p>
        </p:txBody>
      </p:sp>
    </p:spTree>
    <p:extLst>
      <p:ext uri="{BB962C8B-B14F-4D97-AF65-F5344CB8AC3E}">
        <p14:creationId xmlns:p14="http://schemas.microsoft.com/office/powerpoint/2010/main" val="1368452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84CBDAC-2814-4CF5-8C49-246727C589E3}" type="datetimeFigureOut">
              <a:rPr lang="en-US" smtClean="0"/>
              <a:t>06-Jul-23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E9C3EF-721C-4B52-B358-389252932918}" type="slidenum">
              <a:rPr lang="en-US" smtClean="0"/>
              <a:t>‹#›</a:t>
            </a:fld>
            <a:endParaRPr lang="en-US"/>
          </a:p>
        </p:txBody>
      </p:sp>
    </p:spTree>
    <p:extLst>
      <p:ext uri="{BB962C8B-B14F-4D97-AF65-F5344CB8AC3E}">
        <p14:creationId xmlns:p14="http://schemas.microsoft.com/office/powerpoint/2010/main" val="2696064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84CBDAC-2814-4CF5-8C49-246727C589E3}" type="datetimeFigureOut">
              <a:rPr lang="en-US" smtClean="0"/>
              <a:t>06-Jul-23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E9C3EF-721C-4B52-B358-389252932918}" type="slidenum">
              <a:rPr lang="en-US" smtClean="0"/>
              <a:t>‹#›</a:t>
            </a:fld>
            <a:endParaRPr lang="en-US"/>
          </a:p>
        </p:txBody>
      </p:sp>
    </p:spTree>
    <p:extLst>
      <p:ext uri="{BB962C8B-B14F-4D97-AF65-F5344CB8AC3E}">
        <p14:creationId xmlns:p14="http://schemas.microsoft.com/office/powerpoint/2010/main" val="2066901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84CBDAC-2814-4CF5-8C49-246727C589E3}" type="datetimeFigureOut">
              <a:rPr lang="en-US" smtClean="0"/>
              <a:t>06-Jul-23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AE9C3EF-721C-4B52-B358-389252932918}" type="slidenum">
              <a:rPr lang="en-US" smtClean="0"/>
              <a:t>‹#›</a:t>
            </a:fld>
            <a:endParaRPr lang="en-US"/>
          </a:p>
        </p:txBody>
      </p:sp>
    </p:spTree>
    <p:extLst>
      <p:ext uri="{BB962C8B-B14F-4D97-AF65-F5344CB8AC3E}">
        <p14:creationId xmlns:p14="http://schemas.microsoft.com/office/powerpoint/2010/main" val="309950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84CBDAC-2814-4CF5-8C49-246727C589E3}" type="datetimeFigureOut">
              <a:rPr lang="en-US" smtClean="0"/>
              <a:t>06-Jul-23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AE9C3EF-721C-4B52-B358-389252932918}" type="slidenum">
              <a:rPr lang="en-US" smtClean="0"/>
              <a:t>‹#›</a:t>
            </a:fld>
            <a:endParaRPr lang="en-US"/>
          </a:p>
        </p:txBody>
      </p:sp>
    </p:spTree>
    <p:extLst>
      <p:ext uri="{BB962C8B-B14F-4D97-AF65-F5344CB8AC3E}">
        <p14:creationId xmlns:p14="http://schemas.microsoft.com/office/powerpoint/2010/main" val="2873536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C84CBDAC-2814-4CF5-8C49-246727C589E3}" type="datetimeFigureOut">
              <a:rPr lang="en-US" smtClean="0"/>
              <a:t>06-Jul-23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AE9C3EF-721C-4B52-B358-389252932918}" type="slidenum">
              <a:rPr lang="en-US" smtClean="0"/>
              <a:t>‹#›</a:t>
            </a:fld>
            <a:endParaRPr lang="en-US"/>
          </a:p>
        </p:txBody>
      </p:sp>
    </p:spTree>
    <p:extLst>
      <p:ext uri="{BB962C8B-B14F-4D97-AF65-F5344CB8AC3E}">
        <p14:creationId xmlns:p14="http://schemas.microsoft.com/office/powerpoint/2010/main" val="1638598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84CBDAC-2814-4CF5-8C49-246727C589E3}" type="datetimeFigureOut">
              <a:rPr lang="en-US" smtClean="0"/>
              <a:t>06-Jul-23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E9C3EF-721C-4B52-B358-389252932918}" type="slidenum">
              <a:rPr lang="en-US" smtClean="0"/>
              <a:t>‹#›</a:t>
            </a:fld>
            <a:endParaRPr lang="en-US"/>
          </a:p>
        </p:txBody>
      </p:sp>
    </p:spTree>
    <p:extLst>
      <p:ext uri="{BB962C8B-B14F-4D97-AF65-F5344CB8AC3E}">
        <p14:creationId xmlns:p14="http://schemas.microsoft.com/office/powerpoint/2010/main" val="1003543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84CBDAC-2814-4CF5-8C49-246727C589E3}" type="datetimeFigureOut">
              <a:rPr lang="en-US" smtClean="0"/>
              <a:t>06-Jul-23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AE9C3EF-721C-4B52-B358-389252932918}" type="slidenum">
              <a:rPr lang="en-US" smtClean="0"/>
              <a:t>‹#›</a:t>
            </a:fld>
            <a:endParaRPr lang="en-US"/>
          </a:p>
        </p:txBody>
      </p:sp>
    </p:spTree>
    <p:extLst>
      <p:ext uri="{BB962C8B-B14F-4D97-AF65-F5344CB8AC3E}">
        <p14:creationId xmlns:p14="http://schemas.microsoft.com/office/powerpoint/2010/main" val="34320325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883580"/>
          </a:xfrm>
        </p:spPr>
        <p:txBody>
          <a:bodyPr>
            <a:normAutofit fontScale="90000"/>
          </a:bodyPr>
          <a:lstStyle/>
          <a:p>
            <a:r>
              <a:rPr lang="en-US" b="1" dirty="0" smtClean="0"/>
              <a:t>BDSN ENDTERM PROJECT</a:t>
            </a:r>
            <a:br>
              <a:rPr lang="en-US" b="1" dirty="0" smtClean="0"/>
            </a:br>
            <a:r>
              <a:rPr lang="en-US" sz="3600" b="1" dirty="0" smtClean="0"/>
              <a:t>EDA and modelling of stroke data</a:t>
            </a:r>
            <a:br>
              <a:rPr lang="en-US" sz="3600" b="1" dirty="0" smtClean="0"/>
            </a:br>
            <a:r>
              <a:rPr lang="en-US" sz="3600" b="1" dirty="0" smtClean="0"/>
              <a:t> Stroke prediction using </a:t>
            </a:r>
            <a:r>
              <a:rPr lang="en-US" sz="3600" b="1" dirty="0" err="1" smtClean="0"/>
              <a:t>PySpark</a:t>
            </a:r>
            <a:r>
              <a:rPr lang="en-US" sz="3600" b="1" dirty="0" smtClean="0"/>
              <a:t> pipelines </a:t>
            </a:r>
            <a:r>
              <a:rPr lang="en-US" b="1" dirty="0"/>
              <a:t/>
            </a:r>
            <a:br>
              <a:rPr lang="en-US" b="1" dirty="0"/>
            </a:br>
            <a:endParaRPr lang="en-US" dirty="0"/>
          </a:p>
        </p:txBody>
      </p:sp>
      <p:sp>
        <p:nvSpPr>
          <p:cNvPr id="3" name="Subtitle 2"/>
          <p:cNvSpPr>
            <a:spLocks noGrp="1"/>
          </p:cNvSpPr>
          <p:nvPr>
            <p:ph type="subTitle" idx="1"/>
          </p:nvPr>
        </p:nvSpPr>
        <p:spPr>
          <a:xfrm>
            <a:off x="1524000" y="4145279"/>
            <a:ext cx="9144000" cy="1959429"/>
          </a:xfrm>
        </p:spPr>
        <p:txBody>
          <a:bodyPr/>
          <a:lstStyle/>
          <a:p>
            <a:r>
              <a:rPr lang="en-US" b="1" dirty="0" smtClean="0"/>
              <a:t>Professor: Dr. </a:t>
            </a:r>
            <a:r>
              <a:rPr lang="en-US" b="1" dirty="0" err="1" smtClean="0"/>
              <a:t>Prithwis</a:t>
            </a:r>
            <a:r>
              <a:rPr lang="en-US" b="1" dirty="0" smtClean="0"/>
              <a:t> </a:t>
            </a:r>
            <a:r>
              <a:rPr lang="en-US" b="1" dirty="0" err="1" smtClean="0"/>
              <a:t>Mukerjee</a:t>
            </a:r>
            <a:endParaRPr lang="en-US" b="1" dirty="0" smtClean="0"/>
          </a:p>
          <a:p>
            <a:r>
              <a:rPr lang="en-US" b="1" dirty="0" smtClean="0"/>
              <a:t>Presentation by: Shivam</a:t>
            </a:r>
          </a:p>
          <a:p>
            <a:r>
              <a:rPr lang="en-US" b="1" dirty="0" smtClean="0"/>
              <a:t> Roll no: C23028</a:t>
            </a:r>
            <a:endParaRPr lang="en-US" b="1" dirty="0"/>
          </a:p>
        </p:txBody>
      </p:sp>
    </p:spTree>
    <p:extLst>
      <p:ext uri="{BB962C8B-B14F-4D97-AF65-F5344CB8AC3E}">
        <p14:creationId xmlns:p14="http://schemas.microsoft.com/office/powerpoint/2010/main" val="3044834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CONCLUSION</a:t>
            </a:r>
          </a:p>
        </p:txBody>
      </p:sp>
      <p:sp>
        <p:nvSpPr>
          <p:cNvPr id="3" name="Content Placeholder 2"/>
          <p:cNvSpPr>
            <a:spLocks noGrp="1"/>
          </p:cNvSpPr>
          <p:nvPr>
            <p:ph idx="1"/>
          </p:nvPr>
        </p:nvSpPr>
        <p:spPr/>
        <p:txBody>
          <a:bodyPr/>
          <a:lstStyle/>
          <a:p>
            <a:pPr marL="0" indent="0">
              <a:buNone/>
            </a:pPr>
            <a:r>
              <a:rPr lang="en-US" dirty="0"/>
              <a:t>• Strokes can be effectively predicted with machine learning models</a:t>
            </a:r>
            <a:r>
              <a:rPr lang="en-US" dirty="0" smtClean="0"/>
              <a:t>.</a:t>
            </a:r>
          </a:p>
          <a:p>
            <a:pPr marL="0" indent="0">
              <a:buNone/>
            </a:pPr>
            <a:endParaRPr lang="en-US" dirty="0"/>
          </a:p>
          <a:p>
            <a:pPr marL="0" indent="0">
              <a:buNone/>
            </a:pPr>
            <a:r>
              <a:rPr lang="en-US" dirty="0" smtClean="0"/>
              <a:t>• </a:t>
            </a:r>
            <a:r>
              <a:rPr lang="en-US" dirty="0"/>
              <a:t>Random forest along with logistic regression and gradient boosting were the best for this purpose based on data. </a:t>
            </a:r>
            <a:endParaRPr lang="en-US" dirty="0" smtClean="0"/>
          </a:p>
          <a:p>
            <a:pPr marL="0" indent="0">
              <a:buNone/>
            </a:pPr>
            <a:endParaRPr lang="en-US" dirty="0" smtClean="0"/>
          </a:p>
          <a:p>
            <a:pPr marL="0" indent="0">
              <a:buNone/>
            </a:pPr>
            <a:r>
              <a:rPr lang="en-US" dirty="0" smtClean="0"/>
              <a:t>• </a:t>
            </a:r>
            <a:r>
              <a:rPr lang="en-US" dirty="0"/>
              <a:t>The factors that we chose to predict stroke are likely not independent, despite giving us an accuracy of 80% since other models performed better</a:t>
            </a:r>
          </a:p>
        </p:txBody>
      </p:sp>
    </p:spTree>
    <p:extLst>
      <p:ext uri="{BB962C8B-B14F-4D97-AF65-F5344CB8AC3E}">
        <p14:creationId xmlns:p14="http://schemas.microsoft.com/office/powerpoint/2010/main" val="1399845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78624"/>
          </a:xfrm>
        </p:spPr>
        <p:txBody>
          <a:bodyPr/>
          <a:lstStyle/>
          <a:p>
            <a:r>
              <a:rPr lang="en-US" dirty="0" smtClean="0"/>
              <a:t>                 </a:t>
            </a:r>
            <a:br>
              <a:rPr lang="en-US" dirty="0" smtClean="0"/>
            </a:br>
            <a:r>
              <a:rPr lang="en-US" dirty="0"/>
              <a:t/>
            </a:r>
            <a:br>
              <a:rPr lang="en-US" dirty="0"/>
            </a:br>
            <a:r>
              <a:rPr lang="en-US" dirty="0" smtClean="0"/>
              <a:t>                  </a:t>
            </a:r>
            <a:r>
              <a:rPr lang="en-US" sz="9600" dirty="0" smtClean="0"/>
              <a:t>THANK YOU</a:t>
            </a:r>
            <a:endParaRPr lang="en-US" sz="9600" dirty="0"/>
          </a:p>
        </p:txBody>
      </p:sp>
    </p:spTree>
    <p:extLst>
      <p:ext uri="{BB962C8B-B14F-4D97-AF65-F5344CB8AC3E}">
        <p14:creationId xmlns:p14="http://schemas.microsoft.com/office/powerpoint/2010/main" val="2693994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SIGNIFICANCE OF PROJECT</a:t>
            </a:r>
            <a:endParaRPr lang="en-US" b="1" u="sng"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 Stroke occurs when the blood supply to part of the brain is interrupted or reduced, preventing brain tissue from getting oxygen and nutrients. Brain cells begin to die in minutes. </a:t>
            </a:r>
          </a:p>
          <a:p>
            <a:pPr marL="0" indent="0">
              <a:buNone/>
            </a:pPr>
            <a:r>
              <a:rPr lang="en-US" dirty="0" smtClean="0"/>
              <a:t>• A stroke can sometimes cause temporary or permanent disabilities, depending on how long the brain lacks blood flow and which part is affected. Stroke is the leading cause of disability worldwide and the second leading cause of death. </a:t>
            </a:r>
          </a:p>
          <a:p>
            <a:pPr marL="0" indent="0">
              <a:buNone/>
            </a:pPr>
            <a:r>
              <a:rPr lang="en-US" dirty="0" smtClean="0"/>
              <a:t>• Strokes cause immense health and economic burdens in India and globally. </a:t>
            </a:r>
            <a:r>
              <a:rPr lang="en-US" dirty="0" err="1" smtClean="0"/>
              <a:t>Strokerelated</a:t>
            </a:r>
            <a:r>
              <a:rPr lang="en-US" dirty="0" smtClean="0"/>
              <a:t> costs in the United States came to nearly $53 billion between 2017 and 2018. This included the cost of health care services, medicines to treat stroke, and missed days of work.</a:t>
            </a:r>
          </a:p>
          <a:p>
            <a:pPr marL="0" indent="0">
              <a:buNone/>
            </a:pPr>
            <a:r>
              <a:rPr lang="en-US" dirty="0" smtClean="0"/>
              <a:t> • Being able to predict and prevent stroke can make a serious impact on quality of life and economic productivity lost on a daily basis.</a:t>
            </a:r>
            <a:endParaRPr lang="en-US" dirty="0"/>
          </a:p>
        </p:txBody>
      </p:sp>
    </p:spTree>
    <p:extLst>
      <p:ext uri="{BB962C8B-B14F-4D97-AF65-F5344CB8AC3E}">
        <p14:creationId xmlns:p14="http://schemas.microsoft.com/office/powerpoint/2010/main" val="1776981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DATA SOURCES AND SUBMISSION</a:t>
            </a:r>
            <a:endParaRPr lang="en-US" b="1" u="sng" dirty="0"/>
          </a:p>
        </p:txBody>
      </p:sp>
      <p:sp>
        <p:nvSpPr>
          <p:cNvPr id="3" name="Content Placeholder 2"/>
          <p:cNvSpPr>
            <a:spLocks noGrp="1"/>
          </p:cNvSpPr>
          <p:nvPr>
            <p:ph idx="1"/>
          </p:nvPr>
        </p:nvSpPr>
        <p:spPr/>
        <p:txBody>
          <a:bodyPr/>
          <a:lstStyle/>
          <a:p>
            <a:r>
              <a:rPr lang="en-US" dirty="0" smtClean="0"/>
              <a:t>Data source: </a:t>
            </a:r>
            <a:r>
              <a:rPr lang="en-US" dirty="0" err="1" smtClean="0"/>
              <a:t>Kaggle</a:t>
            </a:r>
            <a:r>
              <a:rPr lang="en-US" dirty="0" smtClean="0"/>
              <a:t> </a:t>
            </a:r>
          </a:p>
          <a:p>
            <a:endParaRPr lang="en-US" dirty="0" smtClean="0"/>
          </a:p>
          <a:p>
            <a:r>
              <a:rPr lang="en-US" dirty="0" err="1" smtClean="0"/>
              <a:t>Kaggle</a:t>
            </a:r>
            <a:r>
              <a:rPr lang="en-US" dirty="0" smtClean="0"/>
              <a:t> link to dataset : </a:t>
            </a:r>
          </a:p>
          <a:p>
            <a:pPr marL="0" indent="0">
              <a:buNone/>
            </a:pPr>
            <a:r>
              <a:rPr lang="en-US" dirty="0"/>
              <a:t> </a:t>
            </a:r>
            <a:r>
              <a:rPr lang="en-US" dirty="0" smtClean="0"/>
              <a:t>https://www.kaggle.com/datasets/fedesorian o/stroke-prediction-      dataset </a:t>
            </a:r>
          </a:p>
          <a:p>
            <a:endParaRPr lang="en-US" dirty="0" smtClean="0"/>
          </a:p>
          <a:p>
            <a:r>
              <a:rPr lang="en-US" dirty="0" err="1" smtClean="0"/>
              <a:t>Colab</a:t>
            </a:r>
            <a:r>
              <a:rPr lang="en-US" dirty="0" smtClean="0"/>
              <a:t>  note </a:t>
            </a:r>
            <a:r>
              <a:rPr lang="en-US" dirty="0" err="1" smtClean="0"/>
              <a:t>booklink</a:t>
            </a:r>
            <a:r>
              <a:rPr lang="en-US" dirty="0" smtClean="0"/>
              <a:t> :  https://colab.research.google.com/drive/1KtL4JHBnfglt7iUjKuSUfeM_jAaI1FJV?usp=sharing</a:t>
            </a:r>
            <a:endParaRPr lang="en-US" dirty="0"/>
          </a:p>
        </p:txBody>
      </p:sp>
    </p:spTree>
    <p:extLst>
      <p:ext uri="{BB962C8B-B14F-4D97-AF65-F5344CB8AC3E}">
        <p14:creationId xmlns:p14="http://schemas.microsoft.com/office/powerpoint/2010/main" val="1775562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VARIABLES:</a:t>
            </a:r>
            <a:endParaRPr lang="en-US" b="1" u="sng" dirty="0"/>
          </a:p>
        </p:txBody>
      </p:sp>
      <p:sp>
        <p:nvSpPr>
          <p:cNvPr id="3" name="Content Placeholder 2"/>
          <p:cNvSpPr>
            <a:spLocks noGrp="1"/>
          </p:cNvSpPr>
          <p:nvPr>
            <p:ph idx="1"/>
          </p:nvPr>
        </p:nvSpPr>
        <p:spPr/>
        <p:txBody>
          <a:bodyPr>
            <a:normAutofit/>
          </a:bodyPr>
          <a:lstStyle/>
          <a:p>
            <a:pPr marL="0" indent="0">
              <a:buNone/>
            </a:pPr>
            <a:r>
              <a:rPr lang="en-US" dirty="0" smtClean="0"/>
              <a:t>1) id: Unique identifier </a:t>
            </a:r>
          </a:p>
          <a:p>
            <a:pPr marL="0" indent="0">
              <a:buNone/>
            </a:pPr>
            <a:r>
              <a:rPr lang="en-US" dirty="0" smtClean="0"/>
              <a:t>2) gender: "Male", "Female" or "Other" </a:t>
            </a:r>
          </a:p>
          <a:p>
            <a:pPr marL="0" indent="0">
              <a:buNone/>
            </a:pPr>
            <a:r>
              <a:rPr lang="en-US" dirty="0" smtClean="0"/>
              <a:t>3) age: Age of the patient </a:t>
            </a:r>
          </a:p>
          <a:p>
            <a:pPr marL="0" indent="0">
              <a:buNone/>
            </a:pPr>
            <a:r>
              <a:rPr lang="en-US" dirty="0" smtClean="0"/>
              <a:t>4) hypertension: 0 if the patient doesn't have hypertension, 1 if the patient has hypertension </a:t>
            </a:r>
          </a:p>
          <a:p>
            <a:pPr marL="0" indent="0">
              <a:buNone/>
            </a:pPr>
            <a:r>
              <a:rPr lang="en-US" dirty="0" smtClean="0"/>
              <a:t>5) </a:t>
            </a:r>
            <a:r>
              <a:rPr lang="en-US" dirty="0" err="1" smtClean="0"/>
              <a:t>heart_disease</a:t>
            </a:r>
            <a:r>
              <a:rPr lang="en-US" dirty="0" smtClean="0"/>
              <a:t>: 0 if the patient doesn't have any heart diseases, 1 if the patient has a heart disease </a:t>
            </a:r>
          </a:p>
          <a:p>
            <a:pPr marL="0" indent="0">
              <a:buNone/>
            </a:pPr>
            <a:r>
              <a:rPr lang="en-US" dirty="0" smtClean="0"/>
              <a:t>6) </a:t>
            </a:r>
            <a:r>
              <a:rPr lang="en-US" dirty="0" err="1" smtClean="0"/>
              <a:t>ever_married</a:t>
            </a:r>
            <a:r>
              <a:rPr lang="en-US" dirty="0" smtClean="0"/>
              <a:t>: "No" or "Yes“</a:t>
            </a:r>
          </a:p>
          <a:p>
            <a:pPr marL="0" indent="0">
              <a:buNone/>
            </a:pPr>
            <a:r>
              <a:rPr lang="en-US" dirty="0" smtClean="0"/>
              <a:t> 7) </a:t>
            </a:r>
            <a:r>
              <a:rPr lang="en-US" dirty="0" err="1" smtClean="0"/>
              <a:t>work_type</a:t>
            </a:r>
            <a:r>
              <a:rPr lang="en-US" dirty="0" smtClean="0"/>
              <a:t>: "children", "</a:t>
            </a:r>
            <a:r>
              <a:rPr lang="en-US" dirty="0" err="1" smtClean="0"/>
              <a:t>Govt_job</a:t>
            </a:r>
            <a:r>
              <a:rPr lang="en-US" dirty="0" smtClean="0"/>
              <a:t>", "</a:t>
            </a:r>
            <a:r>
              <a:rPr lang="en-US" dirty="0" err="1" smtClean="0"/>
              <a:t>Never_worked</a:t>
            </a:r>
            <a:r>
              <a:rPr lang="en-US" dirty="0" smtClean="0"/>
              <a:t>", "Private" or "Self-employed"</a:t>
            </a:r>
            <a:endParaRPr lang="en-US" dirty="0"/>
          </a:p>
        </p:txBody>
      </p:sp>
    </p:spTree>
    <p:extLst>
      <p:ext uri="{BB962C8B-B14F-4D97-AF65-F5344CB8AC3E}">
        <p14:creationId xmlns:p14="http://schemas.microsoft.com/office/powerpoint/2010/main" val="1901031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VARIABLES:</a:t>
            </a:r>
            <a:endParaRPr lang="en-US" dirty="0"/>
          </a:p>
        </p:txBody>
      </p:sp>
      <p:sp>
        <p:nvSpPr>
          <p:cNvPr id="3" name="Content Placeholder 2"/>
          <p:cNvSpPr>
            <a:spLocks noGrp="1"/>
          </p:cNvSpPr>
          <p:nvPr>
            <p:ph idx="1"/>
          </p:nvPr>
        </p:nvSpPr>
        <p:spPr/>
        <p:txBody>
          <a:bodyPr/>
          <a:lstStyle/>
          <a:p>
            <a:pPr marL="0" indent="0">
              <a:buNone/>
            </a:pPr>
            <a:r>
              <a:rPr lang="en-US" dirty="0" smtClean="0"/>
              <a:t>8) </a:t>
            </a:r>
            <a:r>
              <a:rPr lang="en-US" dirty="0" err="1" smtClean="0"/>
              <a:t>Residence_type</a:t>
            </a:r>
            <a:r>
              <a:rPr lang="en-US" dirty="0" smtClean="0"/>
              <a:t>: "Rural" or "Urban“</a:t>
            </a:r>
          </a:p>
          <a:p>
            <a:pPr marL="0" indent="0">
              <a:buNone/>
            </a:pPr>
            <a:r>
              <a:rPr lang="en-US" dirty="0" smtClean="0"/>
              <a:t>9) </a:t>
            </a:r>
            <a:r>
              <a:rPr lang="en-US" dirty="0" err="1" smtClean="0"/>
              <a:t>avg_glucose_level</a:t>
            </a:r>
            <a:r>
              <a:rPr lang="en-US" dirty="0" smtClean="0"/>
              <a:t>: average glucose level in blood </a:t>
            </a:r>
          </a:p>
          <a:p>
            <a:pPr marL="0" indent="0">
              <a:buNone/>
            </a:pPr>
            <a:r>
              <a:rPr lang="en-US" dirty="0" smtClean="0"/>
              <a:t>10) </a:t>
            </a:r>
            <a:r>
              <a:rPr lang="en-US" dirty="0" err="1" smtClean="0"/>
              <a:t>bmi</a:t>
            </a:r>
            <a:r>
              <a:rPr lang="en-US" dirty="0" smtClean="0"/>
              <a:t>: body mass index </a:t>
            </a:r>
          </a:p>
          <a:p>
            <a:pPr marL="0" indent="0">
              <a:buNone/>
            </a:pPr>
            <a:r>
              <a:rPr lang="en-US" dirty="0" smtClean="0"/>
              <a:t>11) </a:t>
            </a:r>
            <a:r>
              <a:rPr lang="en-US" dirty="0" err="1" smtClean="0"/>
              <a:t>smoking_status</a:t>
            </a:r>
            <a:r>
              <a:rPr lang="en-US" dirty="0" smtClean="0"/>
              <a:t>: "formerly smoked", "never smoked", "smokes" or "Unknown"* </a:t>
            </a:r>
          </a:p>
          <a:p>
            <a:pPr marL="0" indent="0">
              <a:buNone/>
            </a:pPr>
            <a:r>
              <a:rPr lang="en-US" dirty="0" smtClean="0"/>
              <a:t>12) stroke: 1 if the patient had a stroke or 0 if not *Note: "Unknown" in </a:t>
            </a:r>
            <a:r>
              <a:rPr lang="en-US" dirty="0" err="1" smtClean="0"/>
              <a:t>smoking_status</a:t>
            </a:r>
            <a:r>
              <a:rPr lang="en-US" dirty="0" smtClean="0"/>
              <a:t> means that the information is unavailable for this patient</a:t>
            </a:r>
            <a:endParaRPr lang="en-US" dirty="0"/>
          </a:p>
        </p:txBody>
      </p:sp>
    </p:spTree>
    <p:extLst>
      <p:ext uri="{BB962C8B-B14F-4D97-AF65-F5344CB8AC3E}">
        <p14:creationId xmlns:p14="http://schemas.microsoft.com/office/powerpoint/2010/main" val="4115416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RESEARCH OBJECTIVE AND METHODOLOGY</a:t>
            </a:r>
            <a:endParaRPr lang="en-US" b="1" u="sng" dirty="0"/>
          </a:p>
        </p:txBody>
      </p:sp>
      <p:sp>
        <p:nvSpPr>
          <p:cNvPr id="3" name="Content Placeholder 2"/>
          <p:cNvSpPr>
            <a:spLocks noGrp="1"/>
          </p:cNvSpPr>
          <p:nvPr>
            <p:ph idx="1"/>
          </p:nvPr>
        </p:nvSpPr>
        <p:spPr>
          <a:xfrm>
            <a:off x="838200" y="1825625"/>
            <a:ext cx="10515600" cy="4627426"/>
          </a:xfrm>
        </p:spPr>
        <p:txBody>
          <a:bodyPr>
            <a:normAutofit fontScale="92500"/>
          </a:bodyPr>
          <a:lstStyle/>
          <a:p>
            <a:r>
              <a:rPr lang="en-US" dirty="0" smtClean="0"/>
              <a:t>Objective: </a:t>
            </a:r>
          </a:p>
          <a:p>
            <a:pPr marL="0" indent="0">
              <a:buNone/>
            </a:pPr>
            <a:r>
              <a:rPr lang="en-US" dirty="0" smtClean="0"/>
              <a:t>• We try to determine whether the patient will have a stroke or not based on the input parameters like gender, age, various diseases, and smoking status by applying machine learning algorithms.</a:t>
            </a:r>
          </a:p>
          <a:p>
            <a:pPr marL="0" indent="0">
              <a:buNone/>
            </a:pPr>
            <a:endParaRPr lang="en-US" dirty="0" smtClean="0"/>
          </a:p>
          <a:p>
            <a:pPr marL="0" indent="0">
              <a:buNone/>
            </a:pPr>
            <a:r>
              <a:rPr lang="en-US" dirty="0" smtClean="0"/>
              <a:t> </a:t>
            </a:r>
            <a:r>
              <a:rPr lang="en-US" b="1" u="sng" dirty="0" smtClean="0"/>
              <a:t>Methodology </a:t>
            </a:r>
          </a:p>
          <a:p>
            <a:pPr marL="0" indent="0">
              <a:buNone/>
            </a:pPr>
            <a:r>
              <a:rPr lang="en-US" dirty="0" smtClean="0"/>
              <a:t>• We use MongoDB server hosted on </a:t>
            </a:r>
            <a:r>
              <a:rPr lang="en-US" dirty="0" err="1" smtClean="0"/>
              <a:t>CleverCloud</a:t>
            </a:r>
            <a:r>
              <a:rPr lang="en-US" dirty="0" smtClean="0"/>
              <a:t> to manage our data remotely. </a:t>
            </a:r>
          </a:p>
          <a:p>
            <a:pPr marL="0" indent="0">
              <a:buNone/>
            </a:pPr>
            <a:r>
              <a:rPr lang="en-US" dirty="0" smtClean="0"/>
              <a:t>• We use MongoDB Compass to establish a connection and manage documents. </a:t>
            </a:r>
          </a:p>
          <a:p>
            <a:pPr marL="0" indent="0">
              <a:buNone/>
            </a:pPr>
            <a:r>
              <a:rPr lang="en-US" dirty="0" smtClean="0"/>
              <a:t>• We perform EDA on the data using Pandas, </a:t>
            </a:r>
            <a:r>
              <a:rPr lang="en-US" dirty="0" err="1" smtClean="0"/>
              <a:t>Matplotlib</a:t>
            </a:r>
            <a:r>
              <a:rPr lang="en-US" dirty="0" smtClean="0"/>
              <a:t> and </a:t>
            </a:r>
            <a:r>
              <a:rPr lang="en-US" dirty="0" err="1" smtClean="0"/>
              <a:t>Seaborn</a:t>
            </a:r>
            <a:r>
              <a:rPr lang="en-US" dirty="0" smtClean="0"/>
              <a:t> libraries in Python. </a:t>
            </a:r>
          </a:p>
          <a:p>
            <a:pPr marL="0" indent="0">
              <a:buNone/>
            </a:pPr>
            <a:r>
              <a:rPr lang="en-US" dirty="0" smtClean="0"/>
              <a:t>• We perform further EDA using </a:t>
            </a:r>
            <a:r>
              <a:rPr lang="en-US" dirty="0" err="1" smtClean="0"/>
              <a:t>spark.sql</a:t>
            </a:r>
            <a:r>
              <a:rPr lang="en-US" dirty="0" smtClean="0"/>
              <a:t> from </a:t>
            </a:r>
            <a:r>
              <a:rPr lang="en-US" dirty="0" err="1" smtClean="0"/>
              <a:t>PySpark</a:t>
            </a:r>
            <a:r>
              <a:rPr lang="en-US" dirty="0" smtClean="0"/>
              <a:t>. </a:t>
            </a:r>
          </a:p>
          <a:p>
            <a:pPr marL="0" indent="0">
              <a:buNone/>
            </a:pPr>
            <a:r>
              <a:rPr lang="en-US" dirty="0" smtClean="0"/>
              <a:t>• We treat the data as appropriate for the situation and use </a:t>
            </a:r>
            <a:r>
              <a:rPr lang="en-US" dirty="0" err="1" smtClean="0"/>
              <a:t>PySpark</a:t>
            </a:r>
            <a:r>
              <a:rPr lang="en-US" dirty="0" smtClean="0"/>
              <a:t> to fit machine learning pipelines to predict stroke.</a:t>
            </a:r>
            <a:endParaRPr lang="en-US" dirty="0"/>
          </a:p>
        </p:txBody>
      </p:sp>
    </p:spTree>
    <p:extLst>
      <p:ext uri="{BB962C8B-B14F-4D97-AF65-F5344CB8AC3E}">
        <p14:creationId xmlns:p14="http://schemas.microsoft.com/office/powerpoint/2010/main" val="1840614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METHODOLOGY</a:t>
            </a:r>
            <a:endParaRPr lang="en-US" b="1" u="sng" dirty="0"/>
          </a:p>
        </p:txBody>
      </p:sp>
      <p:sp>
        <p:nvSpPr>
          <p:cNvPr id="3" name="Content Placeholder 2"/>
          <p:cNvSpPr>
            <a:spLocks noGrp="1"/>
          </p:cNvSpPr>
          <p:nvPr>
            <p:ph idx="1"/>
          </p:nvPr>
        </p:nvSpPr>
        <p:spPr/>
        <p:txBody>
          <a:bodyPr/>
          <a:lstStyle/>
          <a:p>
            <a:pPr marL="0" indent="0">
              <a:buNone/>
            </a:pPr>
            <a:r>
              <a:rPr lang="en-US" dirty="0" smtClean="0"/>
              <a:t>• After that the relevant predictor variables were assembled we divided the original dataset into an 80-20 training and test set. </a:t>
            </a:r>
          </a:p>
          <a:p>
            <a:pPr marL="0" indent="0">
              <a:buNone/>
            </a:pPr>
            <a:r>
              <a:rPr lang="en-US" dirty="0" smtClean="0"/>
              <a:t>• We then applied the following algorithms: </a:t>
            </a:r>
          </a:p>
          <a:p>
            <a:pPr marL="0" indent="0">
              <a:buNone/>
            </a:pPr>
            <a:r>
              <a:rPr lang="en-US" dirty="0" smtClean="0"/>
              <a:t>• Decision Tree Classification </a:t>
            </a:r>
          </a:p>
          <a:p>
            <a:pPr marL="0" indent="0">
              <a:buNone/>
            </a:pPr>
            <a:r>
              <a:rPr lang="en-US" dirty="0" smtClean="0"/>
              <a:t>• Logistic Regression </a:t>
            </a:r>
          </a:p>
          <a:p>
            <a:pPr marL="0" indent="0">
              <a:buNone/>
            </a:pPr>
            <a:r>
              <a:rPr lang="en-US" dirty="0" smtClean="0"/>
              <a:t>• Random Forest Classification </a:t>
            </a:r>
          </a:p>
          <a:p>
            <a:pPr marL="0" indent="0">
              <a:buNone/>
            </a:pPr>
            <a:r>
              <a:rPr lang="en-US" smtClean="0"/>
              <a:t>• </a:t>
            </a:r>
            <a:r>
              <a:rPr lang="en-US" dirty="0" smtClean="0"/>
              <a:t>Support Vector Machine – </a:t>
            </a:r>
            <a:r>
              <a:rPr lang="en-US" smtClean="0"/>
              <a:t>Linear </a:t>
            </a:r>
          </a:p>
          <a:p>
            <a:pPr marL="0" indent="0">
              <a:buNone/>
            </a:pPr>
            <a:r>
              <a:rPr lang="en-US" smtClean="0"/>
              <a:t>• </a:t>
            </a:r>
            <a:r>
              <a:rPr lang="en-US" dirty="0" smtClean="0"/>
              <a:t>Naive Bayes.</a:t>
            </a:r>
            <a:endParaRPr lang="en-US" b="1" dirty="0"/>
          </a:p>
        </p:txBody>
      </p:sp>
    </p:spTree>
    <p:extLst>
      <p:ext uri="{BB962C8B-B14F-4D97-AF65-F5344CB8AC3E}">
        <p14:creationId xmlns:p14="http://schemas.microsoft.com/office/powerpoint/2010/main" val="3623609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1921"/>
            <a:ext cx="10515600" cy="905690"/>
          </a:xfrm>
        </p:spPr>
        <p:txBody>
          <a:bodyPr/>
          <a:lstStyle/>
          <a:p>
            <a:r>
              <a:rPr lang="en-US" b="1" u="sng" dirty="0"/>
              <a:t>ANALYSIS</a:t>
            </a:r>
          </a:p>
        </p:txBody>
      </p:sp>
      <p:sp>
        <p:nvSpPr>
          <p:cNvPr id="3" name="Content Placeholder 2"/>
          <p:cNvSpPr>
            <a:spLocks noGrp="1"/>
          </p:cNvSpPr>
          <p:nvPr>
            <p:ph idx="1"/>
          </p:nvPr>
        </p:nvSpPr>
        <p:spPr>
          <a:xfrm>
            <a:off x="838200" y="966650"/>
            <a:ext cx="10515600" cy="5982789"/>
          </a:xfrm>
        </p:spPr>
        <p:txBody>
          <a:bodyPr/>
          <a:lstStyle/>
          <a:p>
            <a:pPr marL="0" indent="0">
              <a:buNone/>
            </a:pPr>
            <a:r>
              <a:rPr lang="en-US" b="1" u="sng" dirty="0"/>
              <a:t>Accuracy</a:t>
            </a:r>
            <a:r>
              <a:rPr lang="en-US" dirty="0"/>
              <a:t> </a:t>
            </a:r>
            <a:endParaRPr lang="en-US" dirty="0" smtClean="0"/>
          </a:p>
          <a:p>
            <a:r>
              <a:rPr lang="en-US" sz="2400" dirty="0" err="1"/>
              <a:t>Accuray</a:t>
            </a:r>
            <a:r>
              <a:rPr lang="en-US" sz="2400" dirty="0"/>
              <a:t> of the Decision Tree pipeline: 95.415 % </a:t>
            </a:r>
            <a:endParaRPr lang="en-US" sz="2400" dirty="0" smtClean="0"/>
          </a:p>
          <a:p>
            <a:r>
              <a:rPr lang="en-US" sz="2400" dirty="0" err="1" smtClean="0"/>
              <a:t>Accuray</a:t>
            </a:r>
            <a:r>
              <a:rPr lang="en-US" sz="2400" dirty="0" smtClean="0"/>
              <a:t> </a:t>
            </a:r>
            <a:r>
              <a:rPr lang="en-US" sz="2400" dirty="0"/>
              <a:t>of the Logistic Regression pipeline: 95.702 % </a:t>
            </a:r>
            <a:endParaRPr lang="en-US" sz="2400" dirty="0" smtClean="0"/>
          </a:p>
          <a:p>
            <a:r>
              <a:rPr lang="en-US" sz="2400" dirty="0" err="1" smtClean="0"/>
              <a:t>Accuray</a:t>
            </a:r>
            <a:r>
              <a:rPr lang="en-US" sz="2400" dirty="0" smtClean="0"/>
              <a:t> </a:t>
            </a:r>
            <a:r>
              <a:rPr lang="en-US" sz="2400" dirty="0"/>
              <a:t>of the Random Forest pipeline: 95.702 % </a:t>
            </a:r>
            <a:endParaRPr lang="en-US" sz="2400" dirty="0" smtClean="0"/>
          </a:p>
          <a:p>
            <a:r>
              <a:rPr lang="en-US" sz="2400" dirty="0" err="1" smtClean="0"/>
              <a:t>Accuray</a:t>
            </a:r>
            <a:r>
              <a:rPr lang="en-US" sz="2400" dirty="0" smtClean="0"/>
              <a:t> </a:t>
            </a:r>
            <a:r>
              <a:rPr lang="en-US" sz="2400" dirty="0"/>
              <a:t>of the Support Vector Machine pipeline: 95.702 % </a:t>
            </a:r>
            <a:endParaRPr lang="en-US" sz="2400" dirty="0" smtClean="0"/>
          </a:p>
          <a:p>
            <a:r>
              <a:rPr lang="en-US" sz="2400" dirty="0" err="1" smtClean="0"/>
              <a:t>Accuray</a:t>
            </a:r>
            <a:r>
              <a:rPr lang="en-US" sz="2400" dirty="0" smtClean="0"/>
              <a:t> </a:t>
            </a:r>
            <a:r>
              <a:rPr lang="en-US" sz="2400" dirty="0"/>
              <a:t>of the Naive Bayes pipeline: 80.516 </a:t>
            </a:r>
            <a:r>
              <a:rPr lang="en-US" sz="2400" dirty="0" smtClean="0"/>
              <a:t>%</a:t>
            </a:r>
          </a:p>
          <a:p>
            <a:pPr marL="0" indent="0">
              <a:buNone/>
            </a:pPr>
            <a:r>
              <a:rPr lang="en-US" b="1" u="sng" dirty="0"/>
              <a:t>Area Under ROC </a:t>
            </a:r>
            <a:r>
              <a:rPr lang="en-US" b="1" u="sng" dirty="0" smtClean="0"/>
              <a:t>Curve</a:t>
            </a:r>
          </a:p>
          <a:p>
            <a:pPr marL="0" indent="0">
              <a:buNone/>
            </a:pPr>
            <a:r>
              <a:rPr lang="en-US" sz="2400" dirty="0"/>
              <a:t>Area under ROC curve of the Decision Tree pipeline: </a:t>
            </a:r>
            <a:r>
              <a:rPr lang="en-US" sz="2400" dirty="0" smtClean="0"/>
              <a:t>0.43658</a:t>
            </a:r>
          </a:p>
          <a:p>
            <a:pPr marL="0" indent="0">
              <a:buNone/>
            </a:pPr>
            <a:r>
              <a:rPr lang="en-US" sz="2400" dirty="0" smtClean="0"/>
              <a:t>Area </a:t>
            </a:r>
            <a:r>
              <a:rPr lang="en-US" sz="2400" dirty="0"/>
              <a:t>under ROC curve of the Logistic Regression pipeline: 0.86465 </a:t>
            </a:r>
            <a:endParaRPr lang="en-US" sz="2400" dirty="0" smtClean="0"/>
          </a:p>
          <a:p>
            <a:pPr marL="0" indent="0">
              <a:buNone/>
            </a:pPr>
            <a:r>
              <a:rPr lang="en-US" sz="2400" dirty="0" smtClean="0"/>
              <a:t>Area </a:t>
            </a:r>
            <a:r>
              <a:rPr lang="en-US" sz="2400" dirty="0"/>
              <a:t>under ROC curve of the Random Forest pipeline: 0.84437 </a:t>
            </a:r>
            <a:endParaRPr lang="en-US" sz="2400" dirty="0" smtClean="0"/>
          </a:p>
          <a:p>
            <a:pPr marL="0" indent="0">
              <a:buNone/>
            </a:pPr>
            <a:r>
              <a:rPr lang="en-US" sz="2400" dirty="0" smtClean="0"/>
              <a:t>Area </a:t>
            </a:r>
            <a:r>
              <a:rPr lang="en-US" sz="2400" dirty="0"/>
              <a:t>under ROC curve of the Support Vector Machine pipeline: 0.6578 Area under ROC curve of the Naive Bayes pipeline: 0.17745</a:t>
            </a:r>
            <a:endParaRPr lang="en-US" sz="2400" b="1" u="sng" dirty="0"/>
          </a:p>
        </p:txBody>
      </p:sp>
    </p:spTree>
    <p:extLst>
      <p:ext uri="{BB962C8B-B14F-4D97-AF65-F5344CB8AC3E}">
        <p14:creationId xmlns:p14="http://schemas.microsoft.com/office/powerpoint/2010/main" val="3805378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INTERPRETATION</a:t>
            </a:r>
          </a:p>
        </p:txBody>
      </p:sp>
      <p:sp>
        <p:nvSpPr>
          <p:cNvPr id="3" name="Content Placeholder 2"/>
          <p:cNvSpPr>
            <a:spLocks noGrp="1"/>
          </p:cNvSpPr>
          <p:nvPr>
            <p:ph idx="1"/>
          </p:nvPr>
        </p:nvSpPr>
        <p:spPr/>
        <p:txBody>
          <a:bodyPr/>
          <a:lstStyle/>
          <a:p>
            <a:pPr marL="0" indent="0">
              <a:buNone/>
            </a:pPr>
            <a:r>
              <a:rPr lang="en-US" dirty="0"/>
              <a:t>• Random Forest pipeline along with logistic regression and gradient boosting gave the best result for our data. </a:t>
            </a:r>
            <a:endParaRPr lang="en-US" dirty="0" smtClean="0"/>
          </a:p>
          <a:p>
            <a:pPr marL="0" indent="0">
              <a:buNone/>
            </a:pPr>
            <a:endParaRPr lang="en-US" dirty="0" smtClean="0"/>
          </a:p>
          <a:p>
            <a:pPr marL="0" indent="0">
              <a:buNone/>
            </a:pPr>
            <a:r>
              <a:rPr lang="en-US" dirty="0" smtClean="0"/>
              <a:t>• </a:t>
            </a:r>
            <a:r>
              <a:rPr lang="en-US" dirty="0"/>
              <a:t>Most models gave an accuracy score between 94 and 96% except for Naïve Bayes which gave an accuracy score of ~80</a:t>
            </a:r>
            <a:r>
              <a:rPr lang="en-US" dirty="0" smtClean="0"/>
              <a:t>%.</a:t>
            </a:r>
          </a:p>
          <a:p>
            <a:pPr marL="0" indent="0">
              <a:buNone/>
            </a:pPr>
            <a:endParaRPr lang="en-US" dirty="0" smtClean="0"/>
          </a:p>
          <a:p>
            <a:pPr marL="0" indent="0">
              <a:buNone/>
            </a:pPr>
            <a:r>
              <a:rPr lang="en-US" dirty="0" smtClean="0"/>
              <a:t> </a:t>
            </a:r>
            <a:r>
              <a:rPr lang="en-US" dirty="0"/>
              <a:t>• Depending on the train-test split, the best model varied.</a:t>
            </a:r>
          </a:p>
        </p:txBody>
      </p:sp>
    </p:spTree>
    <p:extLst>
      <p:ext uri="{BB962C8B-B14F-4D97-AF65-F5344CB8AC3E}">
        <p14:creationId xmlns:p14="http://schemas.microsoft.com/office/powerpoint/2010/main" val="33735924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TotalTime>
  <Words>780</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BDSN ENDTERM PROJECT EDA and modelling of stroke data  Stroke prediction using PySpark pipelines  </vt:lpstr>
      <vt:lpstr>SIGNIFICANCE OF PROJECT</vt:lpstr>
      <vt:lpstr>DATA SOURCES AND SUBMISSION</vt:lpstr>
      <vt:lpstr>VARIABLES:</vt:lpstr>
      <vt:lpstr>VARIABLES:</vt:lpstr>
      <vt:lpstr>RESEARCH OBJECTIVE AND METHODOLOGY</vt:lpstr>
      <vt:lpstr>METHODOLOGY</vt:lpstr>
      <vt:lpstr>ANALYSIS</vt:lpstr>
      <vt:lpstr>INTERPRETATION</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BDSN ENDTERM PROJECT EDA and modelling of stroke data  Stroke prediction using PySpark pipelines</dc:title>
  <dc:creator>Shivam Sah</dc:creator>
  <cp:lastModifiedBy>Shivam Sah</cp:lastModifiedBy>
  <cp:revision>4</cp:revision>
  <dcterms:created xsi:type="dcterms:W3CDTF">2023-07-06T10:29:01Z</dcterms:created>
  <dcterms:modified xsi:type="dcterms:W3CDTF">2023-07-06T10:56:34Z</dcterms:modified>
</cp:coreProperties>
</file>