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355" y="1266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631" y="0"/>
                </a:lnTo>
                <a:lnTo>
                  <a:pt x="9143631" y="5143309"/>
                </a:lnTo>
                <a:lnTo>
                  <a:pt x="0" y="5143309"/>
                </a:lnTo>
                <a:lnTo>
                  <a:pt x="0" y="0"/>
                </a:lnTo>
                <a:close/>
              </a:path>
            </a:pathLst>
          </a:custGeom>
          <a:solidFill>
            <a:srgbClr val="1A20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0418" y="450084"/>
            <a:ext cx="640316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355" y="1266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631" y="0"/>
                </a:lnTo>
                <a:lnTo>
                  <a:pt x="9143631" y="5143309"/>
                </a:lnTo>
                <a:lnTo>
                  <a:pt x="0" y="5143309"/>
                </a:lnTo>
                <a:lnTo>
                  <a:pt x="0" y="0"/>
                </a:lnTo>
                <a:close/>
              </a:path>
            </a:pathLst>
          </a:custGeom>
          <a:solidFill>
            <a:srgbClr val="1A20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8250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0" y="0"/>
                </a:moveTo>
                <a:lnTo>
                  <a:pt x="0" y="404279"/>
                </a:lnTo>
                <a:lnTo>
                  <a:pt x="404279" y="808558"/>
                </a:lnTo>
                <a:lnTo>
                  <a:pt x="808558" y="808558"/>
                </a:lnTo>
                <a:lnTo>
                  <a:pt x="0" y="0"/>
                </a:lnTo>
                <a:close/>
              </a:path>
            </a:pathLst>
          </a:custGeom>
          <a:solidFill>
            <a:srgbClr val="0044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8955" y="590216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404279" y="0"/>
                </a:moveTo>
                <a:lnTo>
                  <a:pt x="0" y="0"/>
                </a:lnTo>
                <a:lnTo>
                  <a:pt x="808558" y="808570"/>
                </a:lnTo>
                <a:lnTo>
                  <a:pt x="808558" y="404291"/>
                </a:lnTo>
                <a:lnTo>
                  <a:pt x="404279" y="0"/>
                </a:lnTo>
                <a:close/>
              </a:path>
            </a:pathLst>
          </a:custGeom>
          <a:solidFill>
            <a:srgbClr val="81C6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1505" y="452599"/>
            <a:ext cx="6560997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44263" y="1792170"/>
            <a:ext cx="371665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1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1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1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00239" y="1977"/>
            <a:ext cx="1644014" cy="1644014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760" y="0"/>
                </a:moveTo>
                <a:lnTo>
                  <a:pt x="0" y="0"/>
                </a:lnTo>
                <a:lnTo>
                  <a:pt x="1643760" y="1643761"/>
                </a:lnTo>
                <a:lnTo>
                  <a:pt x="1643760" y="0"/>
                </a:lnTo>
                <a:close/>
              </a:path>
            </a:pathLst>
          </a:custGeom>
          <a:solidFill>
            <a:srgbClr val="FFFFFF">
              <a:alpha val="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355" y="1624"/>
            <a:ext cx="5154295" cy="5135245"/>
            <a:chOff x="-355" y="1622"/>
            <a:chExt cx="5154295" cy="5135245"/>
          </a:xfrm>
        </p:grpSpPr>
        <p:sp>
          <p:nvSpPr>
            <p:cNvPr id="4" name="object 4"/>
            <p:cNvSpPr/>
            <p:nvPr/>
          </p:nvSpPr>
          <p:spPr>
            <a:xfrm>
              <a:off x="-355" y="2345"/>
              <a:ext cx="5154295" cy="5133975"/>
            </a:xfrm>
            <a:custGeom>
              <a:avLst/>
              <a:gdLst/>
              <a:ahLst/>
              <a:cxnLst/>
              <a:rect l="l" t="t" r="r" b="b"/>
              <a:pathLst>
                <a:path w="5154295" h="5133975">
                  <a:moveTo>
                    <a:pt x="5153761" y="5133962"/>
                  </a:moveTo>
                  <a:lnTo>
                    <a:pt x="355" y="0"/>
                  </a:lnTo>
                  <a:lnTo>
                    <a:pt x="355" y="1141907"/>
                  </a:lnTo>
                  <a:lnTo>
                    <a:pt x="0" y="1141552"/>
                  </a:lnTo>
                  <a:lnTo>
                    <a:pt x="12" y="2783154"/>
                  </a:lnTo>
                  <a:lnTo>
                    <a:pt x="2348992" y="5123510"/>
                  </a:lnTo>
                  <a:lnTo>
                    <a:pt x="2566378" y="5123510"/>
                  </a:lnTo>
                  <a:lnTo>
                    <a:pt x="2576880" y="5133962"/>
                  </a:lnTo>
                  <a:lnTo>
                    <a:pt x="5153761" y="5133962"/>
                  </a:lnTo>
                  <a:close/>
                </a:path>
              </a:pathLst>
            </a:custGeom>
            <a:solidFill>
              <a:srgbClr val="FFFFFF">
                <a:alpha val="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5" y="1622"/>
              <a:ext cx="2300605" cy="2291715"/>
            </a:xfrm>
            <a:custGeom>
              <a:avLst/>
              <a:gdLst/>
              <a:ahLst/>
              <a:cxnLst/>
              <a:rect l="l" t="t" r="r" b="b"/>
              <a:pathLst>
                <a:path w="2300605" h="2291715">
                  <a:moveTo>
                    <a:pt x="0" y="0"/>
                  </a:moveTo>
                  <a:lnTo>
                    <a:pt x="0" y="1145514"/>
                  </a:lnTo>
                  <a:lnTo>
                    <a:pt x="1149845" y="2291397"/>
                  </a:lnTo>
                  <a:lnTo>
                    <a:pt x="2300046" y="2291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2678" y="589505"/>
              <a:ext cx="2300605" cy="2291715"/>
            </a:xfrm>
            <a:custGeom>
              <a:avLst/>
              <a:gdLst/>
              <a:ahLst/>
              <a:cxnLst/>
              <a:rect l="l" t="t" r="r" b="b"/>
              <a:pathLst>
                <a:path w="2300605" h="2291715">
                  <a:moveTo>
                    <a:pt x="1149845" y="0"/>
                  </a:moveTo>
                  <a:lnTo>
                    <a:pt x="0" y="0"/>
                  </a:lnTo>
                  <a:lnTo>
                    <a:pt x="2300046" y="2291397"/>
                  </a:lnTo>
                  <a:lnTo>
                    <a:pt x="2300046" y="1145514"/>
                  </a:lnTo>
                  <a:lnTo>
                    <a:pt x="1149845" y="0"/>
                  </a:lnTo>
                  <a:close/>
                </a:path>
              </a:pathLst>
            </a:custGeom>
            <a:solidFill>
              <a:srgbClr val="81C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10702" y="1632314"/>
            <a:ext cx="398462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40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35" dirty="0">
                <a:solidFill>
                  <a:srgbClr val="FFFFFF"/>
                </a:solidFill>
                <a:latin typeface="Verdana"/>
                <a:cs typeface="Verdana"/>
              </a:rPr>
              <a:t>Battle</a:t>
            </a:r>
            <a:r>
              <a:rPr sz="4000" spc="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40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000" spc="90" dirty="0">
                <a:solidFill>
                  <a:srgbClr val="FFFFFF"/>
                </a:solidFill>
                <a:latin typeface="Verdana"/>
                <a:cs typeface="Verdana"/>
              </a:rPr>
              <a:t>ei</a:t>
            </a:r>
            <a:r>
              <a:rPr sz="4000" spc="8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4000" spc="95" dirty="0">
                <a:solidFill>
                  <a:srgbClr val="FFFFFF"/>
                </a:solidFill>
                <a:latin typeface="Verdana"/>
                <a:cs typeface="Verdana"/>
              </a:rPr>
              <a:t>hb</a:t>
            </a:r>
            <a:r>
              <a:rPr sz="4000" spc="8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4000" spc="9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4000" spc="1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000" spc="8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000" spc="8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40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34862" y="3668125"/>
            <a:ext cx="20243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:-</a:t>
            </a:r>
            <a:r>
              <a:rPr lang="en-US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pc="-10" dirty="0" smtClean="0">
                <a:solidFill>
                  <a:srgbClr val="FFFFFF"/>
                </a:solidFill>
                <a:latin typeface="Calibri"/>
                <a:cs typeface="Calibri"/>
              </a:rPr>
              <a:t>Shivam Chauhan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1505" y="452599"/>
            <a:ext cx="6560997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5080">
              <a:lnSpc>
                <a:spcPct val="100000"/>
              </a:lnSpc>
              <a:spcBef>
                <a:spcPts val="100"/>
              </a:spcBef>
            </a:pPr>
            <a:r>
              <a:rPr spc="65" dirty="0">
                <a:solidFill>
                  <a:srgbClr val="000000"/>
                </a:solidFill>
              </a:rPr>
              <a:t>Proportion </a:t>
            </a:r>
            <a:r>
              <a:rPr dirty="0">
                <a:solidFill>
                  <a:srgbClr val="000000"/>
                </a:solidFill>
              </a:rPr>
              <a:t>of </a:t>
            </a:r>
            <a:r>
              <a:rPr spc="20" dirty="0">
                <a:solidFill>
                  <a:srgbClr val="000000"/>
                </a:solidFill>
              </a:rPr>
              <a:t>Data </a:t>
            </a:r>
            <a:r>
              <a:rPr spc="-1255" dirty="0">
                <a:solidFill>
                  <a:srgbClr val="000000"/>
                </a:solidFill>
              </a:rPr>
              <a:t> </a:t>
            </a:r>
            <a:r>
              <a:rPr spc="70" dirty="0">
                <a:solidFill>
                  <a:srgbClr val="000000"/>
                </a:solidFill>
              </a:rPr>
              <a:t>Segmented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360" y="1804503"/>
            <a:ext cx="7695717" cy="23616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1505" y="452600"/>
            <a:ext cx="6560997" cy="11267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91440" marR="5080">
              <a:lnSpc>
                <a:spcPct val="100899"/>
              </a:lnSpc>
              <a:spcBef>
                <a:spcPts val="60"/>
              </a:spcBef>
              <a:tabLst>
                <a:tab pos="968375" algn="l"/>
              </a:tabLst>
            </a:pPr>
            <a:r>
              <a:rPr spc="75" dirty="0">
                <a:solidFill>
                  <a:srgbClr val="000000"/>
                </a:solidFill>
              </a:rPr>
              <a:t>Neighborhoods</a:t>
            </a:r>
            <a:r>
              <a:rPr spc="160" dirty="0">
                <a:solidFill>
                  <a:srgbClr val="000000"/>
                </a:solidFill>
              </a:rPr>
              <a:t> </a:t>
            </a:r>
            <a:r>
              <a:rPr spc="70" dirty="0">
                <a:solidFill>
                  <a:srgbClr val="000000"/>
                </a:solidFill>
              </a:rPr>
              <a:t>Segmented </a:t>
            </a:r>
            <a:r>
              <a:rPr spc="-125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by	Colors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2687" y="1713429"/>
            <a:ext cx="4944579" cy="300922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1505" y="452599"/>
            <a:ext cx="6560997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508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Bar </a:t>
            </a:r>
            <a:r>
              <a:rPr spc="10" dirty="0"/>
              <a:t>Chart</a:t>
            </a:r>
            <a:r>
              <a:rPr spc="15" dirty="0"/>
              <a:t> </a:t>
            </a:r>
            <a:r>
              <a:rPr spc="20" dirty="0"/>
              <a:t>(Frequent </a:t>
            </a:r>
            <a:r>
              <a:rPr spc="-1250" dirty="0"/>
              <a:t> </a:t>
            </a:r>
            <a:r>
              <a:rPr spc="-50" dirty="0"/>
              <a:t>Venues)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2875" y="1126994"/>
            <a:ext cx="7106754" cy="37904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422" y="450084"/>
            <a:ext cx="445960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Bar </a:t>
            </a:r>
            <a:r>
              <a:rPr spc="10" dirty="0"/>
              <a:t>Chart</a:t>
            </a:r>
            <a:r>
              <a:rPr spc="15" dirty="0"/>
              <a:t> </a:t>
            </a:r>
            <a:r>
              <a:rPr spc="35" dirty="0"/>
              <a:t>(Without </a:t>
            </a:r>
            <a:r>
              <a:rPr spc="-1250" dirty="0"/>
              <a:t> </a:t>
            </a:r>
            <a:r>
              <a:rPr spc="-30" dirty="0"/>
              <a:t>Garden)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2875" y="1126994"/>
            <a:ext cx="7106754" cy="379042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418" y="450084"/>
            <a:ext cx="25628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C</a:t>
            </a:r>
            <a:r>
              <a:rPr spc="60" dirty="0"/>
              <a:t>o</a:t>
            </a:r>
            <a:r>
              <a:rPr spc="65" dirty="0"/>
              <a:t>n</a:t>
            </a:r>
            <a:r>
              <a:rPr spc="60" dirty="0"/>
              <a:t>c</a:t>
            </a:r>
            <a:r>
              <a:rPr spc="45" dirty="0"/>
              <a:t>l</a:t>
            </a:r>
            <a:r>
              <a:rPr spc="65" dirty="0"/>
              <a:t>u</a:t>
            </a:r>
            <a:r>
              <a:rPr spc="60" dirty="0"/>
              <a:t>s</a:t>
            </a:r>
            <a:r>
              <a:rPr spc="55" dirty="0"/>
              <a:t>i</a:t>
            </a:r>
            <a:r>
              <a:rPr spc="50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136" y="1361958"/>
            <a:ext cx="1638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2136" y="1991598"/>
            <a:ext cx="1638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2136" y="2580916"/>
            <a:ext cx="1638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2136" y="3170248"/>
            <a:ext cx="163830" cy="646331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9344" y="1333891"/>
            <a:ext cx="6151880" cy="28361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2280">
              <a:lnSpc>
                <a:spcPct val="114799"/>
              </a:lnSpc>
              <a:spcBef>
                <a:spcPts val="100"/>
              </a:spcBef>
              <a:tabLst>
                <a:tab pos="1092835" algn="l"/>
              </a:tabLst>
            </a:pPr>
            <a:r>
              <a:rPr sz="1800" spc="-85" dirty="0">
                <a:solidFill>
                  <a:srgbClr val="FFFFFF"/>
                </a:solidFill>
                <a:latin typeface="Tahoma"/>
                <a:cs typeface="Tahoma"/>
              </a:rPr>
              <a:t>I: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Neighborhoods</a:t>
            </a:r>
            <a:r>
              <a:rPr sz="18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8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around</a:t>
            </a:r>
            <a:r>
              <a:rPr sz="18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parks,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bus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lines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800" spc="-5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sandwich	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places.</a:t>
            </a:r>
            <a:endParaRPr sz="1800">
              <a:latin typeface="Tahoma"/>
              <a:cs typeface="Tahoma"/>
            </a:endParaRPr>
          </a:p>
          <a:p>
            <a:pPr marL="12700" marR="51435">
              <a:lnSpc>
                <a:spcPct val="100000"/>
              </a:lnSpc>
              <a:spcBef>
                <a:spcPts val="320"/>
              </a:spcBef>
            </a:pPr>
            <a:r>
              <a:rPr sz="1800" b="1" spc="-2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b="1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: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Neighborhoods</a:t>
            </a:r>
            <a:r>
              <a:rPr sz="1800" spc="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8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 around</a:t>
            </a:r>
            <a:r>
              <a:rPr sz="18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parks,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 playgrounds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800" spc="-5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trails.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ts val="2480"/>
              </a:lnSpc>
              <a:spcBef>
                <a:spcPts val="135"/>
              </a:spcBef>
              <a:tabLst>
                <a:tab pos="777875" algn="l"/>
              </a:tabLst>
            </a:pPr>
            <a:r>
              <a:rPr sz="1800" b="1" spc="-2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b="1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Tahoma"/>
                <a:cs typeface="Tahoma"/>
              </a:rPr>
              <a:t>I: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Neighborhoods</a:t>
            </a:r>
            <a:r>
              <a:rPr sz="18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8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 around</a:t>
            </a:r>
            <a:r>
              <a:rPr sz="18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coffee</a:t>
            </a:r>
            <a:r>
              <a:rPr sz="18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shops,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pubs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800" spc="-5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italian	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restaurants.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IV: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Neighborhood</a:t>
            </a:r>
            <a:r>
              <a:rPr sz="18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8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around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gardens.</a:t>
            </a:r>
            <a:endParaRPr sz="1800">
              <a:latin typeface="Tahoma"/>
              <a:cs typeface="Tahoma"/>
            </a:endParaRPr>
          </a:p>
          <a:p>
            <a:pPr marL="12700" marR="647700" indent="421005">
              <a:lnSpc>
                <a:spcPct val="114799"/>
              </a:lnSpc>
              <a:tabLst>
                <a:tab pos="1148715" algn="l"/>
              </a:tabLst>
            </a:pP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V: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Neighborhoods</a:t>
            </a:r>
            <a:r>
              <a:rPr sz="1800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8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around</a:t>
            </a:r>
            <a:r>
              <a:rPr sz="18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coffee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shops, </a:t>
            </a:r>
            <a:r>
              <a:rPr sz="1800" spc="-5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parks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and	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bakeries.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422" y="450084"/>
            <a:ext cx="24555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2144" y="1333890"/>
            <a:ext cx="6869430" cy="2128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95"/>
              </a:spcBef>
              <a:tabLst>
                <a:tab pos="509905" algn="l"/>
                <a:tab pos="1489710" algn="l"/>
              </a:tabLst>
            </a:pP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Suppose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person</a:t>
            </a:r>
            <a:r>
              <a:rPr sz="18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wants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 to</a:t>
            </a:r>
            <a:r>
              <a:rPr sz="18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move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 from</a:t>
            </a:r>
            <a:r>
              <a:rPr sz="18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ahoma"/>
                <a:cs typeface="Tahoma"/>
              </a:rPr>
              <a:t>New</a:t>
            </a:r>
            <a:r>
              <a:rPr sz="1800" spc="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ahoma"/>
                <a:cs typeface="Tahoma"/>
              </a:rPr>
              <a:t>York</a:t>
            </a:r>
            <a:r>
              <a:rPr sz="1800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8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Toronto</a:t>
            </a:r>
            <a:r>
              <a:rPr sz="18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8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job.	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person</a:t>
            </a:r>
            <a:r>
              <a:rPr sz="18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does 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not</a:t>
            </a:r>
            <a:r>
              <a:rPr sz="18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know</a:t>
            </a:r>
            <a:r>
              <a:rPr sz="18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anything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about 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Toronto</a:t>
            </a:r>
            <a:r>
              <a:rPr sz="18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he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would</a:t>
            </a:r>
            <a:r>
              <a:rPr sz="18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like</a:t>
            </a:r>
            <a:r>
              <a:rPr sz="1800" spc="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to	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move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into</a:t>
            </a:r>
            <a:r>
              <a:rPr sz="18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place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similar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 to</a:t>
            </a:r>
            <a:r>
              <a:rPr sz="18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8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place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where</a:t>
            </a:r>
            <a:r>
              <a:rPr sz="18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he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lives </a:t>
            </a:r>
            <a:r>
              <a:rPr sz="1800" spc="-5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now.</a:t>
            </a:r>
            <a:endParaRPr sz="1800">
              <a:latin typeface="Tahoma"/>
              <a:cs typeface="Tahoma"/>
            </a:endParaRPr>
          </a:p>
          <a:p>
            <a:pPr marL="12700" marR="91440">
              <a:lnSpc>
                <a:spcPct val="114799"/>
              </a:lnSpc>
              <a:spcBef>
                <a:spcPts val="1580"/>
              </a:spcBef>
              <a:tabLst>
                <a:tab pos="935355" algn="l"/>
              </a:tabLst>
            </a:pP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800" spc="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possible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 to</a:t>
            </a:r>
            <a:r>
              <a:rPr sz="18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create</a:t>
            </a:r>
            <a:r>
              <a:rPr sz="18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8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help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our</a:t>
            </a:r>
            <a:r>
              <a:rPr sz="18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showing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1800" spc="-5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him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the	similarities</a:t>
            </a:r>
            <a:r>
              <a:rPr sz="1800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between</a:t>
            </a:r>
            <a:r>
              <a:rPr sz="18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sz="18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ahoma"/>
                <a:cs typeface="Tahoma"/>
              </a:rPr>
              <a:t>two</a:t>
            </a:r>
            <a:r>
              <a:rPr sz="18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countries?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0487" y="3299598"/>
            <a:ext cx="2335301" cy="17492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2507"/>
            <a:ext cx="1037590" cy="1016635"/>
            <a:chOff x="0" y="382507"/>
            <a:chExt cx="1037590" cy="1016635"/>
          </a:xfrm>
        </p:grpSpPr>
        <p:sp>
          <p:nvSpPr>
            <p:cNvPr id="3" name="object 3"/>
            <p:cNvSpPr/>
            <p:nvPr/>
          </p:nvSpPr>
          <p:spPr>
            <a:xfrm>
              <a:off x="0" y="382507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0" y="0"/>
                  </a:moveTo>
                  <a:lnTo>
                    <a:pt x="0" y="404279"/>
                  </a:lnTo>
                  <a:lnTo>
                    <a:pt x="404279" y="808558"/>
                  </a:lnTo>
                  <a:lnTo>
                    <a:pt x="808558" y="808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8955" y="590216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404279" y="0"/>
                  </a:moveTo>
                  <a:lnTo>
                    <a:pt x="0" y="0"/>
                  </a:lnTo>
                  <a:lnTo>
                    <a:pt x="808558" y="808570"/>
                  </a:lnTo>
                  <a:lnTo>
                    <a:pt x="808558" y="404291"/>
                  </a:lnTo>
                  <a:lnTo>
                    <a:pt x="404279" y="0"/>
                  </a:lnTo>
                  <a:close/>
                </a:path>
              </a:pathLst>
            </a:custGeom>
            <a:solidFill>
              <a:srgbClr val="81C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370422" y="450084"/>
            <a:ext cx="24237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Ob</a:t>
            </a:r>
            <a:r>
              <a:rPr sz="3600" spc="-5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ec</a:t>
            </a:r>
            <a:r>
              <a:rPr sz="3600" spc="-5" dirty="0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sz="3600" spc="-2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0422" y="1389681"/>
            <a:ext cx="7122159" cy="9678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95"/>
              </a:spcBef>
              <a:tabLst>
                <a:tab pos="344805" algn="l"/>
                <a:tab pos="1276985" algn="l"/>
              </a:tabLst>
            </a:pP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Develop</a:t>
            </a:r>
            <a:r>
              <a:rPr sz="1800" spc="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able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8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show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similarities</a:t>
            </a:r>
            <a:r>
              <a:rPr sz="18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8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terms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8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neighborhoods </a:t>
            </a:r>
            <a:r>
              <a:rPr sz="1800" spc="-5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in	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order</a:t>
            </a:r>
            <a:r>
              <a:rPr sz="18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8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help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user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decide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whether</a:t>
            </a:r>
            <a:r>
              <a:rPr sz="18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8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move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near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 center</a:t>
            </a:r>
            <a:r>
              <a:rPr sz="18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Toronto</a:t>
            </a:r>
            <a:r>
              <a:rPr sz="18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or	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not.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4600" y="2876585"/>
            <a:ext cx="2264740" cy="17006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55" y="1266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631" y="0"/>
                </a:lnTo>
                <a:lnTo>
                  <a:pt x="9143631" y="5143309"/>
                </a:lnTo>
                <a:lnTo>
                  <a:pt x="0" y="5143309"/>
                </a:lnTo>
                <a:lnTo>
                  <a:pt x="0" y="0"/>
                </a:lnTo>
                <a:close/>
              </a:path>
            </a:pathLst>
          </a:custGeom>
          <a:solidFill>
            <a:srgbClr val="1A202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406040" y="1266"/>
            <a:ext cx="4737735" cy="5143500"/>
            <a:chOff x="4406036" y="1266"/>
            <a:chExt cx="4737735" cy="5143500"/>
          </a:xfrm>
        </p:grpSpPr>
        <p:sp>
          <p:nvSpPr>
            <p:cNvPr id="4" name="object 4"/>
            <p:cNvSpPr/>
            <p:nvPr/>
          </p:nvSpPr>
          <p:spPr>
            <a:xfrm>
              <a:off x="4406036" y="1266"/>
              <a:ext cx="4737735" cy="4734560"/>
            </a:xfrm>
            <a:custGeom>
              <a:avLst/>
              <a:gdLst/>
              <a:ahLst/>
              <a:cxnLst/>
              <a:rect l="l" t="t" r="r" b="b"/>
              <a:pathLst>
                <a:path w="4737734" h="4734560">
                  <a:moveTo>
                    <a:pt x="4737239" y="2341791"/>
                  </a:moveTo>
                  <a:lnTo>
                    <a:pt x="4726800" y="2331364"/>
                  </a:lnTo>
                  <a:lnTo>
                    <a:pt x="4726800" y="0"/>
                  </a:lnTo>
                  <a:lnTo>
                    <a:pt x="2393645" y="0"/>
                  </a:lnTo>
                  <a:lnTo>
                    <a:pt x="440283" y="0"/>
                  </a:lnTo>
                  <a:lnTo>
                    <a:pt x="0" y="0"/>
                  </a:lnTo>
                  <a:lnTo>
                    <a:pt x="4737239" y="4734001"/>
                  </a:lnTo>
                  <a:lnTo>
                    <a:pt x="4737239" y="2341791"/>
                  </a:lnTo>
                  <a:close/>
                </a:path>
              </a:pathLst>
            </a:custGeom>
            <a:solidFill>
              <a:srgbClr val="FFFFFF">
                <a:alpha val="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18518" y="1238220"/>
              <a:ext cx="1865630" cy="2249170"/>
            </a:xfrm>
            <a:custGeom>
              <a:avLst/>
              <a:gdLst/>
              <a:ahLst/>
              <a:cxnLst/>
              <a:rect l="l" t="t" r="r" b="b"/>
              <a:pathLst>
                <a:path w="1865629" h="2249170">
                  <a:moveTo>
                    <a:pt x="808558" y="808558"/>
                  </a:moveTo>
                  <a:lnTo>
                    <a:pt x="0" y="0"/>
                  </a:lnTo>
                  <a:lnTo>
                    <a:pt x="0" y="404279"/>
                  </a:lnTo>
                  <a:lnTo>
                    <a:pt x="404279" y="808558"/>
                  </a:lnTo>
                  <a:lnTo>
                    <a:pt x="808558" y="808558"/>
                  </a:lnTo>
                  <a:close/>
                </a:path>
                <a:path w="1865629" h="2249170">
                  <a:moveTo>
                    <a:pt x="1040041" y="611644"/>
                  </a:moveTo>
                  <a:lnTo>
                    <a:pt x="635762" y="207365"/>
                  </a:lnTo>
                  <a:lnTo>
                    <a:pt x="231482" y="207365"/>
                  </a:lnTo>
                  <a:lnTo>
                    <a:pt x="1040041" y="1015923"/>
                  </a:lnTo>
                  <a:lnTo>
                    <a:pt x="1040041" y="611644"/>
                  </a:lnTo>
                  <a:close/>
                </a:path>
                <a:path w="1865629" h="2249170">
                  <a:moveTo>
                    <a:pt x="1177201" y="2041563"/>
                  </a:moveTo>
                  <a:lnTo>
                    <a:pt x="368642" y="1233004"/>
                  </a:lnTo>
                  <a:lnTo>
                    <a:pt x="368642" y="1637284"/>
                  </a:lnTo>
                  <a:lnTo>
                    <a:pt x="772922" y="2041563"/>
                  </a:lnTo>
                  <a:lnTo>
                    <a:pt x="1177201" y="2041563"/>
                  </a:lnTo>
                  <a:close/>
                </a:path>
                <a:path w="1865629" h="2249170">
                  <a:moveTo>
                    <a:pt x="1412278" y="1844636"/>
                  </a:moveTo>
                  <a:lnTo>
                    <a:pt x="1007999" y="1440357"/>
                  </a:lnTo>
                  <a:lnTo>
                    <a:pt x="603719" y="1440357"/>
                  </a:lnTo>
                  <a:lnTo>
                    <a:pt x="1412278" y="2248916"/>
                  </a:lnTo>
                  <a:lnTo>
                    <a:pt x="1412278" y="1844636"/>
                  </a:lnTo>
                  <a:close/>
                </a:path>
                <a:path w="1865629" h="2249170">
                  <a:moveTo>
                    <a:pt x="1865515" y="1433880"/>
                  </a:moveTo>
                  <a:lnTo>
                    <a:pt x="1056957" y="625322"/>
                  </a:lnTo>
                  <a:lnTo>
                    <a:pt x="1056957" y="1029601"/>
                  </a:lnTo>
                  <a:lnTo>
                    <a:pt x="1461236" y="1433880"/>
                  </a:lnTo>
                  <a:lnTo>
                    <a:pt x="1865515" y="1433880"/>
                  </a:lnTo>
                  <a:close/>
                </a:path>
              </a:pathLst>
            </a:custGeom>
            <a:solidFill>
              <a:srgbClr val="FFFFFF">
                <a:alpha val="7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08038" y="2071264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89">
                  <a:moveTo>
                    <a:pt x="404279" y="0"/>
                  </a:moveTo>
                  <a:lnTo>
                    <a:pt x="0" y="0"/>
                  </a:lnTo>
                  <a:lnTo>
                    <a:pt x="808558" y="808558"/>
                  </a:lnTo>
                  <a:lnTo>
                    <a:pt x="808558" y="404279"/>
                  </a:lnTo>
                  <a:lnTo>
                    <a:pt x="404279" y="0"/>
                  </a:lnTo>
                  <a:close/>
                </a:path>
              </a:pathLst>
            </a:custGeom>
            <a:solidFill>
              <a:srgbClr val="81C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61238" y="2479506"/>
              <a:ext cx="2092325" cy="1639570"/>
            </a:xfrm>
            <a:custGeom>
              <a:avLst/>
              <a:gdLst/>
              <a:ahLst/>
              <a:cxnLst/>
              <a:rect l="l" t="t" r="r" b="b"/>
              <a:pathLst>
                <a:path w="2092325" h="1639570">
                  <a:moveTo>
                    <a:pt x="808558" y="808558"/>
                  </a:moveTo>
                  <a:lnTo>
                    <a:pt x="0" y="0"/>
                  </a:lnTo>
                  <a:lnTo>
                    <a:pt x="0" y="404279"/>
                  </a:lnTo>
                  <a:lnTo>
                    <a:pt x="404279" y="808558"/>
                  </a:lnTo>
                  <a:lnTo>
                    <a:pt x="808558" y="808558"/>
                  </a:lnTo>
                  <a:close/>
                </a:path>
                <a:path w="2092325" h="1639570">
                  <a:moveTo>
                    <a:pt x="995045" y="1425600"/>
                  </a:moveTo>
                  <a:lnTo>
                    <a:pt x="186486" y="617029"/>
                  </a:lnTo>
                  <a:lnTo>
                    <a:pt x="186486" y="1021334"/>
                  </a:lnTo>
                  <a:lnTo>
                    <a:pt x="590765" y="1425600"/>
                  </a:lnTo>
                  <a:lnTo>
                    <a:pt x="995045" y="1425600"/>
                  </a:lnTo>
                  <a:close/>
                </a:path>
                <a:path w="2092325" h="1639570">
                  <a:moveTo>
                    <a:pt x="1224000" y="1229029"/>
                  </a:moveTo>
                  <a:lnTo>
                    <a:pt x="819721" y="824750"/>
                  </a:lnTo>
                  <a:lnTo>
                    <a:pt x="415442" y="824750"/>
                  </a:lnTo>
                  <a:lnTo>
                    <a:pt x="1224000" y="1633321"/>
                  </a:lnTo>
                  <a:lnTo>
                    <a:pt x="1224000" y="1229029"/>
                  </a:lnTo>
                  <a:close/>
                </a:path>
                <a:path w="2092325" h="1639570">
                  <a:moveTo>
                    <a:pt x="1912683" y="619201"/>
                  </a:moveTo>
                  <a:lnTo>
                    <a:pt x="1508404" y="214909"/>
                  </a:lnTo>
                  <a:lnTo>
                    <a:pt x="1104125" y="214909"/>
                  </a:lnTo>
                  <a:lnTo>
                    <a:pt x="1912683" y="1023480"/>
                  </a:lnTo>
                  <a:lnTo>
                    <a:pt x="1912683" y="619201"/>
                  </a:lnTo>
                  <a:close/>
                </a:path>
                <a:path w="2092325" h="1639570">
                  <a:moveTo>
                    <a:pt x="2092325" y="1235151"/>
                  </a:moveTo>
                  <a:lnTo>
                    <a:pt x="1688045" y="830872"/>
                  </a:lnTo>
                  <a:lnTo>
                    <a:pt x="1283766" y="830872"/>
                  </a:lnTo>
                  <a:lnTo>
                    <a:pt x="2092325" y="1639430"/>
                  </a:lnTo>
                  <a:lnTo>
                    <a:pt x="2092325" y="1235151"/>
                  </a:lnTo>
                  <a:close/>
                </a:path>
              </a:pathLst>
            </a:custGeom>
            <a:solidFill>
              <a:srgbClr val="FFFFFF">
                <a:alpha val="7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27354" y="3712498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89">
                  <a:moveTo>
                    <a:pt x="0" y="0"/>
                  </a:moveTo>
                  <a:lnTo>
                    <a:pt x="0" y="404279"/>
                  </a:lnTo>
                  <a:lnTo>
                    <a:pt x="404291" y="808558"/>
                  </a:lnTo>
                  <a:lnTo>
                    <a:pt x="808570" y="808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62444" y="3720067"/>
              <a:ext cx="1680845" cy="1424940"/>
            </a:xfrm>
            <a:custGeom>
              <a:avLst/>
              <a:gdLst/>
              <a:ahLst/>
              <a:cxnLst/>
              <a:rect l="l" t="t" r="r" b="b"/>
              <a:pathLst>
                <a:path w="1680845" h="1424939">
                  <a:moveTo>
                    <a:pt x="808558" y="604075"/>
                  </a:moveTo>
                  <a:lnTo>
                    <a:pt x="404279" y="199796"/>
                  </a:lnTo>
                  <a:lnTo>
                    <a:pt x="0" y="199796"/>
                  </a:lnTo>
                  <a:lnTo>
                    <a:pt x="808558" y="1008354"/>
                  </a:lnTo>
                  <a:lnTo>
                    <a:pt x="808558" y="604075"/>
                  </a:lnTo>
                  <a:close/>
                </a:path>
                <a:path w="1680845" h="1424939">
                  <a:moveTo>
                    <a:pt x="1448638" y="808558"/>
                  </a:moveTo>
                  <a:lnTo>
                    <a:pt x="640080" y="0"/>
                  </a:lnTo>
                  <a:lnTo>
                    <a:pt x="640080" y="404279"/>
                  </a:lnTo>
                  <a:lnTo>
                    <a:pt x="1044359" y="808558"/>
                  </a:lnTo>
                  <a:lnTo>
                    <a:pt x="1448638" y="808558"/>
                  </a:lnTo>
                  <a:close/>
                </a:path>
                <a:path w="1680845" h="1424939">
                  <a:moveTo>
                    <a:pt x="1634401" y="1424508"/>
                  </a:moveTo>
                  <a:lnTo>
                    <a:pt x="825830" y="615950"/>
                  </a:lnTo>
                  <a:lnTo>
                    <a:pt x="825830" y="1020229"/>
                  </a:lnTo>
                  <a:lnTo>
                    <a:pt x="1230122" y="1424508"/>
                  </a:lnTo>
                  <a:lnTo>
                    <a:pt x="1634401" y="1424508"/>
                  </a:lnTo>
                  <a:close/>
                </a:path>
                <a:path w="1680845" h="1424939">
                  <a:moveTo>
                    <a:pt x="1680476" y="611632"/>
                  </a:moveTo>
                  <a:lnTo>
                    <a:pt x="1276197" y="207352"/>
                  </a:lnTo>
                  <a:lnTo>
                    <a:pt x="871918" y="207352"/>
                  </a:lnTo>
                  <a:lnTo>
                    <a:pt x="1680476" y="1015923"/>
                  </a:lnTo>
                  <a:lnTo>
                    <a:pt x="1680476" y="611632"/>
                  </a:lnTo>
                  <a:close/>
                </a:path>
              </a:pathLst>
            </a:custGeom>
            <a:solidFill>
              <a:srgbClr val="FFFFFF">
                <a:alpha val="7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96662" y="2387966"/>
            <a:ext cx="20491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5" dirty="0"/>
              <a:t>PROPOSAL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422" y="450084"/>
            <a:ext cx="22650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A</a:t>
            </a:r>
            <a:r>
              <a:rPr spc="90" dirty="0"/>
              <a:t>ppro</a:t>
            </a:r>
            <a:r>
              <a:rPr spc="95" dirty="0"/>
              <a:t>a</a:t>
            </a:r>
            <a:r>
              <a:rPr spc="90" dirty="0"/>
              <a:t>c</a:t>
            </a:r>
            <a:r>
              <a:rPr dirty="0"/>
              <a:t>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136" y="1321277"/>
            <a:ext cx="163830" cy="960518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2136" y="2536645"/>
            <a:ext cx="163830" cy="646331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9348" y="1333521"/>
            <a:ext cx="5001895" cy="18691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Neighborhoods</a:t>
            </a:r>
            <a:r>
              <a:rPr sz="18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downloaded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Venues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requested</a:t>
            </a:r>
            <a:r>
              <a:rPr sz="18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Foursquare</a:t>
            </a:r>
            <a:r>
              <a:rPr sz="18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ahoma"/>
                <a:cs typeface="Tahoma"/>
              </a:rPr>
              <a:t>API</a:t>
            </a:r>
            <a:endParaRPr sz="1800">
              <a:latin typeface="Tahoma"/>
              <a:cs typeface="Tahoma"/>
            </a:endParaRPr>
          </a:p>
          <a:p>
            <a:pPr marL="12700" marR="1524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categories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 of</a:t>
            </a:r>
            <a:r>
              <a:rPr sz="18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venues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 are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encoded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ahoma"/>
                <a:cs typeface="Tahoma"/>
              </a:rPr>
              <a:t>One </a:t>
            </a:r>
            <a:r>
              <a:rPr sz="1800" spc="-5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ahoma"/>
                <a:cs typeface="Tahoma"/>
              </a:rPr>
              <a:t>Hot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143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K-means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algorithm</a:t>
            </a:r>
            <a:r>
              <a:rPr sz="18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8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finding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similarities </a:t>
            </a:r>
            <a:r>
              <a:rPr sz="1800" spc="-5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elbow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method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8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select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883" y="3138320"/>
            <a:ext cx="1650593" cy="16502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0598" y="3194110"/>
            <a:ext cx="1884235" cy="14018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55" y="1266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631" y="0"/>
                </a:lnTo>
                <a:lnTo>
                  <a:pt x="9143631" y="5143309"/>
                </a:lnTo>
                <a:lnTo>
                  <a:pt x="0" y="5143309"/>
                </a:lnTo>
                <a:lnTo>
                  <a:pt x="0" y="0"/>
                </a:lnTo>
                <a:close/>
              </a:path>
            </a:pathLst>
          </a:custGeom>
          <a:solidFill>
            <a:srgbClr val="1A202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406040" y="1268"/>
            <a:ext cx="4737735" cy="5144135"/>
            <a:chOff x="4406036" y="1266"/>
            <a:chExt cx="4737735" cy="5144135"/>
          </a:xfrm>
        </p:grpSpPr>
        <p:sp>
          <p:nvSpPr>
            <p:cNvPr id="4" name="object 4"/>
            <p:cNvSpPr/>
            <p:nvPr/>
          </p:nvSpPr>
          <p:spPr>
            <a:xfrm>
              <a:off x="4406036" y="1266"/>
              <a:ext cx="4737735" cy="4735195"/>
            </a:xfrm>
            <a:custGeom>
              <a:avLst/>
              <a:gdLst/>
              <a:ahLst/>
              <a:cxnLst/>
              <a:rect l="l" t="t" r="r" b="b"/>
              <a:pathLst>
                <a:path w="4737734" h="4735195">
                  <a:moveTo>
                    <a:pt x="4737239" y="2342159"/>
                  </a:moveTo>
                  <a:lnTo>
                    <a:pt x="4726800" y="2331732"/>
                  </a:lnTo>
                  <a:lnTo>
                    <a:pt x="4726800" y="0"/>
                  </a:lnTo>
                  <a:lnTo>
                    <a:pt x="440283" y="0"/>
                  </a:lnTo>
                  <a:lnTo>
                    <a:pt x="440626" y="355"/>
                  </a:lnTo>
                  <a:lnTo>
                    <a:pt x="0" y="355"/>
                  </a:lnTo>
                  <a:lnTo>
                    <a:pt x="4737239" y="4734725"/>
                  </a:lnTo>
                  <a:lnTo>
                    <a:pt x="4737239" y="2342159"/>
                  </a:lnTo>
                  <a:close/>
                </a:path>
              </a:pathLst>
            </a:custGeom>
            <a:solidFill>
              <a:srgbClr val="FFFFFF">
                <a:alpha val="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18518" y="1238220"/>
              <a:ext cx="1865630" cy="2249805"/>
            </a:xfrm>
            <a:custGeom>
              <a:avLst/>
              <a:gdLst/>
              <a:ahLst/>
              <a:cxnLst/>
              <a:rect l="l" t="t" r="r" b="b"/>
              <a:pathLst>
                <a:path w="1865629" h="2249804">
                  <a:moveTo>
                    <a:pt x="808558" y="808558"/>
                  </a:moveTo>
                  <a:lnTo>
                    <a:pt x="0" y="0"/>
                  </a:lnTo>
                  <a:lnTo>
                    <a:pt x="0" y="404279"/>
                  </a:lnTo>
                  <a:lnTo>
                    <a:pt x="404279" y="808558"/>
                  </a:lnTo>
                  <a:lnTo>
                    <a:pt x="808558" y="808558"/>
                  </a:lnTo>
                  <a:close/>
                </a:path>
                <a:path w="1865629" h="2249804">
                  <a:moveTo>
                    <a:pt x="1040041" y="611644"/>
                  </a:moveTo>
                  <a:lnTo>
                    <a:pt x="635762" y="207365"/>
                  </a:lnTo>
                  <a:lnTo>
                    <a:pt x="231482" y="207365"/>
                  </a:lnTo>
                  <a:lnTo>
                    <a:pt x="1040041" y="1015923"/>
                  </a:lnTo>
                  <a:lnTo>
                    <a:pt x="1040041" y="611644"/>
                  </a:lnTo>
                  <a:close/>
                </a:path>
                <a:path w="1865629" h="2249804">
                  <a:moveTo>
                    <a:pt x="1177201" y="2041563"/>
                  </a:moveTo>
                  <a:lnTo>
                    <a:pt x="368642" y="1233004"/>
                  </a:lnTo>
                  <a:lnTo>
                    <a:pt x="368642" y="1637284"/>
                  </a:lnTo>
                  <a:lnTo>
                    <a:pt x="772922" y="2041563"/>
                  </a:lnTo>
                  <a:lnTo>
                    <a:pt x="1177201" y="2041563"/>
                  </a:lnTo>
                  <a:close/>
                </a:path>
                <a:path w="1865629" h="2249804">
                  <a:moveTo>
                    <a:pt x="1412278" y="1845005"/>
                  </a:moveTo>
                  <a:lnTo>
                    <a:pt x="1007999" y="1440726"/>
                  </a:lnTo>
                  <a:lnTo>
                    <a:pt x="603719" y="1440726"/>
                  </a:lnTo>
                  <a:lnTo>
                    <a:pt x="1412278" y="2249284"/>
                  </a:lnTo>
                  <a:lnTo>
                    <a:pt x="1412278" y="1845005"/>
                  </a:lnTo>
                  <a:close/>
                </a:path>
                <a:path w="1865629" h="2249804">
                  <a:moveTo>
                    <a:pt x="1865515" y="1434236"/>
                  </a:moveTo>
                  <a:lnTo>
                    <a:pt x="1056957" y="625678"/>
                  </a:lnTo>
                  <a:lnTo>
                    <a:pt x="1056957" y="1029957"/>
                  </a:lnTo>
                  <a:lnTo>
                    <a:pt x="1461236" y="1434236"/>
                  </a:lnTo>
                  <a:lnTo>
                    <a:pt x="1865515" y="1434236"/>
                  </a:lnTo>
                  <a:close/>
                </a:path>
              </a:pathLst>
            </a:custGeom>
            <a:solidFill>
              <a:srgbClr val="FFFFFF">
                <a:alpha val="7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08038" y="2071264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89">
                  <a:moveTo>
                    <a:pt x="404279" y="0"/>
                  </a:moveTo>
                  <a:lnTo>
                    <a:pt x="0" y="0"/>
                  </a:lnTo>
                  <a:lnTo>
                    <a:pt x="808558" y="808558"/>
                  </a:lnTo>
                  <a:lnTo>
                    <a:pt x="808558" y="404279"/>
                  </a:lnTo>
                  <a:lnTo>
                    <a:pt x="404279" y="0"/>
                  </a:lnTo>
                  <a:close/>
                </a:path>
              </a:pathLst>
            </a:custGeom>
            <a:solidFill>
              <a:srgbClr val="81C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61238" y="2479861"/>
              <a:ext cx="2092325" cy="1639570"/>
            </a:xfrm>
            <a:custGeom>
              <a:avLst/>
              <a:gdLst/>
              <a:ahLst/>
              <a:cxnLst/>
              <a:rect l="l" t="t" r="r" b="b"/>
              <a:pathLst>
                <a:path w="2092325" h="1639570">
                  <a:moveTo>
                    <a:pt x="808558" y="808558"/>
                  </a:moveTo>
                  <a:lnTo>
                    <a:pt x="0" y="0"/>
                  </a:lnTo>
                  <a:lnTo>
                    <a:pt x="0" y="404279"/>
                  </a:lnTo>
                  <a:lnTo>
                    <a:pt x="404279" y="808558"/>
                  </a:lnTo>
                  <a:lnTo>
                    <a:pt x="808558" y="808558"/>
                  </a:lnTo>
                  <a:close/>
                </a:path>
                <a:path w="2092325" h="1639570">
                  <a:moveTo>
                    <a:pt x="995045" y="1425600"/>
                  </a:moveTo>
                  <a:lnTo>
                    <a:pt x="186486" y="617042"/>
                  </a:lnTo>
                  <a:lnTo>
                    <a:pt x="186486" y="1021321"/>
                  </a:lnTo>
                  <a:lnTo>
                    <a:pt x="590765" y="1425600"/>
                  </a:lnTo>
                  <a:lnTo>
                    <a:pt x="995045" y="1425600"/>
                  </a:lnTo>
                  <a:close/>
                </a:path>
                <a:path w="2092325" h="1639570">
                  <a:moveTo>
                    <a:pt x="1224000" y="1228674"/>
                  </a:moveTo>
                  <a:lnTo>
                    <a:pt x="819721" y="824395"/>
                  </a:lnTo>
                  <a:lnTo>
                    <a:pt x="415442" y="824395"/>
                  </a:lnTo>
                  <a:lnTo>
                    <a:pt x="1224000" y="1632966"/>
                  </a:lnTo>
                  <a:lnTo>
                    <a:pt x="1224000" y="1228674"/>
                  </a:lnTo>
                  <a:close/>
                </a:path>
                <a:path w="2092325" h="1639570">
                  <a:moveTo>
                    <a:pt x="1912683" y="619201"/>
                  </a:moveTo>
                  <a:lnTo>
                    <a:pt x="1508404" y="214922"/>
                  </a:lnTo>
                  <a:lnTo>
                    <a:pt x="1104125" y="214922"/>
                  </a:lnTo>
                  <a:lnTo>
                    <a:pt x="1912683" y="1023480"/>
                  </a:lnTo>
                  <a:lnTo>
                    <a:pt x="1912683" y="619201"/>
                  </a:lnTo>
                  <a:close/>
                </a:path>
                <a:path w="2092325" h="1639570">
                  <a:moveTo>
                    <a:pt x="2092325" y="1235163"/>
                  </a:moveTo>
                  <a:lnTo>
                    <a:pt x="1688045" y="830884"/>
                  </a:lnTo>
                  <a:lnTo>
                    <a:pt x="1283766" y="830884"/>
                  </a:lnTo>
                  <a:lnTo>
                    <a:pt x="2092325" y="1639443"/>
                  </a:lnTo>
                  <a:lnTo>
                    <a:pt x="2092325" y="1235163"/>
                  </a:lnTo>
                  <a:close/>
                </a:path>
              </a:pathLst>
            </a:custGeom>
            <a:solidFill>
              <a:srgbClr val="FFFFFF">
                <a:alpha val="7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27354" y="3712867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89">
                  <a:moveTo>
                    <a:pt x="0" y="0"/>
                  </a:moveTo>
                  <a:lnTo>
                    <a:pt x="0" y="404279"/>
                  </a:lnTo>
                  <a:lnTo>
                    <a:pt x="404291" y="808558"/>
                  </a:lnTo>
                  <a:lnTo>
                    <a:pt x="808570" y="808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62444" y="3720423"/>
              <a:ext cx="1680845" cy="1424940"/>
            </a:xfrm>
            <a:custGeom>
              <a:avLst/>
              <a:gdLst/>
              <a:ahLst/>
              <a:cxnLst/>
              <a:rect l="l" t="t" r="r" b="b"/>
              <a:pathLst>
                <a:path w="1680845" h="1424939">
                  <a:moveTo>
                    <a:pt x="808558" y="604088"/>
                  </a:moveTo>
                  <a:lnTo>
                    <a:pt x="404279" y="199796"/>
                  </a:lnTo>
                  <a:lnTo>
                    <a:pt x="0" y="199796"/>
                  </a:lnTo>
                  <a:lnTo>
                    <a:pt x="808558" y="1008354"/>
                  </a:lnTo>
                  <a:lnTo>
                    <a:pt x="808558" y="604088"/>
                  </a:lnTo>
                  <a:close/>
                </a:path>
                <a:path w="1680845" h="1424939">
                  <a:moveTo>
                    <a:pt x="1448638" y="808558"/>
                  </a:moveTo>
                  <a:lnTo>
                    <a:pt x="640080" y="0"/>
                  </a:lnTo>
                  <a:lnTo>
                    <a:pt x="640080" y="404279"/>
                  </a:lnTo>
                  <a:lnTo>
                    <a:pt x="1044359" y="808558"/>
                  </a:lnTo>
                  <a:lnTo>
                    <a:pt x="1448638" y="808558"/>
                  </a:lnTo>
                  <a:close/>
                </a:path>
                <a:path w="1680845" h="1424939">
                  <a:moveTo>
                    <a:pt x="1634401" y="1424533"/>
                  </a:moveTo>
                  <a:lnTo>
                    <a:pt x="825830" y="615962"/>
                  </a:lnTo>
                  <a:lnTo>
                    <a:pt x="825830" y="1020241"/>
                  </a:lnTo>
                  <a:lnTo>
                    <a:pt x="1230122" y="1424520"/>
                  </a:lnTo>
                  <a:lnTo>
                    <a:pt x="1634401" y="1424533"/>
                  </a:lnTo>
                  <a:close/>
                </a:path>
                <a:path w="1680845" h="1424939">
                  <a:moveTo>
                    <a:pt x="1680476" y="611644"/>
                  </a:moveTo>
                  <a:lnTo>
                    <a:pt x="1276197" y="207352"/>
                  </a:lnTo>
                  <a:lnTo>
                    <a:pt x="871918" y="207352"/>
                  </a:lnTo>
                  <a:lnTo>
                    <a:pt x="1680476" y="1015923"/>
                  </a:lnTo>
                  <a:lnTo>
                    <a:pt x="1680476" y="611644"/>
                  </a:lnTo>
                  <a:close/>
                </a:path>
              </a:pathLst>
            </a:custGeom>
            <a:solidFill>
              <a:srgbClr val="FFFFFF">
                <a:alpha val="7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96658" y="2387966"/>
            <a:ext cx="16179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/>
              <a:t>R</a:t>
            </a:r>
            <a:r>
              <a:rPr sz="2800" spc="-10" dirty="0"/>
              <a:t>E</a:t>
            </a:r>
            <a:r>
              <a:rPr sz="2800" spc="-25" dirty="0"/>
              <a:t>S</a:t>
            </a:r>
            <a:r>
              <a:rPr sz="2800" spc="-10" dirty="0"/>
              <a:t>U</a:t>
            </a:r>
            <a:r>
              <a:rPr sz="2800" spc="-250" dirty="0"/>
              <a:t>L</a:t>
            </a:r>
            <a:r>
              <a:rPr sz="2800" spc="-35" dirty="0"/>
              <a:t>T</a:t>
            </a:r>
            <a:r>
              <a:rPr sz="2800" dirty="0"/>
              <a:t>S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418" y="450084"/>
            <a:ext cx="308165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G</a:t>
            </a:r>
            <a:r>
              <a:rPr spc="50" dirty="0"/>
              <a:t>e</a:t>
            </a:r>
            <a:r>
              <a:rPr spc="35" dirty="0"/>
              <a:t>o</a:t>
            </a:r>
            <a:r>
              <a:rPr spc="50" dirty="0"/>
              <a:t>g</a:t>
            </a:r>
            <a:r>
              <a:rPr spc="-20" dirty="0"/>
              <a:t>r</a:t>
            </a:r>
            <a:r>
              <a:rPr spc="55" dirty="0"/>
              <a:t>a</a:t>
            </a:r>
            <a:r>
              <a:rPr spc="40" dirty="0"/>
              <a:t>p</a:t>
            </a:r>
            <a:r>
              <a:rPr spc="45" dirty="0"/>
              <a:t>hi</a:t>
            </a:r>
            <a:r>
              <a:rPr spc="35" dirty="0"/>
              <a:t>c</a:t>
            </a:r>
            <a:r>
              <a:rPr spc="40" dirty="0"/>
              <a:t>a</a:t>
            </a:r>
            <a:r>
              <a:rPr dirty="0"/>
              <a:t>l  </a:t>
            </a:r>
            <a:r>
              <a:rPr spc="50" dirty="0"/>
              <a:t>Location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034" y="1822155"/>
            <a:ext cx="8693632" cy="25343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2507"/>
            <a:ext cx="1037590" cy="1016635"/>
            <a:chOff x="0" y="382507"/>
            <a:chExt cx="1037590" cy="1016635"/>
          </a:xfrm>
        </p:grpSpPr>
        <p:sp>
          <p:nvSpPr>
            <p:cNvPr id="3" name="object 3"/>
            <p:cNvSpPr/>
            <p:nvPr/>
          </p:nvSpPr>
          <p:spPr>
            <a:xfrm>
              <a:off x="0" y="382507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0" y="0"/>
                  </a:moveTo>
                  <a:lnTo>
                    <a:pt x="0" y="404279"/>
                  </a:lnTo>
                  <a:lnTo>
                    <a:pt x="404279" y="808558"/>
                  </a:lnTo>
                  <a:lnTo>
                    <a:pt x="808558" y="808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8955" y="590216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404279" y="0"/>
                  </a:moveTo>
                  <a:lnTo>
                    <a:pt x="0" y="0"/>
                  </a:lnTo>
                  <a:lnTo>
                    <a:pt x="808558" y="808570"/>
                  </a:lnTo>
                  <a:lnTo>
                    <a:pt x="808558" y="404291"/>
                  </a:lnTo>
                  <a:lnTo>
                    <a:pt x="404279" y="0"/>
                  </a:lnTo>
                  <a:close/>
                </a:path>
              </a:pathLst>
            </a:custGeom>
            <a:solidFill>
              <a:srgbClr val="81C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0422" y="450084"/>
            <a:ext cx="274256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solidFill>
                  <a:srgbClr val="000000"/>
                </a:solidFill>
              </a:rPr>
              <a:t>Selection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 </a:t>
            </a:r>
            <a:r>
              <a:rPr spc="-125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K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714" y="1628835"/>
            <a:ext cx="3755148" cy="270826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4644263" y="1792169"/>
            <a:ext cx="3716654" cy="11135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just">
              <a:lnSpc>
                <a:spcPct val="99000"/>
              </a:lnSpc>
              <a:spcBef>
                <a:spcPts val="130"/>
              </a:spcBef>
            </a:pPr>
            <a:r>
              <a:rPr spc="-10" dirty="0"/>
              <a:t>The best number </a:t>
            </a:r>
            <a:r>
              <a:rPr spc="-5" dirty="0"/>
              <a:t>of cluster </a:t>
            </a:r>
            <a:r>
              <a:rPr spc="-655" dirty="0"/>
              <a:t> </a:t>
            </a:r>
            <a:r>
              <a:rPr spc="-5" dirty="0"/>
              <a:t>is</a:t>
            </a:r>
            <a:r>
              <a:rPr dirty="0"/>
              <a:t> </a:t>
            </a:r>
            <a:r>
              <a:rPr spc="-5" dirty="0"/>
              <a:t>5.</a:t>
            </a:r>
            <a:r>
              <a:rPr dirty="0"/>
              <a:t> </a:t>
            </a:r>
            <a:r>
              <a:rPr spc="-10" dirty="0"/>
              <a:t>That</a:t>
            </a:r>
            <a:r>
              <a:rPr spc="-5" dirty="0"/>
              <a:t> is,</a:t>
            </a:r>
            <a:r>
              <a:rPr dirty="0"/>
              <a:t> </a:t>
            </a:r>
            <a:r>
              <a:rPr spc="-10" dirty="0"/>
              <a:t>where</a:t>
            </a:r>
            <a:r>
              <a:rPr spc="-5" dirty="0"/>
              <a:t> the </a:t>
            </a:r>
            <a:r>
              <a:rPr dirty="0"/>
              <a:t> </a:t>
            </a:r>
            <a:r>
              <a:rPr spc="-10" dirty="0"/>
              <a:t>elbow</a:t>
            </a:r>
            <a:r>
              <a:rPr spc="-30" dirty="0"/>
              <a:t> </a:t>
            </a:r>
            <a:r>
              <a:rPr spc="-10" dirty="0"/>
              <a:t>is</a:t>
            </a:r>
            <a:r>
              <a:rPr spc="-20" dirty="0"/>
              <a:t> </a:t>
            </a:r>
            <a:r>
              <a:rPr spc="-10" dirty="0"/>
              <a:t>located.</a:t>
            </a:r>
            <a:r>
              <a:rPr spc="-140" dirty="0"/>
              <a:t> </a:t>
            </a:r>
            <a:r>
              <a:rPr spc="-10" dirty="0"/>
              <a:t>After</a:t>
            </a:r>
            <a:r>
              <a:rPr spc="265" dirty="0"/>
              <a:t> </a:t>
            </a:r>
            <a:r>
              <a:rPr spc="-10" dirty="0"/>
              <a:t>that,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54702" y="2864254"/>
            <a:ext cx="3813810" cy="7566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" algn="r">
              <a:lnSpc>
                <a:spcPts val="2875"/>
              </a:lnSpc>
              <a:spcBef>
                <a:spcPts val="100"/>
              </a:spcBef>
              <a:tabLst>
                <a:tab pos="708025" algn="l"/>
                <a:tab pos="1755775" algn="l"/>
                <a:tab pos="3143885" algn="l"/>
              </a:tabLst>
            </a:pP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	me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	sq</a:t>
            </a:r>
            <a:r>
              <a:rPr sz="2400" spc="-10" dirty="0">
                <a:latin typeface="Arial"/>
                <a:cs typeface="Arial"/>
              </a:rPr>
              <a:t>ua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	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rr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  <a:p>
            <a:pPr marR="5080" algn="r">
              <a:lnSpc>
                <a:spcPts val="2875"/>
              </a:lnSpc>
              <a:tabLst>
                <a:tab pos="1545590" algn="l"/>
              </a:tabLst>
            </a:pPr>
            <a:r>
              <a:rPr sz="2400" spc="-10" dirty="0">
                <a:latin typeface="Arial"/>
                <a:cs typeface="Arial"/>
              </a:rPr>
              <a:t>without	big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44263" y="3240085"/>
            <a:ext cx="12738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dec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as</a:t>
            </a:r>
            <a:r>
              <a:rPr sz="240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4263" y="3964048"/>
            <a:ext cx="12611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nge</a:t>
            </a:r>
            <a:r>
              <a:rPr sz="2400" dirty="0">
                <a:latin typeface="Arial"/>
                <a:cs typeface="Arial"/>
              </a:rPr>
              <a:t>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1505" y="452600"/>
            <a:ext cx="6560997" cy="11267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91440" marR="5080">
              <a:lnSpc>
                <a:spcPct val="100899"/>
              </a:lnSpc>
              <a:spcBef>
                <a:spcPts val="60"/>
              </a:spcBef>
            </a:pPr>
            <a:r>
              <a:rPr spc="35" dirty="0"/>
              <a:t>Geographical </a:t>
            </a:r>
            <a:r>
              <a:rPr spc="50" dirty="0"/>
              <a:t>Location </a:t>
            </a:r>
            <a:r>
              <a:rPr spc="-1255" dirty="0"/>
              <a:t> </a:t>
            </a:r>
            <a:r>
              <a:rPr spc="-60" dirty="0"/>
              <a:t>(Clustered)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034" y="1822155"/>
            <a:ext cx="8693632" cy="25343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</TotalTime>
  <Words>149</Words>
  <Application>Microsoft Office PowerPoint</Application>
  <PresentationFormat>Custom</PresentationFormat>
  <Paragraphs>42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Motivation</vt:lpstr>
      <vt:lpstr>PowerPoint Presentation</vt:lpstr>
      <vt:lpstr>PROPOSAL</vt:lpstr>
      <vt:lpstr>Approach</vt:lpstr>
      <vt:lpstr>RESULTS</vt:lpstr>
      <vt:lpstr>Geographical  Location</vt:lpstr>
      <vt:lpstr>Selection of  K</vt:lpstr>
      <vt:lpstr>Geographical Location  (Clustered)</vt:lpstr>
      <vt:lpstr>Proportion of Data  Segmented</vt:lpstr>
      <vt:lpstr>Neighborhoods Segmented  by Colors</vt:lpstr>
      <vt:lpstr>Bar Chart (Frequent  Venues)</vt:lpstr>
      <vt:lpstr>Bar Chart (Without  Garden)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 Neighborhoods</dc:title>
  <cp:lastModifiedBy>Dell</cp:lastModifiedBy>
  <cp:revision>1</cp:revision>
  <dcterms:created xsi:type="dcterms:W3CDTF">2021-03-10T07:36:57Z</dcterms:created>
  <dcterms:modified xsi:type="dcterms:W3CDTF">2021-03-10T07:39:52Z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2021-03-10T00:00:00Z</vt:filetime>
  </property>
  <property fmtid="{D5CDD505-2E9C-101B-9397-08002B2CF9AE}" pid="3" name="Creator">
    <vt:lpwstr>Impress</vt:lpwstr>
  </property>
  <property fmtid="{D5CDD505-2E9C-101B-9397-08002B2CF9AE}" pid="4" name="LastSaved">
    <vt:filetime>2021-03-10T00:00:00Z</vt:filetime>
  </property>
</Properties>
</file>