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sldIdLst>
    <p:sldId id="256" r:id="rId4"/>
    <p:sldId id="257" r:id="rId5"/>
    <p:sldId id="273" r:id="rId6"/>
    <p:sldId id="258" r:id="rId7"/>
    <p:sldId id="259" r:id="rId8"/>
    <p:sldId id="260" r:id="rId9"/>
    <p:sldId id="274" r:id="rId10"/>
    <p:sldId id="267" r:id="rId11"/>
    <p:sldId id="269" r:id="rId12"/>
    <p:sldId id="268" r:id="rId13"/>
    <p:sldId id="270" r:id="rId14"/>
    <p:sldId id="272" r:id="rId15"/>
  </p:sldIdLst>
  <p:sldSz cx="12192000" cy="6858000"/>
  <p:notesSz cx="6858000" cy="9144000"/>
  <p:defaultTextStyle>
    <a:defPPr lvl="0"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/>
          <p:cNvPicPr>
            <a:picLocks noChangeAspect="1"/>
          </p:cNvPicPr>
          <p:nvPr/>
        </p:nvPicPr>
        <p:blipFill>
          <a:blip r:embed="rId1"/>
          <a:srcRect l="9709"/>
          <a:stretch>
            <a:fillRect/>
          </a:stretch>
        </p:blipFill>
        <p:spPr>
          <a:xfrm>
            <a:off x="10629900" y="381000"/>
            <a:ext cx="1382713" cy="117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41234" y="2992438"/>
            <a:ext cx="10060167" cy="3429000"/>
          </a:xfrm>
          <a:prstGeom prst="rect">
            <a:avLst/>
          </a:prstGeom>
        </p:spPr>
        <p:txBody>
          <a:bodyPr lIns="91440" tIns="45720" rIns="91440" bIns="45720" anchor="t">
            <a:normAutofit fontScale="475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b="1" dirty="0">
                <a:latin typeface="Times New Roman" panose="02020603050405020304"/>
                <a:cs typeface="Times New Roman" panose="02020603050405020304"/>
              </a:rPr>
              <a:t>  </a:t>
            </a:r>
            <a:r>
              <a:rPr lang="en-US" sz="4500" b="1" dirty="0" err="1">
                <a:latin typeface="Times New Roman" panose="02020603050405020304"/>
                <a:cs typeface="Times New Roman" panose="02020603050405020304"/>
              </a:rPr>
              <a:t>GUIDE:</a:t>
            </a:r>
            <a:r>
              <a:rPr lang="en-US" sz="5100" dirty="0" err="1">
                <a:latin typeface="Times New Roman" panose="02020603050405020304"/>
                <a:cs typeface="Times New Roman" panose="02020603050405020304"/>
              </a:rPr>
              <a:t>Mr.Anupam</a:t>
            </a:r>
            <a:r>
              <a:rPr lang="en-US" sz="5100" dirty="0">
                <a:latin typeface="Times New Roman" panose="02020603050405020304"/>
                <a:cs typeface="Times New Roman" panose="02020603050405020304"/>
              </a:rPr>
              <a:t> Chaube</a:t>
            </a:r>
            <a:endParaRPr lang="en-US" sz="6100" dirty="0">
              <a:latin typeface="Times New Roman" panose="02020603050405020304"/>
              <a:cs typeface="Times New Roman" panose="020206030504050203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endParaRPr lang="en-US" sz="6100" b="1" u="sng" dirty="0">
              <a:latin typeface="Times New Roman" panose="02020603050405020304"/>
              <a:cs typeface="Times New Roman" panose="020206030504050203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100" b="1" u="sng" dirty="0">
                <a:latin typeface="Times New Roman" panose="02020603050405020304"/>
                <a:cs typeface="Times New Roman" panose="02020603050405020304"/>
              </a:rPr>
              <a:t> Name of </a:t>
            </a:r>
            <a:r>
              <a:rPr lang="en-US" sz="6100" b="1" u="sng" dirty="0" err="1">
                <a:latin typeface="Times New Roman" panose="02020603050405020304"/>
                <a:cs typeface="Times New Roman" panose="02020603050405020304"/>
              </a:rPr>
              <a:t>Projectees</a:t>
            </a:r>
            <a:endParaRPr lang="en-US" sz="6100">
              <a:latin typeface="Times New Roman" panose="02020603050405020304"/>
              <a:cs typeface="Times New Roman" panose="02020603050405020304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 dirty="0">
                <a:latin typeface="Times New Roman" panose="02020603050405020304"/>
                <a:cs typeface="Times New Roman" panose="02020603050405020304"/>
              </a:rPr>
              <a:t>                                        </a:t>
            </a:r>
            <a:endParaRPr lang="en-US" sz="5000">
              <a:solidFill>
                <a:srgbClr val="000000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A5A5A5"/>
              </a:buClr>
              <a:buSzPct val="95000"/>
              <a:defRPr/>
            </a:pPr>
            <a:r>
              <a:rPr lang="en-US" sz="4500" b="1" i="1" dirty="0">
                <a:latin typeface="Times New Roman" panose="02020603050405020304"/>
                <a:cs typeface="Times New Roman" panose="02020603050405020304"/>
              </a:rPr>
              <a:t>           </a:t>
            </a:r>
            <a:r>
              <a:rPr lang="en-US" sz="45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        </a:t>
            </a:r>
            <a:r>
              <a:rPr kumimoji="0" lang="en-US" sz="4500" b="1" i="1" kern="1200" cap="none" spc="0" normalizeH="0" baseline="0" noProof="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Mr.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Charanjot Singh Sivia</a:t>
            </a:r>
            <a:r>
              <a:rPr lang="en-US" sz="45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4500" b="1" dirty="0">
                <a:latin typeface="Times New Roman" panose="02020603050405020304"/>
                <a:cs typeface="Times New Roman" panose="02020603050405020304"/>
              </a:rPr>
              <a:t>                                  </a:t>
            </a:r>
            <a:r>
              <a:rPr lang="en-US" sz="4400" b="1" i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4400" err="1">
                <a:latin typeface="Times New Roman" panose="02020603050405020304"/>
                <a:cs typeface="Times New Roman" panose="02020603050405020304"/>
              </a:rPr>
              <a:t>Mr.Ayush</a:t>
            </a:r>
            <a:r>
              <a:rPr lang="en-US" sz="4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400" err="1">
                <a:latin typeface="Times New Roman" panose="02020603050405020304"/>
                <a:cs typeface="Times New Roman" panose="02020603050405020304"/>
              </a:rPr>
              <a:t>Mandpe</a:t>
            </a:r>
            <a:endParaRPr lang="en-US" sz="4400" kern="1200" cap="none" spc="0" normalizeH="0" baseline="0" noProof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                   </a:t>
            </a:r>
            <a:r>
              <a:rPr lang="en-US" sz="4500" b="1" dirty="0">
                <a:solidFill>
                  <a:srgbClr val="000000"/>
                </a:solidFill>
                <a:effectLst/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Mr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. 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Amruj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Lende                                                  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Mr.Amritpal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Singh 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Bamrah</a:t>
            </a:r>
            <a:endParaRPr kumimoji="0" lang="en-US" sz="4500" b="1" kern="1200" cap="none" spc="0" normalizeH="0" baseline="0" noProof="0" err="1">
              <a:latin typeface="Times New Roman" panose="02020603050405020304"/>
              <a:cs typeface="Times New Roman" panose="02020603050405020304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                   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Mr.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Shivam </a:t>
            </a:r>
            <a:r>
              <a:rPr lang="en-US" sz="4500" err="1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Deotale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                                              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Mr. 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Gagan Bisen</a:t>
            </a:r>
            <a:endParaRPr kumimoji="0" lang="en-US" sz="4500" b="1" i="1" kern="1200" cap="none" spc="0" normalizeH="0" baseline="0" noProof="0" dirty="0">
              <a:latin typeface="Times New Roman" panose="02020603050405020304"/>
              <a:cs typeface="Times New Roman" panose="02020603050405020304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Session 2023-24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981200" y="2693988"/>
            <a:ext cx="8229600" cy="34163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/>
                <a:ea typeface="Arial" panose="020B0604020202020204" pitchFamily="34" charset="0"/>
                <a:cs typeface="Times New Roman" panose="02020603050405020304"/>
              </a:rPr>
              <a:t>URBAN  SPOTTER</a:t>
            </a:r>
            <a:endParaRPr lang="en-US" b="1" dirty="0">
              <a:solidFill>
                <a:srgbClr val="002060"/>
              </a:solidFill>
              <a:latin typeface="Times New Roman" panose="02020603050405020304"/>
              <a:ea typeface="Arial" panose="020B0604020202020204" pitchFamily="34" charset="0"/>
              <a:cs typeface="Times New Roman" panose="02020603050405020304"/>
            </a:endParaRPr>
          </a:p>
        </p:txBody>
      </p:sp>
      <p:sp>
        <p:nvSpPr>
          <p:cNvPr id="3078" name="Rectangle 5"/>
          <p:cNvSpPr txBox="1"/>
          <p:nvPr/>
        </p:nvSpPr>
        <p:spPr>
          <a:xfrm>
            <a:off x="1981200" y="167640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Introductory Seminar 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981200" y="208661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80" name="Picture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9" y="476340"/>
            <a:ext cx="1144587" cy="110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Rectangle 8"/>
          <p:cNvSpPr/>
          <p:nvPr/>
        </p:nvSpPr>
        <p:spPr>
          <a:xfrm>
            <a:off x="127635" y="-48895"/>
            <a:ext cx="12064365" cy="189166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742950" lvl="1" indent="-285750">
              <a:spcBef>
                <a:spcPts val="500"/>
              </a:spcBef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     G H RAISONI INSTITUTE OF ENGINEERING AND TECHNOLOGY,                      NAGPUR   </a:t>
            </a:r>
            <a:r>
              <a:rPr lang="en-US" altLang="en-US" sz="20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    </a:t>
            </a:r>
            <a:r>
              <a:rPr lang="en-US" altLang="en-US" sz="24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altLang="en-US" sz="1600" b="1" dirty="0">
                <a:solidFill>
                  <a:srgbClr val="AB0000"/>
                </a:solidFill>
                <a:latin typeface="Times New Roman" panose="02020603050405020304"/>
                <a:cs typeface="Times New Roman" panose="02020603050405020304"/>
              </a:rPr>
              <a:t>                                                                                       </a:t>
            </a:r>
            <a:endParaRPr lang="en-US" altLang="en-US" sz="1600" b="1" dirty="0">
              <a:solidFill>
                <a:srgbClr val="AB0000"/>
              </a:solidFill>
              <a:latin typeface="Times New Roman" panose="02020603050405020304" pitchFamily="18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1400" dirty="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An Autonomous Institute </a:t>
            </a:r>
            <a:r>
              <a:rPr lang="en-US" sz="1400" dirty="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Department of Science and Technology</a:t>
            </a:r>
            <a:endParaRPr lang="en-US" altLang="en-US" sz="2000" dirty="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266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/>
        </p:nvGraphicFramePr>
        <p:xfrm>
          <a:off x="73025" y="754063"/>
          <a:ext cx="11920855" cy="4656137"/>
        </p:xfrm>
        <a:graphic>
          <a:graphicData uri="http://schemas.openxmlformats.org/drawingml/2006/table">
            <a:tbl>
              <a:tblPr/>
              <a:tblGrid>
                <a:gridCol w="5402532"/>
                <a:gridCol w="1555275"/>
                <a:gridCol w="1707066"/>
                <a:gridCol w="1641898"/>
                <a:gridCol w="1614084"/>
              </a:tblGrid>
              <a:tr h="47406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4402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39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492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71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Analysis</a:t>
                      </a:r>
                      <a:endParaRPr lang="en-IN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516602">
                <a:tc>
                  <a:txBody>
                    <a:bodyPr/>
                    <a:lstStyle/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Thesis and Poster Submission 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1134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561" y="745727"/>
            <a:ext cx="11788878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2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Dribble;</a:t>
            </a:r>
            <a:endParaRPr lang="en-US" sz="2200" dirty="0">
              <a:latin typeface="Times New Roman" panose="02020603050405020304"/>
              <a:ea typeface="Malgun Gothic" panose="020B0503020000020004" charset="-127"/>
              <a:cs typeface="Times New Roman" panose="02020603050405020304"/>
            </a:endParaRPr>
          </a:p>
          <a:p>
            <a:pPr algn="just"/>
            <a:r>
              <a:rPr lang="en-US" sz="2200" dirty="0">
                <a:latin typeface="Arial" panose="020B0604020202020204"/>
                <a:ea typeface="Malgun Gothic" panose="020B0503020000020004" charset="-127"/>
                <a:cs typeface="Arial" panose="020B0604020202020204"/>
              </a:rPr>
              <a:t>https://dribbble.com/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1331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041400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t"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of Project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Block Diagram</a:t>
            </a:r>
            <a:r>
              <a:rPr lang="en-US" strike="noStrike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+mn-ea"/>
              </a:rPr>
              <a:t> /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+mn-ea"/>
              </a:rPr>
              <a:t>DFD and ER Diagram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cs typeface="Times New Roman" panose="02020603050405020304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done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 &amp; Discussion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(Till Date)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8770" y="832485"/>
          <a:ext cx="11293475" cy="57645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4525"/>
                <a:gridCol w="3976370"/>
                <a:gridCol w="3266440"/>
                <a:gridCol w="2136140"/>
              </a:tblGrid>
              <a:tr h="1659255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Publication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2045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transport and land use and author Franziska Kirschener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2021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of parking due to vast tansportation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170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795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795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10">
                <a:tc>
                  <a:txBody>
                    <a:bodyPr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-635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23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5829935"/>
            <a:ext cx="12192000" cy="1318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512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74020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412" y="1458435"/>
            <a:ext cx="11057641" cy="42462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  <a:buFont typeface="Symbol" panose="05050102010706020507" pitchFamily="18" charset="2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 of our project is Urban Spotter. Basically it is a website where people can find location to park their vehicles.This website will help people navigate areas and park their vehicles.</a:t>
            </a:r>
            <a:r>
              <a:rPr lang="en-US" alt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will show empty places for a specific location for parking.This platform is a destination for  finding,reserving and managing parking spaces effortlessly.</a:t>
            </a:r>
            <a:r>
              <a:rPr lang="en-US" alt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 can easily find vacant spaces with the help of this website and park their vehicles.This website's user-friendly interface lets you reserve parking spaces with ease, ensuring a stress free start to your journey.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921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8290" y="1130710"/>
            <a:ext cx="9587058" cy="44579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Simplify the parking experience by providing a straightforward and user-friendly platform.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Reduce the time and stress associated with finding parking spaces.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Focus on user satisfaction by ensuring cost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structures,secure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reservations, and a platform that incorporates user feedback.</a:t>
            </a:r>
            <a:endParaRPr lang="en-US" sz="2400" dirty="0">
              <a:solidFill>
                <a:srgbClr val="222222"/>
              </a:solidFill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Our goal is to provide accessible parking options, including features for individuals with specific 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requirements,ensuring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 convenience for all user. </a:t>
            </a:r>
            <a:endParaRPr lang="en-IN" sz="2400">
              <a:effectLst/>
              <a:latin typeface="Times New Roman" panose="02020603050405020304"/>
              <a:ea typeface="Times New Roman" panose="02020603050405020304" pitchFamily="18" charset="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4416" y="5740924"/>
            <a:ext cx="52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NAME OF FIGURE</a:t>
            </a:r>
            <a:endParaRPr lang="en-IN" dirty="0"/>
          </a:p>
        </p:txBody>
      </p:sp>
      <p:pic>
        <p:nvPicPr>
          <p:cNvPr id="2" name="Picture 1" descr="Block diagram_page-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640080"/>
            <a:ext cx="9134475" cy="5564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Statement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9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84505" y="978535"/>
            <a:ext cx="11030585" cy="514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/>
              <a:t>1. Parking Space Availability:</a:t>
            </a:r>
            <a:endParaRPr lang="en-US"/>
          </a:p>
          <a:p>
            <a:r>
              <a:rPr lang="en-US"/>
              <a:t>   Many urban areas suffer from a lack of available parking spaces, leading to frustration and wasted time for drivers searching for suitable parking spots.</a:t>
            </a:r>
            <a:endParaRPr lang="en-US"/>
          </a:p>
          <a:p>
            <a:endParaRPr lang="en-US"/>
          </a:p>
          <a:p>
            <a:r>
              <a:rPr lang="en-US"/>
              <a:t>2. Inefficient Parking Search Process: </a:t>
            </a:r>
            <a:endParaRPr lang="en-US"/>
          </a:p>
          <a:p>
            <a:r>
              <a:rPr lang="en-US"/>
              <a:t>   The current methods for finding parking areas, such as relying on word-of-mouth recommendations or driving around aimlessly, are often time-consuming and ineffective.</a:t>
            </a:r>
            <a:endParaRPr lang="en-US"/>
          </a:p>
          <a:p>
            <a:endParaRPr lang="en-US"/>
          </a:p>
          <a:p>
            <a:r>
              <a:rPr lang="en-US"/>
              <a:t>3. Safety Concerns: </a:t>
            </a:r>
            <a:endParaRPr lang="en-US"/>
          </a:p>
          <a:p>
            <a:r>
              <a:rPr lang="en-US"/>
              <a:t>   Some parking areas may be poorly lit or located in unsafe neighborhoods, posing a risk to drivers and their vehicles.</a:t>
            </a:r>
            <a:endParaRPr lang="en-US"/>
          </a:p>
          <a:p>
            <a:endParaRPr lang="en-US"/>
          </a:p>
          <a:p>
            <a:r>
              <a:rPr lang="en-US"/>
              <a:t>4. Limited Access to Information: </a:t>
            </a:r>
            <a:endParaRPr lang="en-US"/>
          </a:p>
          <a:p>
            <a:r>
              <a:rPr lang="en-US"/>
              <a:t>   There may be a lack of centralized and up-to-date information about available parking areas, making it difficult for drivers to make informed decisions.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6387" name="TextBox 7"/>
          <p:cNvSpPr txBox="1"/>
          <p:nvPr/>
        </p:nvSpPr>
        <p:spPr>
          <a:xfrm>
            <a:off x="816077" y="1140542"/>
            <a:ext cx="10687666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Discussed about the problems which is faced by many of the people while parking their vehicle. 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Discussed about database for keeping each and every details of the user secure in the website. 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Discussing the potential long-term effects of Urban Spotter on reducing congestion, enhancing accessibility, and promoting sustainable transportation options within urban areas.. </a:t>
            </a:r>
            <a:endParaRPr lang="en-US" sz="2400" dirty="0">
              <a:latin typeface="Times New Roman" panose="02020603050405020304"/>
              <a:ea typeface="Malgun Gothic" panose="020B0503020000020004" charset="-127"/>
              <a:cs typeface="Times New Roman" panose="02020603050405020304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Reflecting on the platform's contribution to improving urban mobility by facilitating easier and more efficient parking.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Discussing areas of improvement based on user feedback and suggestions to enhance the platform's usability and functionality.</a:t>
            </a: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1638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134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(Till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Date)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575" y="923096"/>
            <a:ext cx="10097729" cy="50119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  Urban Spotter aims to revolutionize the parking experience by providing a user-friendly platform that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simplifiesnthe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process of finding and reserving parking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spaces.Through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the integration of advanced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technology,transparent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cost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structure,and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user driven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feedback,we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strive to offer a seamless and efficient solution for users seeking convenient and stress-free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parking.Urban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Spotter aspires to redefine the way individuals approach and experience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parking,making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it a positive and integral part of their </a:t>
            </a:r>
            <a:r>
              <a:rPr lang="en-US" sz="2400" dirty="0" err="1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journey.Join</a:t>
            </a:r>
            <a:r>
              <a:rPr lang="en-US" sz="2400" dirty="0">
                <a:latin typeface="Times New Roman" panose="02020603050405020304"/>
                <a:ea typeface="Malgun Gothic" panose="020B0503020000020004" charset="-127"/>
                <a:cs typeface="Times New Roman" panose="02020603050405020304"/>
              </a:rPr>
              <a:t> us on this journey towards a future where parking is not just a necessity but a hassle-free and enjoyable experience.</a:t>
            </a:r>
            <a:endParaRPr lang="en-IN" sz="2400" dirty="0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4615</Words>
  <Application>WPS Presentation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Calibri Light</vt:lpstr>
      <vt:lpstr>Times New Roman</vt:lpstr>
      <vt:lpstr>Times New Roman</vt:lpstr>
      <vt:lpstr>Arial Black</vt:lpstr>
      <vt:lpstr>Wingdings 2</vt:lpstr>
      <vt:lpstr>Wingdings</vt:lpstr>
      <vt:lpstr>Symbol</vt:lpstr>
      <vt:lpstr>Malgun Gothic</vt:lpstr>
      <vt:lpstr>Arial</vt:lpstr>
      <vt:lpstr>Bodoni MT</vt:lpstr>
      <vt:lpstr>Microsoft YaHei</vt:lpstr>
      <vt:lpstr>Arial Unicode MS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shiva</cp:lastModifiedBy>
  <cp:revision>401</cp:revision>
  <dcterms:created xsi:type="dcterms:W3CDTF">2024-02-07T09:43:00Z</dcterms:created>
  <dcterms:modified xsi:type="dcterms:W3CDTF">2024-02-08T05:44:42Z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ABDF86A7898C4F81A6D30A4E2B5AD786_13</vt:lpwstr>
  </property>
  <property fmtid="{D5CDD505-2E9C-101B-9397-08002B2CF9AE}" pid="3" name="KSOProductBuildVer">
    <vt:lpwstr>1033-12.2.0.13431</vt:lpwstr>
  </property>
</Properties>
</file>