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73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7122F-E21A-4C56-9269-2149DF7D6FEC}" type="doc">
      <dgm:prSet loTypeId="urn:microsoft.com/office/officeart/2009/layout/CircleArrowProcess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9E5CE1-13E6-4E32-B639-F62709D74475}">
      <dgm:prSet phldrT="[Text]"/>
      <dgm:spPr/>
      <dgm:t>
        <a:bodyPr/>
        <a:lstStyle/>
        <a:p>
          <a:r>
            <a:rPr lang="en-US" dirty="0"/>
            <a:t>User type in a text box</a:t>
          </a:r>
        </a:p>
      </dgm:t>
    </dgm:pt>
    <dgm:pt modelId="{2336221C-E14A-4181-8443-66A9B0E66A32}" type="parTrans" cxnId="{FD911D28-9723-4801-9A2D-DA096C1684B0}">
      <dgm:prSet/>
      <dgm:spPr/>
      <dgm:t>
        <a:bodyPr/>
        <a:lstStyle/>
        <a:p>
          <a:endParaRPr lang="en-US"/>
        </a:p>
      </dgm:t>
    </dgm:pt>
    <dgm:pt modelId="{C4052081-3C3E-4BB2-A04C-EFB51274709F}" type="sibTrans" cxnId="{FD911D28-9723-4801-9A2D-DA096C1684B0}">
      <dgm:prSet/>
      <dgm:spPr/>
      <dgm:t>
        <a:bodyPr/>
        <a:lstStyle/>
        <a:p>
          <a:endParaRPr lang="en-US"/>
        </a:p>
      </dgm:t>
    </dgm:pt>
    <dgm:pt modelId="{178EE533-D74E-4E00-99AA-90EBBE4207E0}">
      <dgm:prSet phldrT="[Text]"/>
      <dgm:spPr/>
      <dgm:t>
        <a:bodyPr/>
        <a:lstStyle/>
        <a:p>
          <a:r>
            <a:rPr lang="en-US" dirty="0"/>
            <a:t>Backend processes tokens &amp; predicts next word</a:t>
          </a:r>
        </a:p>
      </dgm:t>
    </dgm:pt>
    <dgm:pt modelId="{CE423A24-AE28-4E96-997E-A0372FD165F6}" type="parTrans" cxnId="{ACA0B77A-90FC-48CC-8400-58ECEC66AE5F}">
      <dgm:prSet/>
      <dgm:spPr/>
      <dgm:t>
        <a:bodyPr/>
        <a:lstStyle/>
        <a:p>
          <a:endParaRPr lang="en-US"/>
        </a:p>
      </dgm:t>
    </dgm:pt>
    <dgm:pt modelId="{06B27112-36A0-4173-B88D-C710015A7F80}" type="sibTrans" cxnId="{ACA0B77A-90FC-48CC-8400-58ECEC66AE5F}">
      <dgm:prSet/>
      <dgm:spPr/>
      <dgm:t>
        <a:bodyPr/>
        <a:lstStyle/>
        <a:p>
          <a:endParaRPr lang="en-US"/>
        </a:p>
      </dgm:t>
    </dgm:pt>
    <dgm:pt modelId="{9612A1E1-73DF-4678-909B-A94196FEF5A7}">
      <dgm:prSet phldrT="[Text]"/>
      <dgm:spPr/>
      <dgm:t>
        <a:bodyPr/>
        <a:lstStyle/>
        <a:p>
          <a:r>
            <a:rPr lang="en-US" dirty="0"/>
            <a:t>Predicted words displayed in a drop down </a:t>
          </a:r>
        </a:p>
      </dgm:t>
    </dgm:pt>
    <dgm:pt modelId="{D8D533EF-33AA-4C54-B5DD-CE4A1BF6E719}" type="parTrans" cxnId="{2E0D8C05-8FF1-48BC-9693-A4A0DF788722}">
      <dgm:prSet/>
      <dgm:spPr/>
      <dgm:t>
        <a:bodyPr/>
        <a:lstStyle/>
        <a:p>
          <a:endParaRPr lang="en-US"/>
        </a:p>
      </dgm:t>
    </dgm:pt>
    <dgm:pt modelId="{DD2135DA-3E5F-4CE1-8645-5A7CD85A71A5}" type="sibTrans" cxnId="{2E0D8C05-8FF1-48BC-9693-A4A0DF788722}">
      <dgm:prSet/>
      <dgm:spPr/>
      <dgm:t>
        <a:bodyPr/>
        <a:lstStyle/>
        <a:p>
          <a:endParaRPr lang="en-US"/>
        </a:p>
      </dgm:t>
    </dgm:pt>
    <dgm:pt modelId="{3D79C832-F7E3-45E9-AC2A-7F24CD007C01}" type="pres">
      <dgm:prSet presAssocID="{3157122F-E21A-4C56-9269-2149DF7D6FE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40DDEBE-DDDD-4D50-B865-6D0F9641E1ED}" type="pres">
      <dgm:prSet presAssocID="{4A9E5CE1-13E6-4E32-B639-F62709D74475}" presName="Accent1" presStyleCnt="0"/>
      <dgm:spPr/>
    </dgm:pt>
    <dgm:pt modelId="{D476CFA0-F8EE-4DA1-BF7E-066702D4C34E}" type="pres">
      <dgm:prSet presAssocID="{4A9E5CE1-13E6-4E32-B639-F62709D74475}" presName="Accent" presStyleLbl="node1" presStyleIdx="0" presStyleCnt="3"/>
      <dgm:spPr/>
    </dgm:pt>
    <dgm:pt modelId="{AB8DE417-FF0B-45B5-A87A-DF8A34F22C82}" type="pres">
      <dgm:prSet presAssocID="{4A9E5CE1-13E6-4E32-B639-F62709D7447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DA085D54-6DEF-481F-BE1C-B65C18E77A92}" type="pres">
      <dgm:prSet presAssocID="{178EE533-D74E-4E00-99AA-90EBBE4207E0}" presName="Accent2" presStyleCnt="0"/>
      <dgm:spPr/>
    </dgm:pt>
    <dgm:pt modelId="{B390F508-27E4-4B6E-AC5A-395BD995427F}" type="pres">
      <dgm:prSet presAssocID="{178EE533-D74E-4E00-99AA-90EBBE4207E0}" presName="Accent" presStyleLbl="node1" presStyleIdx="1" presStyleCnt="3"/>
      <dgm:spPr/>
    </dgm:pt>
    <dgm:pt modelId="{09A3EB09-9273-491D-9322-D97504A3754E}" type="pres">
      <dgm:prSet presAssocID="{178EE533-D74E-4E00-99AA-90EBBE4207E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1CCA099-E703-44DE-A1CA-D9C54C7844BD}" type="pres">
      <dgm:prSet presAssocID="{9612A1E1-73DF-4678-909B-A94196FEF5A7}" presName="Accent3" presStyleCnt="0"/>
      <dgm:spPr/>
    </dgm:pt>
    <dgm:pt modelId="{546938F1-F9DB-4B9F-88DB-A8CAE96C10B1}" type="pres">
      <dgm:prSet presAssocID="{9612A1E1-73DF-4678-909B-A94196FEF5A7}" presName="Accent" presStyleLbl="node1" presStyleIdx="2" presStyleCnt="3"/>
      <dgm:spPr/>
    </dgm:pt>
    <dgm:pt modelId="{4456E3B0-57C5-41FD-8A70-5B94077E027F}" type="pres">
      <dgm:prSet presAssocID="{9612A1E1-73DF-4678-909B-A94196FEF5A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E0D8C05-8FF1-48BC-9693-A4A0DF788722}" srcId="{3157122F-E21A-4C56-9269-2149DF7D6FEC}" destId="{9612A1E1-73DF-4678-909B-A94196FEF5A7}" srcOrd="2" destOrd="0" parTransId="{D8D533EF-33AA-4C54-B5DD-CE4A1BF6E719}" sibTransId="{DD2135DA-3E5F-4CE1-8645-5A7CD85A71A5}"/>
    <dgm:cxn modelId="{FD911D28-9723-4801-9A2D-DA096C1684B0}" srcId="{3157122F-E21A-4C56-9269-2149DF7D6FEC}" destId="{4A9E5CE1-13E6-4E32-B639-F62709D74475}" srcOrd="0" destOrd="0" parTransId="{2336221C-E14A-4181-8443-66A9B0E66A32}" sibTransId="{C4052081-3C3E-4BB2-A04C-EFB51274709F}"/>
    <dgm:cxn modelId="{EDCB1737-650B-44FF-82B9-179DDAEC230C}" type="presOf" srcId="{178EE533-D74E-4E00-99AA-90EBBE4207E0}" destId="{09A3EB09-9273-491D-9322-D97504A3754E}" srcOrd="0" destOrd="0" presId="urn:microsoft.com/office/officeart/2009/layout/CircleArrowProcess"/>
    <dgm:cxn modelId="{16D8D640-6280-4393-A950-AF6222CD095D}" type="presOf" srcId="{3157122F-E21A-4C56-9269-2149DF7D6FEC}" destId="{3D79C832-F7E3-45E9-AC2A-7F24CD007C01}" srcOrd="0" destOrd="0" presId="urn:microsoft.com/office/officeart/2009/layout/CircleArrowProcess"/>
    <dgm:cxn modelId="{9B61DA69-B15A-4A36-B866-16A2064535FD}" type="presOf" srcId="{9612A1E1-73DF-4678-909B-A94196FEF5A7}" destId="{4456E3B0-57C5-41FD-8A70-5B94077E027F}" srcOrd="0" destOrd="0" presId="urn:microsoft.com/office/officeart/2009/layout/CircleArrowProcess"/>
    <dgm:cxn modelId="{ACA0B77A-90FC-48CC-8400-58ECEC66AE5F}" srcId="{3157122F-E21A-4C56-9269-2149DF7D6FEC}" destId="{178EE533-D74E-4E00-99AA-90EBBE4207E0}" srcOrd="1" destOrd="0" parTransId="{CE423A24-AE28-4E96-997E-A0372FD165F6}" sibTransId="{06B27112-36A0-4173-B88D-C710015A7F80}"/>
    <dgm:cxn modelId="{DBC48BE6-D044-41F3-A6C2-344F8E561569}" type="presOf" srcId="{4A9E5CE1-13E6-4E32-B639-F62709D74475}" destId="{AB8DE417-FF0B-45B5-A87A-DF8A34F22C82}" srcOrd="0" destOrd="0" presId="urn:microsoft.com/office/officeart/2009/layout/CircleArrowProcess"/>
    <dgm:cxn modelId="{21D6AC2E-B7CE-4F4A-BB88-2D38F8051EFD}" type="presParOf" srcId="{3D79C832-F7E3-45E9-AC2A-7F24CD007C01}" destId="{840DDEBE-DDDD-4D50-B865-6D0F9641E1ED}" srcOrd="0" destOrd="0" presId="urn:microsoft.com/office/officeart/2009/layout/CircleArrowProcess"/>
    <dgm:cxn modelId="{B8A1457E-AD13-4C4D-936A-1CA0CCCB0A70}" type="presParOf" srcId="{840DDEBE-DDDD-4D50-B865-6D0F9641E1ED}" destId="{D476CFA0-F8EE-4DA1-BF7E-066702D4C34E}" srcOrd="0" destOrd="0" presId="urn:microsoft.com/office/officeart/2009/layout/CircleArrowProcess"/>
    <dgm:cxn modelId="{28CEC5EB-7C77-4439-8F4E-F0D5F2DCA318}" type="presParOf" srcId="{3D79C832-F7E3-45E9-AC2A-7F24CD007C01}" destId="{AB8DE417-FF0B-45B5-A87A-DF8A34F22C82}" srcOrd="1" destOrd="0" presId="urn:microsoft.com/office/officeart/2009/layout/CircleArrowProcess"/>
    <dgm:cxn modelId="{E6A3FAFA-690A-4B0F-93A1-A3EC364D9332}" type="presParOf" srcId="{3D79C832-F7E3-45E9-AC2A-7F24CD007C01}" destId="{DA085D54-6DEF-481F-BE1C-B65C18E77A92}" srcOrd="2" destOrd="0" presId="urn:microsoft.com/office/officeart/2009/layout/CircleArrowProcess"/>
    <dgm:cxn modelId="{03098E7C-A1B1-41E4-9D82-927B353EC26E}" type="presParOf" srcId="{DA085D54-6DEF-481F-BE1C-B65C18E77A92}" destId="{B390F508-27E4-4B6E-AC5A-395BD995427F}" srcOrd="0" destOrd="0" presId="urn:microsoft.com/office/officeart/2009/layout/CircleArrowProcess"/>
    <dgm:cxn modelId="{E52E011A-7513-486F-B654-6AF1CD59B5ED}" type="presParOf" srcId="{3D79C832-F7E3-45E9-AC2A-7F24CD007C01}" destId="{09A3EB09-9273-491D-9322-D97504A3754E}" srcOrd="3" destOrd="0" presId="urn:microsoft.com/office/officeart/2009/layout/CircleArrowProcess"/>
    <dgm:cxn modelId="{92B221D5-0980-464D-9930-958CF6ADA7F3}" type="presParOf" srcId="{3D79C832-F7E3-45E9-AC2A-7F24CD007C01}" destId="{61CCA099-E703-44DE-A1CA-D9C54C7844BD}" srcOrd="4" destOrd="0" presId="urn:microsoft.com/office/officeart/2009/layout/CircleArrowProcess"/>
    <dgm:cxn modelId="{580E138F-D928-42B1-98ED-A076D744AA56}" type="presParOf" srcId="{61CCA099-E703-44DE-A1CA-D9C54C7844BD}" destId="{546938F1-F9DB-4B9F-88DB-A8CAE96C10B1}" srcOrd="0" destOrd="0" presId="urn:microsoft.com/office/officeart/2009/layout/CircleArrowProcess"/>
    <dgm:cxn modelId="{B88F3D9D-F226-4F7E-A681-23C137F71D96}" type="presParOf" srcId="{3D79C832-F7E3-45E9-AC2A-7F24CD007C01}" destId="{4456E3B0-57C5-41FD-8A70-5B94077E027F}" srcOrd="5" destOrd="0" presId="urn:microsoft.com/office/officeart/2009/layout/CircleArrowProcess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6CFA0-F8EE-4DA1-BF7E-066702D4C34E}">
      <dsp:nvSpPr>
        <dsp:cNvPr id="0" name=""/>
        <dsp:cNvSpPr/>
      </dsp:nvSpPr>
      <dsp:spPr>
        <a:xfrm>
          <a:off x="33507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DE417-FF0B-45B5-A87A-DF8A34F22C82}">
      <dsp:nvSpPr>
        <dsp:cNvPr id="0" name=""/>
        <dsp:cNvSpPr/>
      </dsp:nvSpPr>
      <dsp:spPr>
        <a:xfrm>
          <a:off x="39272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type in a text box</a:t>
          </a:r>
        </a:p>
      </dsp:txBody>
      <dsp:txXfrm>
        <a:off x="3927214" y="941764"/>
        <a:ext cx="1449298" cy="724475"/>
      </dsp:txXfrm>
    </dsp:sp>
    <dsp:sp modelId="{B390F508-27E4-4B6E-AC5A-395BD995427F}">
      <dsp:nvSpPr>
        <dsp:cNvPr id="0" name=""/>
        <dsp:cNvSpPr/>
      </dsp:nvSpPr>
      <dsp:spPr>
        <a:xfrm>
          <a:off x="26263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4283654"/>
            <a:satOff val="-19595"/>
            <a:lumOff val="-254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3EB09-9273-491D-9322-D97504A3754E}">
      <dsp:nvSpPr>
        <dsp:cNvPr id="0" name=""/>
        <dsp:cNvSpPr/>
      </dsp:nvSpPr>
      <dsp:spPr>
        <a:xfrm>
          <a:off x="32057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Backend processes tokens &amp; predicts next word</a:t>
          </a:r>
        </a:p>
      </dsp:txBody>
      <dsp:txXfrm>
        <a:off x="3205748" y="2449237"/>
        <a:ext cx="1449298" cy="724475"/>
      </dsp:txXfrm>
    </dsp:sp>
    <dsp:sp modelId="{546938F1-F9DB-4B9F-88DB-A8CAE96C10B1}">
      <dsp:nvSpPr>
        <dsp:cNvPr id="0" name=""/>
        <dsp:cNvSpPr/>
      </dsp:nvSpPr>
      <dsp:spPr>
        <a:xfrm>
          <a:off x="35363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8567309"/>
            <a:satOff val="-39190"/>
            <a:lumOff val="-509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6E3B0-57C5-41FD-8A70-5B94077E027F}">
      <dsp:nvSpPr>
        <dsp:cNvPr id="0" name=""/>
        <dsp:cNvSpPr/>
      </dsp:nvSpPr>
      <dsp:spPr>
        <a:xfrm>
          <a:off x="39306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Predicted words displayed in a drop down </a:t>
          </a:r>
        </a:p>
      </dsp:txBody>
      <dsp:txXfrm>
        <a:off x="39306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45E7-F401-42A9-905C-9E5574B8165C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16E9-F07C-46A7-A5B3-F19261C38873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1547-D3C9-4775-8B48-B09E985E768F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1968-BC0B-472B-879C-7D2A39B5E33B}" type="datetime1">
              <a:rPr lang="en-US" smtClean="0"/>
              <a:t>1/27/2025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34CD-A71A-4053-A52B-B333ABD2714D}" type="datetime1">
              <a:rPr lang="en-US" smtClean="0"/>
              <a:t>1/27/2025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EC5D-7066-4662-B46D-4F3B58444710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195-3213-436E-885C-1989FD1E39B8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8DD-3E5B-4134-A201-2FE18A835F27}" type="datetime1">
              <a:rPr lang="en-US" smtClean="0"/>
              <a:t>1/27/2025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9F2D-F16C-4F10-BB17-F26E273BDCDF}" type="datetime1">
              <a:rPr lang="en-US" smtClean="0"/>
              <a:t>1/27/2025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5BD00479-084B-4C0E-BB2F-2CEA8BF595B1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743200"/>
            <a:ext cx="10058400" cy="1711037"/>
          </a:xfrm>
        </p:spPr>
        <p:txBody>
          <a:bodyPr>
            <a:normAutofit/>
          </a:bodyPr>
          <a:lstStyle/>
          <a:p>
            <a:r>
              <a:rPr lang="en-US" dirty="0"/>
              <a:t>Next Word Predictor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19600"/>
            <a:ext cx="10058400" cy="6858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DRTS Group Inc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F2EBB6-E6D2-8148-80C8-7BA4645D9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0" y="4953000"/>
            <a:ext cx="1905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3400" y="770525"/>
            <a:ext cx="6477000" cy="893956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PROJECT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E1C1F1-760D-3062-6BDB-028F84966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12920" y="1649582"/>
            <a:ext cx="772668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Build an AI-powered application to predict the next word in a sequence, enhancing user typing efficiency and experience.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Demonstrate technical expertise in AI modelling, cloud hosting, and end-to-end development to deliver a deployable predictive text solution.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600" b="1" dirty="0">
              <a:solidFill>
                <a:schemeClr val="tx1"/>
              </a:solidFill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600" b="1" dirty="0">
                <a:solidFill>
                  <a:schemeClr val="tx1"/>
                </a:solidFill>
              </a:rPr>
              <a:t>Scope (Technical Features):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Focus on predictive text generation using both statistical and advanced AI models.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Deliver a cloud-hosted, scalable application with user-friendly interaction and real-world applicability.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600" b="1" dirty="0">
                <a:solidFill>
                  <a:schemeClr val="tx1"/>
                </a:solidFill>
              </a:rPr>
              <a:t>Impact: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Business Impact: Improve user productivity and typing speed with accurate word predictions.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Educational Impact: Showcase end-to-end AI application development skills using modern technologies like N-grams, RNNs, and BERT.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D5F12DE-B63A-972C-6CC8-3CD8B25D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3600" y="381000"/>
            <a:ext cx="1905000" cy="647700"/>
          </a:xfrm>
          <a:prstGeom prst="rect">
            <a:avLst/>
          </a:prstGeom>
        </p:spPr>
      </p:pic>
      <p:pic>
        <p:nvPicPr>
          <p:cNvPr id="5" name="Picture 4" descr="A person holding a pen in a notebook&#10;&#10;Description automatically generated">
            <a:extLst>
              <a:ext uri="{FF2B5EF4-FFF2-40B4-BE49-F238E27FC236}">
                <a16:creationId xmlns:a16="http://schemas.microsoft.com/office/drawing/2014/main" id="{2A12F223-E519-3484-9CF7-EC2C8CFBF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91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2918-27BC-0AC9-87DF-94AF387F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66" y="680109"/>
            <a:ext cx="9144000" cy="10221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PLAN &amp; TECHNOLOGY FRAMEWORK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26289-EF74-FC34-6048-677EDF9E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66" y="1479395"/>
            <a:ext cx="10896600" cy="5302405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800" b="1" dirty="0">
                <a:solidFill>
                  <a:schemeClr val="tx1"/>
                </a:solidFill>
              </a:rPr>
              <a:t>Phases: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Discovery &amp; Planning: Define project scope, analyze requirements, and prepare datasets.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Development: Build a pipeline for text tokenization, frequency analysis, N-gram modelling, and integrate deep learning models.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Testing &amp; Deployment: Validate prediction accuracy, ensure usability, and deploy the solution to the cloud.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800" b="1" dirty="0">
                <a:solidFill>
                  <a:schemeClr val="tx1"/>
                </a:solidFill>
              </a:rPr>
              <a:t>Key Deliverables: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Prototype within 4 weeks.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Fully functional and cloud-deployed </a:t>
            </a:r>
            <a:r>
              <a:rPr lang="en-US" sz="1800" dirty="0">
                <a:solidFill>
                  <a:schemeClr val="tx1"/>
                </a:solidFill>
              </a:rPr>
              <a:t>project by [final deadline].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Technology Landscape:</a:t>
            </a:r>
            <a:endParaRPr lang="en-US" sz="1800" dirty="0">
              <a:solidFill>
                <a:schemeClr val="tx1"/>
              </a:solidFill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AI Frameworks: TensorFlow, </a:t>
            </a:r>
            <a:r>
              <a:rPr lang="en-US" sz="1600" dirty="0" err="1">
                <a:solidFill>
                  <a:schemeClr val="tx1"/>
                </a:solidFill>
              </a:rPr>
              <a:t>PyTorch</a:t>
            </a:r>
            <a:r>
              <a:rPr lang="en-US" sz="1600" dirty="0">
                <a:solidFill>
                  <a:schemeClr val="tx1"/>
                </a:solidFill>
              </a:rPr>
              <a:t>, or Scikit-learn.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Data Engineering: Pandas, SQL, NLTK, or </a:t>
            </a:r>
            <a:r>
              <a:rPr lang="en-US" sz="1600" dirty="0" err="1">
                <a:solidFill>
                  <a:schemeClr val="tx1"/>
                </a:solidFill>
              </a:rPr>
              <a:t>SpaCy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Cloud Platforms: AWS, Azure, or Google Cloud.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</a:rPr>
              <a:t>Integration Tools: </a:t>
            </a:r>
            <a:r>
              <a:rPr lang="en-US" sz="1600" dirty="0" err="1">
                <a:solidFill>
                  <a:schemeClr val="tx1"/>
                </a:solidFill>
              </a:rPr>
              <a:t>FastAPI</a:t>
            </a:r>
            <a:r>
              <a:rPr lang="en-US" sz="1600" dirty="0">
                <a:solidFill>
                  <a:schemeClr val="tx1"/>
                </a:solidFill>
              </a:rPr>
              <a:t> for the </a:t>
            </a:r>
            <a:r>
              <a:rPr lang="en-US" sz="1800" dirty="0">
                <a:solidFill>
                  <a:schemeClr val="tx1"/>
                </a:solidFill>
              </a:rPr>
              <a:t>backend and a web-based UI for the frontend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15680C1-4E79-9D86-BC0E-4C1375CCF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3600" y="381000"/>
            <a:ext cx="1905000" cy="64770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30DA23C-2F50-3678-5C65-8AB366BF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800" smtClean="0"/>
              <a:t>3</a:t>
            </a:fld>
            <a:endParaRPr lang="en-US" sz="1800" dirty="0"/>
          </a:p>
        </p:txBody>
      </p:sp>
      <p:pic>
        <p:nvPicPr>
          <p:cNvPr id="17" name="Picture 16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00C0B1F9-A22C-1F8D-DA53-561B5BA62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228268"/>
            <a:ext cx="58674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APPLICATION FLOW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6172200" cy="4648200"/>
          </a:xfrm>
        </p:spPr>
        <p:txBody>
          <a:bodyPr>
            <a:norm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Input Stage:</a:t>
            </a:r>
            <a:endParaRPr lang="en-US" dirty="0"/>
          </a:p>
          <a:p>
            <a:pPr marL="742950" lvl="1" indent="-285750" algn="just">
              <a:buClr>
                <a:schemeClr val="tx1"/>
              </a:buClr>
            </a:pPr>
            <a:r>
              <a:rPr lang="en-US" dirty="0"/>
              <a:t>User inputs text through the interface.</a:t>
            </a:r>
          </a:p>
          <a:p>
            <a:pPr marL="742950" lvl="1" indent="-285750" algn="just">
              <a:buClr>
                <a:schemeClr val="tx1"/>
              </a:buClr>
            </a:pPr>
            <a:r>
              <a:rPr lang="en-US" dirty="0"/>
              <a:t>Data sent via an API call to the backend.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Processing Stage:</a:t>
            </a:r>
            <a:endParaRPr lang="en-US" dirty="0"/>
          </a:p>
          <a:p>
            <a:pPr marL="742950" lvl="1" indent="-285750" algn="just">
              <a:buClr>
                <a:schemeClr val="tx1"/>
              </a:buClr>
            </a:pPr>
            <a:r>
              <a:rPr lang="en-US" dirty="0"/>
              <a:t>Text is tokenized and analyzed using word frequency/N-gram models.</a:t>
            </a:r>
          </a:p>
          <a:p>
            <a:pPr marL="742950" lvl="1" indent="-285750" algn="just">
              <a:buClr>
                <a:schemeClr val="tx1"/>
              </a:buClr>
            </a:pPr>
            <a:r>
              <a:rPr lang="en-US" dirty="0"/>
              <a:t>Advanced models (RNN, LSTM, or BERT) refine predictions for better context understanding.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Output Stage:</a:t>
            </a:r>
            <a:endParaRPr lang="en-US" dirty="0"/>
          </a:p>
          <a:p>
            <a:pPr marL="742950" lvl="1" indent="-285750" algn="just">
              <a:buClr>
                <a:schemeClr val="tx1"/>
              </a:buClr>
            </a:pPr>
            <a:r>
              <a:rPr lang="en-US" dirty="0"/>
              <a:t>Predictions are displayed dynamically in the interface for real-time interaction.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706BB5-1E22-E610-F111-C07D097B1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3600" y="381000"/>
            <a:ext cx="1905000" cy="6477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4E822D-9843-5F21-BD30-6BCBE256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800" b="1" smtClean="0"/>
              <a:t>4</a:t>
            </a:fld>
            <a:endParaRPr lang="en-US" sz="1800" b="1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C71D425-0570-2E92-E0CF-B9A44B8157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143003"/>
              </p:ext>
            </p:extLst>
          </p:nvPr>
        </p:nvGraphicFramePr>
        <p:xfrm>
          <a:off x="4495800" y="975628"/>
          <a:ext cx="8585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549</TotalTime>
  <Words>340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Tech Computer 16x9</vt:lpstr>
      <vt:lpstr>Next Word Predictor </vt:lpstr>
      <vt:lpstr>PROJECT OVERVIEW</vt:lpstr>
      <vt:lpstr>PLAN &amp; TECHNOLOGY FRAMEWORK </vt:lpstr>
      <vt:lpstr>APPLICATION 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T. MOGE</dc:creator>
  <cp:lastModifiedBy>DAVID T. MOGE</cp:lastModifiedBy>
  <cp:revision>2</cp:revision>
  <dcterms:created xsi:type="dcterms:W3CDTF">2025-01-27T18:54:47Z</dcterms:created>
  <dcterms:modified xsi:type="dcterms:W3CDTF">2025-01-28T04:04:38Z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