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61" r:id="rId2"/>
    <p:sldId id="258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el, Shivam" userId="f0123d34-3734-4729-aa7e-3f21f25b6a39" providerId="ADAL" clId="{1A3D6018-D785-4756-87B5-2B6598E1C8D2}"/>
    <pc:docChg chg="delSld">
      <pc:chgData name="Goel, Shivam" userId="f0123d34-3734-4729-aa7e-3f21f25b6a39" providerId="ADAL" clId="{1A3D6018-D785-4756-87B5-2B6598E1C8D2}" dt="2023-10-02T11:46:16.639" v="0" actId="2696"/>
      <pc:docMkLst>
        <pc:docMk/>
      </pc:docMkLst>
      <pc:sldChg chg="del">
        <pc:chgData name="Goel, Shivam" userId="f0123d34-3734-4729-aa7e-3f21f25b6a39" providerId="ADAL" clId="{1A3D6018-D785-4756-87B5-2B6598E1C8D2}" dt="2023-10-02T11:46:16.639" v="0" actId="2696"/>
        <pc:sldMkLst>
          <pc:docMk/>
          <pc:sldMk cId="3146448173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7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16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2466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70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63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08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39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90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6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9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7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EAC6-3640-1456-D33C-ADF55744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1EFE-197B-A100-39C6-AF61EC9CC1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Goal: Predict failure type in the machine on analysing the Fluctuations in the Sensors recordings </a:t>
            </a:r>
          </a:p>
          <a:p>
            <a:r>
              <a:rPr lang="en-GB" dirty="0"/>
              <a:t>Case: DT Engineering’s Overhead cranes used at manufacturing sites needs to be made smarter with AI based Predictive maintenance</a:t>
            </a:r>
          </a:p>
          <a:p>
            <a:r>
              <a:rPr lang="en-GB" dirty="0"/>
              <a:t>Method: </a:t>
            </a:r>
          </a:p>
          <a:p>
            <a:pPr lvl="1"/>
            <a:r>
              <a:rPr lang="en-GB" dirty="0"/>
              <a:t>Data Sources are Machines Metadata, Failures, Errors, Telemetry and Maintenance records.</a:t>
            </a:r>
          </a:p>
          <a:p>
            <a:pPr lvl="1"/>
            <a:r>
              <a:rPr lang="en-GB" dirty="0"/>
              <a:t>Simple moving averages with lags using Boosting Techniques. 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504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55D0-C81C-806F-B7FD-DE62D407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Hierarchical Data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50167-ABF1-E257-0975-C7120E8A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Unique Machine Identities from 1-100. </a:t>
            </a:r>
          </a:p>
          <a:p>
            <a:pPr lvl="1"/>
            <a:r>
              <a:rPr lang="en-GB" dirty="0"/>
              <a:t>Each Machine has further 5 components</a:t>
            </a:r>
          </a:p>
          <a:p>
            <a:pPr lvl="1"/>
            <a:r>
              <a:rPr lang="en-GB" dirty="0"/>
              <a:t>5 Different error types and 4 Classes of maintenance to deal</a:t>
            </a:r>
          </a:p>
          <a:p>
            <a:pPr lvl="1"/>
            <a:r>
              <a:rPr lang="en-GB" dirty="0"/>
              <a:t>Limited failures recorded </a:t>
            </a:r>
          </a:p>
          <a:p>
            <a:pPr lvl="1"/>
            <a:endParaRPr lang="en-GB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2459A-A3CA-B602-9D97-0EB07D49D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512" y="4910326"/>
            <a:ext cx="7239463" cy="1490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BA3526-7E43-B58D-5453-325459CDD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382" y="2428811"/>
            <a:ext cx="2578719" cy="2000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23CFC-F299-B4A0-1F94-0636E3D02C2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270" y="4429189"/>
            <a:ext cx="2388206" cy="19799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36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45BB-CCE1-4B61-CC8A-B15D6EE7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06273"/>
            <a:ext cx="10364451" cy="1596177"/>
          </a:xfrm>
        </p:spPr>
        <p:txBody>
          <a:bodyPr/>
          <a:lstStyle/>
          <a:p>
            <a:r>
              <a:rPr lang="en-GB" dirty="0"/>
              <a:t>Time-Series 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E2325-9D65-C5BB-4B78-EC949DD43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6016" y="1802450"/>
            <a:ext cx="6390939" cy="20356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3542F-87C1-B060-739F-AB8ED5807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939" y="4012371"/>
            <a:ext cx="6202016" cy="2644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10A2A9-051E-D339-D318-076BCAF52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75" y="1802450"/>
            <a:ext cx="4983143" cy="477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9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BAB4-B5E9-1F0B-5324-A6785B23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090" y="6477"/>
            <a:ext cx="7070020" cy="980225"/>
          </a:xfrm>
        </p:spPr>
        <p:txBody>
          <a:bodyPr/>
          <a:lstStyle/>
          <a:p>
            <a:r>
              <a:rPr lang="en-GB" dirty="0"/>
              <a:t>Architecture of COP V2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71E93-DB62-5B8A-FBF5-BD21B17A0A58}"/>
              </a:ext>
            </a:extLst>
          </p:cNvPr>
          <p:cNvSpPr txBox="1"/>
          <p:nvPr/>
        </p:nvSpPr>
        <p:spPr>
          <a:xfrm>
            <a:off x="4826124" y="2733591"/>
            <a:ext cx="26678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2">
                    <a:lumMod val="50000"/>
                  </a:schemeClr>
                </a:solidFill>
              </a:rPr>
              <a:t>Data Preparation and Machine Learning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731ADC-9653-1354-4A14-F61D6B34A85C}"/>
              </a:ext>
            </a:extLst>
          </p:cNvPr>
          <p:cNvCxnSpPr>
            <a:stCxn id="6" idx="3"/>
            <a:endCxn id="15" idx="1"/>
          </p:cNvCxnSpPr>
          <p:nvPr/>
        </p:nvCxnSpPr>
        <p:spPr>
          <a:xfrm flipV="1">
            <a:off x="3646101" y="4076504"/>
            <a:ext cx="1147170" cy="126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3282CBF-CDAE-CD36-6315-DD84B9B1793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613247" y="4076504"/>
            <a:ext cx="1180024" cy="36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9E1FA9B-98BD-88FE-290E-44E11A7FD4DD}"/>
              </a:ext>
            </a:extLst>
          </p:cNvPr>
          <p:cNvCxnSpPr>
            <a:endCxn id="38" idx="1"/>
          </p:cNvCxnSpPr>
          <p:nvPr/>
        </p:nvCxnSpPr>
        <p:spPr>
          <a:xfrm>
            <a:off x="9419303" y="1748451"/>
            <a:ext cx="1058822" cy="191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D826210-4F7F-748D-53AE-6DF042941D8D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9382576" y="3661167"/>
            <a:ext cx="1095549" cy="7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F2DB132-DC26-4FD5-D7D8-9548848DD2C2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9382576" y="3661167"/>
            <a:ext cx="1095549" cy="239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BF1A840-4D34-AB92-FF19-0C2627AF14A4}"/>
              </a:ext>
            </a:extLst>
          </p:cNvPr>
          <p:cNvGrpSpPr/>
          <p:nvPr/>
        </p:nvGrpSpPr>
        <p:grpSpPr>
          <a:xfrm>
            <a:off x="166986" y="285773"/>
            <a:ext cx="11911339" cy="6468087"/>
            <a:chOff x="166986" y="285773"/>
            <a:chExt cx="11911339" cy="646808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22536F8-F72C-ED0B-CC88-010F1AD947AD}"/>
                </a:ext>
              </a:extLst>
            </p:cNvPr>
            <p:cNvSpPr txBox="1"/>
            <p:nvPr/>
          </p:nvSpPr>
          <p:spPr>
            <a:xfrm>
              <a:off x="7856826" y="285773"/>
              <a:ext cx="1917291" cy="5232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/>
                <a:t>Validation on various time splits</a:t>
              </a:r>
              <a:endParaRPr lang="en-US" sz="1400" i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D1C05BE-8929-E349-C469-BA76CF91F87A}"/>
                </a:ext>
              </a:extLst>
            </p:cNvPr>
            <p:cNvSpPr txBox="1"/>
            <p:nvPr/>
          </p:nvSpPr>
          <p:spPr>
            <a:xfrm>
              <a:off x="10448359" y="2373529"/>
              <a:ext cx="1600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Ensemble based boosting</a:t>
              </a:r>
              <a:endParaRPr lang="en-US" sz="12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8FD5A2E-A0CA-784B-CBAD-3CBEBB07DBCD}"/>
                </a:ext>
              </a:extLst>
            </p:cNvPr>
            <p:cNvGrpSpPr/>
            <p:nvPr/>
          </p:nvGrpSpPr>
          <p:grpSpPr>
            <a:xfrm>
              <a:off x="166986" y="720300"/>
              <a:ext cx="11911339" cy="6033560"/>
              <a:chOff x="166986" y="720300"/>
              <a:chExt cx="11911339" cy="6033560"/>
            </a:xfrm>
          </p:grpSpPr>
          <p:sp>
            <p:nvSpPr>
              <p:cNvPr id="38" name="Flowchart: Internal Storage 37">
                <a:extLst>
                  <a:ext uri="{FF2B5EF4-FFF2-40B4-BE49-F238E27FC236}">
                    <a16:creationId xmlns:a16="http://schemas.microsoft.com/office/drawing/2014/main" id="{5B81FED8-F4F1-F510-79A5-F6F427345573}"/>
                  </a:ext>
                </a:extLst>
              </p:cNvPr>
              <p:cNvSpPr/>
              <p:nvPr/>
            </p:nvSpPr>
            <p:spPr>
              <a:xfrm>
                <a:off x="10478125" y="2835194"/>
                <a:ext cx="1600200" cy="1651946"/>
              </a:xfrm>
              <a:prstGeom prst="flowChartInternalStorag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Predicted Model</a:t>
                </a:r>
                <a:endParaRPr lang="en-US" dirty="0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7804707-7AFD-D141-3512-6EC2CC9D3ED3}"/>
                  </a:ext>
                </a:extLst>
              </p:cNvPr>
              <p:cNvGrpSpPr/>
              <p:nvPr/>
            </p:nvGrpSpPr>
            <p:grpSpPr>
              <a:xfrm>
                <a:off x="166986" y="720300"/>
                <a:ext cx="9108956" cy="6033560"/>
                <a:chOff x="166986" y="720300"/>
                <a:chExt cx="9108956" cy="6033560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445086-2401-E690-AA00-55E8972CA651}"/>
                    </a:ext>
                  </a:extLst>
                </p:cNvPr>
                <p:cNvGrpSpPr/>
                <p:nvPr/>
              </p:nvGrpSpPr>
              <p:grpSpPr>
                <a:xfrm>
                  <a:off x="8341878" y="923665"/>
                  <a:ext cx="934064" cy="1519231"/>
                  <a:chOff x="8341878" y="1290467"/>
                  <a:chExt cx="934064" cy="1519231"/>
                </a:xfrm>
              </p:grpSpPr>
              <p:sp>
                <p:nvSpPr>
                  <p:cNvPr id="39" name="Flowchart: Internal Storage 38">
                    <a:extLst>
                      <a:ext uri="{FF2B5EF4-FFF2-40B4-BE49-F238E27FC236}">
                        <a16:creationId xmlns:a16="http://schemas.microsoft.com/office/drawing/2014/main" id="{FD1A3DDE-6465-433D-AA38-8601EF5D584B}"/>
                      </a:ext>
                    </a:extLst>
                  </p:cNvPr>
                  <p:cNvSpPr/>
                  <p:nvPr/>
                </p:nvSpPr>
                <p:spPr>
                  <a:xfrm>
                    <a:off x="8341878" y="1290467"/>
                    <a:ext cx="934064" cy="694445"/>
                  </a:xfrm>
                  <a:prstGeom prst="flowChartInternalStorage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Train 1</a:t>
                    </a:r>
                    <a:endParaRPr lang="en-US" dirty="0"/>
                  </a:p>
                </p:txBody>
              </p:sp>
              <p:sp>
                <p:nvSpPr>
                  <p:cNvPr id="40" name="Flowchart: Internal Storage 39">
                    <a:extLst>
                      <a:ext uri="{FF2B5EF4-FFF2-40B4-BE49-F238E27FC236}">
                        <a16:creationId xmlns:a16="http://schemas.microsoft.com/office/drawing/2014/main" id="{A0FC0B5B-779E-4C2A-83A9-D865B5BCBE90}"/>
                      </a:ext>
                    </a:extLst>
                  </p:cNvPr>
                  <p:cNvSpPr/>
                  <p:nvPr/>
                </p:nvSpPr>
                <p:spPr>
                  <a:xfrm>
                    <a:off x="8341878" y="2115253"/>
                    <a:ext cx="934064" cy="694445"/>
                  </a:xfrm>
                  <a:prstGeom prst="flowChartInternalStorage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Test 1</a:t>
                    </a:r>
                    <a:endParaRPr lang="en-US" dirty="0"/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B8CF84A6-B6A4-31C2-B2D3-2F4121B57E71}"/>
                    </a:ext>
                  </a:extLst>
                </p:cNvPr>
                <p:cNvGrpSpPr/>
                <p:nvPr/>
              </p:nvGrpSpPr>
              <p:grpSpPr>
                <a:xfrm>
                  <a:off x="8341878" y="2961272"/>
                  <a:ext cx="934064" cy="1571813"/>
                  <a:chOff x="8341878" y="2961272"/>
                  <a:chExt cx="934064" cy="1571813"/>
                </a:xfrm>
              </p:grpSpPr>
              <p:sp>
                <p:nvSpPr>
                  <p:cNvPr id="41" name="Flowchart: Internal Storage 40">
                    <a:extLst>
                      <a:ext uri="{FF2B5EF4-FFF2-40B4-BE49-F238E27FC236}">
                        <a16:creationId xmlns:a16="http://schemas.microsoft.com/office/drawing/2014/main" id="{B46A34E6-B593-2978-F839-E7224EBD4E9D}"/>
                      </a:ext>
                    </a:extLst>
                  </p:cNvPr>
                  <p:cNvSpPr/>
                  <p:nvPr/>
                </p:nvSpPr>
                <p:spPr>
                  <a:xfrm>
                    <a:off x="8341878" y="2961272"/>
                    <a:ext cx="934064" cy="694445"/>
                  </a:xfrm>
                  <a:prstGeom prst="flowChartInternalStorage">
                    <a:avLst/>
                  </a:prstGeom>
                  <a:solidFill>
                    <a:schemeClr val="accent3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Train 2</a:t>
                    </a:r>
                    <a:endParaRPr lang="en-US" dirty="0"/>
                  </a:p>
                </p:txBody>
              </p:sp>
              <p:sp>
                <p:nvSpPr>
                  <p:cNvPr id="42" name="Flowchart: Internal Storage 41">
                    <a:extLst>
                      <a:ext uri="{FF2B5EF4-FFF2-40B4-BE49-F238E27FC236}">
                        <a16:creationId xmlns:a16="http://schemas.microsoft.com/office/drawing/2014/main" id="{442A33C4-F6A6-CFA3-432B-F5DBFE69A813}"/>
                      </a:ext>
                    </a:extLst>
                  </p:cNvPr>
                  <p:cNvSpPr/>
                  <p:nvPr/>
                </p:nvSpPr>
                <p:spPr>
                  <a:xfrm>
                    <a:off x="8341878" y="3838640"/>
                    <a:ext cx="934064" cy="694445"/>
                  </a:xfrm>
                  <a:prstGeom prst="flowChartInternalStorage">
                    <a:avLst/>
                  </a:prstGeom>
                  <a:solidFill>
                    <a:schemeClr val="accent3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Test 2</a:t>
                    </a:r>
                    <a:endParaRPr lang="en-US" dirty="0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5917FB6B-B2B0-5A27-6A62-F2135734C239}"/>
                    </a:ext>
                  </a:extLst>
                </p:cNvPr>
                <p:cNvGrpSpPr/>
                <p:nvPr/>
              </p:nvGrpSpPr>
              <p:grpSpPr>
                <a:xfrm>
                  <a:off x="8341878" y="5262904"/>
                  <a:ext cx="934064" cy="1490956"/>
                  <a:chOff x="8341878" y="4677947"/>
                  <a:chExt cx="934064" cy="1490956"/>
                </a:xfrm>
              </p:grpSpPr>
              <p:sp>
                <p:nvSpPr>
                  <p:cNvPr id="43" name="Flowchart: Internal Storage 42">
                    <a:extLst>
                      <a:ext uri="{FF2B5EF4-FFF2-40B4-BE49-F238E27FC236}">
                        <a16:creationId xmlns:a16="http://schemas.microsoft.com/office/drawing/2014/main" id="{E3A3E0D2-3C23-7A07-55B5-C62DB16C9FA8}"/>
                      </a:ext>
                    </a:extLst>
                  </p:cNvPr>
                  <p:cNvSpPr/>
                  <p:nvPr/>
                </p:nvSpPr>
                <p:spPr>
                  <a:xfrm>
                    <a:off x="8341878" y="4677947"/>
                    <a:ext cx="934064" cy="694445"/>
                  </a:xfrm>
                  <a:prstGeom prst="flowChartInternalStorage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Train 3</a:t>
                    </a:r>
                    <a:endParaRPr lang="en-US" dirty="0"/>
                  </a:p>
                </p:txBody>
              </p:sp>
              <p:sp>
                <p:nvSpPr>
                  <p:cNvPr id="44" name="Flowchart: Internal Storage 43">
                    <a:extLst>
                      <a:ext uri="{FF2B5EF4-FFF2-40B4-BE49-F238E27FC236}">
                        <a16:creationId xmlns:a16="http://schemas.microsoft.com/office/drawing/2014/main" id="{AE3FA2A4-C9CB-CBC0-9FDA-F406882750BB}"/>
                      </a:ext>
                    </a:extLst>
                  </p:cNvPr>
                  <p:cNvSpPr/>
                  <p:nvPr/>
                </p:nvSpPr>
                <p:spPr>
                  <a:xfrm>
                    <a:off x="8341878" y="5474458"/>
                    <a:ext cx="934064" cy="694445"/>
                  </a:xfrm>
                  <a:prstGeom prst="flowChartInternalStorage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Test 3</a:t>
                    </a:r>
                    <a:endParaRPr lang="en-US" dirty="0"/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185BCCC7-9C04-B6BD-2E37-11542D7D3756}"/>
                    </a:ext>
                  </a:extLst>
                </p:cNvPr>
                <p:cNvGrpSpPr/>
                <p:nvPr/>
              </p:nvGrpSpPr>
              <p:grpSpPr>
                <a:xfrm>
                  <a:off x="166986" y="720300"/>
                  <a:ext cx="7366273" cy="5870834"/>
                  <a:chOff x="99720" y="493583"/>
                  <a:chExt cx="7366273" cy="5870834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6E0055D8-991F-5975-6856-BD63111C7E76}"/>
                      </a:ext>
                    </a:extLst>
                  </p:cNvPr>
                  <p:cNvGrpSpPr/>
                  <p:nvPr/>
                </p:nvGrpSpPr>
                <p:grpSpPr>
                  <a:xfrm>
                    <a:off x="4726005" y="3284505"/>
                    <a:ext cx="2739988" cy="2497160"/>
                    <a:chOff x="4726006" y="2885867"/>
                    <a:chExt cx="2739988" cy="2497160"/>
                  </a:xfrm>
                </p:grpSpPr>
                <p:pic>
                  <p:nvPicPr>
                    <p:cNvPr id="13" name="Picture 12">
                      <a:extLst>
                        <a:ext uri="{FF2B5EF4-FFF2-40B4-BE49-F238E27FC236}">
                          <a16:creationId xmlns:a16="http://schemas.microsoft.com/office/drawing/2014/main" id="{A65563DB-C5B0-4508-9626-EC14CBF3FA1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4921753" y="4016431"/>
                      <a:ext cx="2348494" cy="1366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>
                      <a:extLst>
                        <a:ext uri="{FF2B5EF4-FFF2-40B4-BE49-F238E27FC236}">
                          <a16:creationId xmlns:a16="http://schemas.microsoft.com/office/drawing/2014/main" id="{FD9A393D-4EA8-FCAE-811F-F4213DAB864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26006" y="2885867"/>
                      <a:ext cx="2739988" cy="113056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C8A25E2E-A63F-F541-63B3-DEC21DBE6ECB}"/>
                      </a:ext>
                    </a:extLst>
                  </p:cNvPr>
                  <p:cNvGrpSpPr/>
                  <p:nvPr/>
                </p:nvGrpSpPr>
                <p:grpSpPr>
                  <a:xfrm>
                    <a:off x="99720" y="493583"/>
                    <a:ext cx="3479115" cy="5870834"/>
                    <a:chOff x="168546" y="272380"/>
                    <a:chExt cx="3479115" cy="5870834"/>
                  </a:xfrm>
                </p:grpSpPr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3D483AD0-389B-702F-880C-0EE1DA335D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47461" y="1868557"/>
                      <a:ext cx="1600200" cy="7454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Machine Metadata</a:t>
                      </a:r>
                      <a:endParaRPr lang="en-US" dirty="0"/>
                    </a:p>
                  </p:txBody>
                </p:sp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A3205F45-AF99-49E2-A63B-CED179A93A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47461" y="5397780"/>
                      <a:ext cx="1600200" cy="7454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Telemetry</a:t>
                      </a:r>
                      <a:endParaRPr lang="en-US" dirty="0"/>
                    </a:p>
                  </p:txBody>
                </p:sp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965C4D83-9292-6865-0EFB-5C313825C9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47461" y="4520747"/>
                      <a:ext cx="1600200" cy="7454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Failure (unplanned maintenance)</a:t>
                      </a:r>
                      <a:endParaRPr lang="en-US" dirty="0"/>
                    </a:p>
                  </p:txBody>
                </p:sp>
                <p:sp>
                  <p:nvSpPr>
                    <p:cNvPr id="7" name="Rectangle 6">
                      <a:extLst>
                        <a:ext uri="{FF2B5EF4-FFF2-40B4-BE49-F238E27FC236}">
                          <a16:creationId xmlns:a16="http://schemas.microsoft.com/office/drawing/2014/main" id="{8A187E9C-AFD6-A73F-4E8D-234972A630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47461" y="3643714"/>
                      <a:ext cx="1600200" cy="7454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Maintenance Records</a:t>
                      </a:r>
                      <a:endParaRPr lang="en-US" dirty="0"/>
                    </a:p>
                  </p:txBody>
                </p:sp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B417C3E2-C319-623C-75C1-59AB8E61D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47461" y="2741620"/>
                      <a:ext cx="1600200" cy="7454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Error Logs</a:t>
                      </a:r>
                      <a:endParaRPr lang="en-US" dirty="0"/>
                    </a:p>
                  </p:txBody>
                </p:sp>
                <p:sp>
                  <p:nvSpPr>
                    <p:cNvPr id="10" name="Flowchart: Magnetic Disk 9">
                      <a:extLst>
                        <a:ext uri="{FF2B5EF4-FFF2-40B4-BE49-F238E27FC236}">
                          <a16:creationId xmlns:a16="http://schemas.microsoft.com/office/drawing/2014/main" id="{B558091E-19DA-217C-7B63-2D15BDEBE8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546" y="272380"/>
                      <a:ext cx="1326804" cy="1596177"/>
                    </a:xfrm>
                    <a:prstGeom prst="flowChartMagneticDisk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Simulation Data</a:t>
                      </a:r>
                      <a:endParaRPr lang="en-US" dirty="0"/>
                    </a:p>
                  </p:txBody>
                </p:sp>
                <p:cxnSp>
                  <p:nvCxnSpPr>
                    <p:cNvPr id="19" name="Connector: Elbow 18">
                      <a:extLst>
                        <a:ext uri="{FF2B5EF4-FFF2-40B4-BE49-F238E27FC236}">
                          <a16:creationId xmlns:a16="http://schemas.microsoft.com/office/drawing/2014/main" id="{D7A681E7-A5C6-9DAF-5CBE-5F8B635282B2}"/>
                        </a:ext>
                      </a:extLst>
                    </p:cNvPr>
                    <p:cNvCxnSpPr>
                      <a:cxnSpLocks/>
                      <a:endCxn id="5" idx="1"/>
                    </p:cNvCxnSpPr>
                    <p:nvPr/>
                  </p:nvCxnSpPr>
                  <p:spPr>
                    <a:xfrm rot="16200000" flipH="1">
                      <a:off x="-469569" y="3253467"/>
                      <a:ext cx="3818546" cy="1215514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Connector: Elbow 21">
                      <a:extLst>
                        <a:ext uri="{FF2B5EF4-FFF2-40B4-BE49-F238E27FC236}">
                          <a16:creationId xmlns:a16="http://schemas.microsoft.com/office/drawing/2014/main" id="{FFEAFCD4-6577-C4E2-D22E-945C4CB0783C}"/>
                        </a:ext>
                      </a:extLst>
                    </p:cNvPr>
                    <p:cNvCxnSpPr>
                      <a:cxnSpLocks/>
                      <a:endCxn id="6" idx="1"/>
                    </p:cNvCxnSpPr>
                    <p:nvPr/>
                  </p:nvCxnSpPr>
                  <p:spPr>
                    <a:xfrm rot="16200000" flipH="1">
                      <a:off x="5581" y="2851583"/>
                      <a:ext cx="2868247" cy="1215514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Connector: Elbow 26">
                      <a:extLst>
                        <a:ext uri="{FF2B5EF4-FFF2-40B4-BE49-F238E27FC236}">
                          <a16:creationId xmlns:a16="http://schemas.microsoft.com/office/drawing/2014/main" id="{F27698C4-1575-05C0-C6A3-5B11DFCE5667}"/>
                        </a:ext>
                      </a:extLst>
                    </p:cNvPr>
                    <p:cNvCxnSpPr>
                      <a:cxnSpLocks/>
                      <a:endCxn id="8" idx="1"/>
                    </p:cNvCxnSpPr>
                    <p:nvPr/>
                  </p:nvCxnSpPr>
                  <p:spPr>
                    <a:xfrm rot="16200000" flipH="1">
                      <a:off x="820941" y="1887817"/>
                      <a:ext cx="1247010" cy="1206030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Connector: Elbow 27">
                      <a:extLst>
                        <a:ext uri="{FF2B5EF4-FFF2-40B4-BE49-F238E27FC236}">
                          <a16:creationId xmlns:a16="http://schemas.microsoft.com/office/drawing/2014/main" id="{3FB67CBF-5AA9-7A32-E114-D14D0A6A797D}"/>
                        </a:ext>
                      </a:extLst>
                    </p:cNvPr>
                    <p:cNvCxnSpPr>
                      <a:cxnSpLocks/>
                      <a:stCxn id="10" idx="3"/>
                      <a:endCxn id="4" idx="1"/>
                    </p:cNvCxnSpPr>
                    <p:nvPr/>
                  </p:nvCxnSpPr>
                  <p:spPr>
                    <a:xfrm rot="16200000" flipH="1">
                      <a:off x="1253346" y="1447158"/>
                      <a:ext cx="372717" cy="1215513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nector: Elbow 33">
                      <a:extLst>
                        <a:ext uri="{FF2B5EF4-FFF2-40B4-BE49-F238E27FC236}">
                          <a16:creationId xmlns:a16="http://schemas.microsoft.com/office/drawing/2014/main" id="{7FF10328-B31E-87AC-1CEA-E0FA60BEEE6A}"/>
                        </a:ext>
                      </a:extLst>
                    </p:cNvPr>
                    <p:cNvCxnSpPr>
                      <a:cxnSpLocks/>
                      <a:stCxn id="10" idx="3"/>
                      <a:endCxn id="7" idx="1"/>
                    </p:cNvCxnSpPr>
                    <p:nvPr/>
                  </p:nvCxnSpPr>
                  <p:spPr>
                    <a:xfrm rot="16200000" flipH="1">
                      <a:off x="365767" y="2334737"/>
                      <a:ext cx="2147874" cy="1215513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F96D3C5F-EE8B-C787-6D2F-462B360A2C24}"/>
                      </a:ext>
                    </a:extLst>
                  </p:cNvPr>
                  <p:cNvCxnSpPr>
                    <a:cxnSpLocks/>
                    <a:endCxn id="15" idx="1"/>
                  </p:cNvCxnSpPr>
                  <p:nvPr/>
                </p:nvCxnSpPr>
                <p:spPr>
                  <a:xfrm flipV="1">
                    <a:off x="3545982" y="3849787"/>
                    <a:ext cx="1180023" cy="212824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F2E73308-0D7F-7624-D593-E5F528B17488}"/>
                      </a:ext>
                    </a:extLst>
                  </p:cNvPr>
                  <p:cNvCxnSpPr>
                    <a:cxnSpLocks/>
                    <a:stCxn id="8" idx="3"/>
                    <a:endCxn id="15" idx="1"/>
                  </p:cNvCxnSpPr>
                  <p:nvPr/>
                </p:nvCxnSpPr>
                <p:spPr>
                  <a:xfrm>
                    <a:off x="3578835" y="3335540"/>
                    <a:ext cx="1147170" cy="51424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9FF9263C-565B-762A-3B06-818C596F9EBF}"/>
                      </a:ext>
                    </a:extLst>
                  </p:cNvPr>
                  <p:cNvCxnSpPr>
                    <a:cxnSpLocks/>
                    <a:stCxn id="4" idx="3"/>
                    <a:endCxn id="15" idx="1"/>
                  </p:cNvCxnSpPr>
                  <p:nvPr/>
                </p:nvCxnSpPr>
                <p:spPr>
                  <a:xfrm>
                    <a:off x="3578835" y="2462477"/>
                    <a:ext cx="1147170" cy="13873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BBEEDE05-92A6-1BE2-94A6-33FC4DD14FA6}"/>
                      </a:ext>
                    </a:extLst>
                  </p:cNvPr>
                  <p:cNvSpPr txBox="1"/>
                  <p:nvPr/>
                </p:nvSpPr>
                <p:spPr>
                  <a:xfrm rot="3040455">
                    <a:off x="3879471" y="2987964"/>
                    <a:ext cx="80714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100" dirty="0"/>
                      <a:t>No change</a:t>
                    </a:r>
                    <a:endParaRPr lang="en-US" sz="1100" dirty="0"/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3F6F011A-97AA-0175-D8BE-1F83D422E40C}"/>
                      </a:ext>
                    </a:extLst>
                  </p:cNvPr>
                  <p:cNvSpPr txBox="1"/>
                  <p:nvPr/>
                </p:nvSpPr>
                <p:spPr>
                  <a:xfrm rot="1454682">
                    <a:off x="3662459" y="3346266"/>
                    <a:ext cx="93144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100" dirty="0"/>
                      <a:t>Daily count</a:t>
                    </a:r>
                    <a:endParaRPr lang="en-US" sz="1100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572D38F-4437-9F01-BCB1-75E9D252B526}"/>
                      </a:ext>
                    </a:extLst>
                  </p:cNvPr>
                  <p:cNvSpPr txBox="1"/>
                  <p:nvPr/>
                </p:nvSpPr>
                <p:spPr>
                  <a:xfrm rot="20692030">
                    <a:off x="3526787" y="3834485"/>
                    <a:ext cx="132680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dirty="0"/>
                      <a:t>How many days till last maintenance</a:t>
                    </a:r>
                    <a:endParaRPr lang="en-US" sz="1000" dirty="0"/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19D81069-E4B4-B031-7960-D477307B0EF4}"/>
                      </a:ext>
                    </a:extLst>
                  </p:cNvPr>
                  <p:cNvSpPr txBox="1"/>
                  <p:nvPr/>
                </p:nvSpPr>
                <p:spPr>
                  <a:xfrm rot="18789640">
                    <a:off x="3440619" y="4432021"/>
                    <a:ext cx="114717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dirty="0"/>
                      <a:t>Add no failure class</a:t>
                    </a:r>
                    <a:endParaRPr lang="en-US" sz="1000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1D64F4E-E487-A508-7C9C-A97ACD452E5A}"/>
                      </a:ext>
                    </a:extLst>
                  </p:cNvPr>
                  <p:cNvSpPr txBox="1"/>
                  <p:nvPr/>
                </p:nvSpPr>
                <p:spPr>
                  <a:xfrm rot="17926128">
                    <a:off x="3298833" y="5034360"/>
                    <a:ext cx="16002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dirty="0"/>
                      <a:t>3H &amp; 24H mean and sd. </a:t>
                    </a:r>
                    <a:endParaRPr lang="en-US" sz="1000" dirty="0"/>
                  </a:p>
                </p:txBody>
              </p:sp>
            </p:grp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446F193-51F2-A1D5-24DF-5E51C03ABDAD}"/>
                    </a:ext>
                  </a:extLst>
                </p:cNvPr>
                <p:cNvCxnSpPr>
                  <a:stCxn id="15" idx="3"/>
                </p:cNvCxnSpPr>
                <p:nvPr/>
              </p:nvCxnSpPr>
              <p:spPr>
                <a:xfrm flipV="1">
                  <a:off x="7533259" y="1877961"/>
                  <a:ext cx="607851" cy="21985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325F8543-1CE1-8630-9CAE-8850350D8ABA}"/>
                    </a:ext>
                  </a:extLst>
                </p:cNvPr>
                <p:cNvCxnSpPr>
                  <a:cxnSpLocks/>
                  <a:stCxn id="15" idx="3"/>
                </p:cNvCxnSpPr>
                <p:nvPr/>
              </p:nvCxnSpPr>
              <p:spPr>
                <a:xfrm flipV="1">
                  <a:off x="7533259" y="3740566"/>
                  <a:ext cx="647134" cy="3359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77D74CF5-43FF-4F7C-6F69-8E7155976E32}"/>
                    </a:ext>
                  </a:extLst>
                </p:cNvPr>
                <p:cNvCxnSpPr>
                  <a:cxnSpLocks/>
                  <a:stCxn id="15" idx="3"/>
                </p:cNvCxnSpPr>
                <p:nvPr/>
              </p:nvCxnSpPr>
              <p:spPr>
                <a:xfrm>
                  <a:off x="7533259" y="4076504"/>
                  <a:ext cx="656219" cy="18808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E279F0C-F0B7-EBEE-4FE5-F142AF5589AB}"/>
                  </a:ext>
                </a:extLst>
              </p:cNvPr>
              <p:cNvSpPr txBox="1"/>
              <p:nvPr/>
            </p:nvSpPr>
            <p:spPr>
              <a:xfrm>
                <a:off x="10077500" y="5016926"/>
                <a:ext cx="2000825" cy="138499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Evaluated on (per class):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Precision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Recall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F1-score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Kappa Statistic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Runtime</a:t>
                </a: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4778B50-10C5-0A83-9F6C-0CEF8FDAA1E8}"/>
                  </a:ext>
                </a:extLst>
              </p:cNvPr>
              <p:cNvCxnSpPr>
                <a:stCxn id="38" idx="2"/>
                <a:endCxn id="98" idx="0"/>
              </p:cNvCxnSpPr>
              <p:nvPr/>
            </p:nvCxnSpPr>
            <p:spPr>
              <a:xfrm flipH="1">
                <a:off x="11077913" y="4487140"/>
                <a:ext cx="200312" cy="529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713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CE96-4AE6-F588-7D9B-5CFC6B26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132" y="146569"/>
            <a:ext cx="9665736" cy="88581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Prediction Insights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519E00-CAF6-FD58-A50B-FC339750A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2387"/>
            <a:ext cx="11859388" cy="5371808"/>
          </a:xfrm>
        </p:spPr>
      </p:pic>
    </p:spTree>
    <p:extLst>
      <p:ext uri="{BB962C8B-B14F-4D97-AF65-F5344CB8AC3E}">
        <p14:creationId xmlns:p14="http://schemas.microsoft.com/office/powerpoint/2010/main" val="188106436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1380</TotalTime>
  <Words>173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Tw Cen MT</vt:lpstr>
      <vt:lpstr>Wingdings</vt:lpstr>
      <vt:lpstr>Droplet</vt:lpstr>
      <vt:lpstr>Goal</vt:lpstr>
      <vt:lpstr>Hierarchical Data  </vt:lpstr>
      <vt:lpstr>Time-Series Analysis</vt:lpstr>
      <vt:lpstr>Architecture of COP V2 </vt:lpstr>
      <vt:lpstr>Prediction 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Predictive Maintenance  </dc:title>
  <dc:creator>Goel, Shivam</dc:creator>
  <cp:lastModifiedBy>Goel, Shivam</cp:lastModifiedBy>
  <cp:revision>2</cp:revision>
  <dcterms:created xsi:type="dcterms:W3CDTF">2023-09-12T22:13:02Z</dcterms:created>
  <dcterms:modified xsi:type="dcterms:W3CDTF">2023-10-02T11:46:25Z</dcterms:modified>
</cp:coreProperties>
</file>