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83" r:id="rId5"/>
    <p:sldId id="256" r:id="rId6"/>
    <p:sldId id="260" r:id="rId7"/>
    <p:sldId id="259" r:id="rId8"/>
    <p:sldId id="264" r:id="rId9"/>
    <p:sldId id="263" r:id="rId10"/>
    <p:sldId id="282" r:id="rId11"/>
    <p:sldId id="265" r:id="rId12"/>
    <p:sldId id="267" r:id="rId13"/>
    <p:sldId id="268" r:id="rId14"/>
    <p:sldId id="284" r:id="rId15"/>
    <p:sldId id="269" r:id="rId16"/>
    <p:sldId id="270" r:id="rId17"/>
    <p:sldId id="271" r:id="rId18"/>
    <p:sldId id="275" r:id="rId19"/>
    <p:sldId id="274" r:id="rId20"/>
    <p:sldId id="276" r:id="rId21"/>
    <p:sldId id="277" r:id="rId22"/>
    <p:sldId id="278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8" autoAdjust="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panose="05020102010507070707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p797498e/twitter-entity-sentiment-analysi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521" y="493524"/>
            <a:ext cx="1469747" cy="146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78508" y="901441"/>
            <a:ext cx="6136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MAULANA AZAD NATIONAL INSTITUTE OF TECHNOLOGY, BHOPAL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5773" y="3798332"/>
            <a:ext cx="912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Sentiment Analysis of Tweets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2976" y="3429000"/>
            <a:ext cx="29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PRESENTATION ON 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867" y="4894729"/>
            <a:ext cx="408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AKSHAY KUMRAVAT (212120106)</a:t>
            </a:r>
          </a:p>
          <a:p>
            <a:r>
              <a:rPr lang="en-IN" dirty="0"/>
              <a:t>SHIVAM GURJAR(212120105)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3146" y="4894729"/>
            <a:ext cx="330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 :</a:t>
            </a:r>
          </a:p>
          <a:p>
            <a:endParaRPr lang="en-IN" dirty="0"/>
          </a:p>
          <a:p>
            <a:r>
              <a:rPr lang="en-IN" dirty="0"/>
              <a:t>DR. AMIT BHAGAT SIR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93" y="2598003"/>
            <a:ext cx="10857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Department of Mathematics, Bioinformatics and Computer Applications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7470" y="631596"/>
            <a:ext cx="261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Bar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38DD0-D245-5D17-BD0D-EC44A6B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9" y="2242587"/>
            <a:ext cx="11087381" cy="4615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349" y="2126357"/>
            <a:ext cx="4224093" cy="457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043" y="2337847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0532" y="4956973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Positive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3457" y="5894895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Neutral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3614" y="51570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29.7%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825" y="45722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33.8%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2395" y="327236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36.5%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470" y="631596"/>
            <a:ext cx="2388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246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22" y="1046375"/>
            <a:ext cx="10596355" cy="549621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/>
          <p:cNvSpPr txBox="1"/>
          <p:nvPr/>
        </p:nvSpPr>
        <p:spPr>
          <a:xfrm>
            <a:off x="797822" y="249426"/>
            <a:ext cx="7367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Word cloud of positive words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75" y="1112364"/>
            <a:ext cx="10765049" cy="537327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/>
          <p:cNvSpPr txBox="1"/>
          <p:nvPr/>
        </p:nvSpPr>
        <p:spPr>
          <a:xfrm>
            <a:off x="713475" y="263950"/>
            <a:ext cx="7697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Word cloud of Negative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4" y="980388"/>
            <a:ext cx="10954011" cy="549582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/>
          <p:cNvSpPr txBox="1"/>
          <p:nvPr/>
        </p:nvSpPr>
        <p:spPr>
          <a:xfrm>
            <a:off x="618994" y="103694"/>
            <a:ext cx="7215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Word cloud of Neutral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588" y="135844"/>
            <a:ext cx="22789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8242" y="197399"/>
            <a:ext cx="6684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A.SVM(Support Vector machine)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02" y="843730"/>
            <a:ext cx="10849165" cy="15220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8" y="3234918"/>
            <a:ext cx="6040745" cy="25145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40" y="2690556"/>
            <a:ext cx="4412362" cy="3871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587" y="135844"/>
            <a:ext cx="743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/>
              <a:t>B.Naive</a:t>
            </a:r>
            <a:r>
              <a:rPr lang="en-IN" sz="3600" b="1" dirty="0"/>
              <a:t> Bayes(Multinomial)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85" y="941012"/>
            <a:ext cx="10264703" cy="1448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3" y="3344553"/>
            <a:ext cx="5877937" cy="2484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664" y="2572232"/>
            <a:ext cx="4556597" cy="40293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587" y="135844"/>
            <a:ext cx="743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C.KNN(K – Nearest </a:t>
            </a:r>
            <a:r>
              <a:rPr lang="en-IN" sz="3600" b="1" dirty="0" err="1"/>
              <a:t>Neighbor</a:t>
            </a:r>
            <a:r>
              <a:rPr lang="en-IN" sz="3600" b="1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00" y="782175"/>
            <a:ext cx="9690572" cy="1648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9" y="3311257"/>
            <a:ext cx="5868711" cy="2497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323" y="2609327"/>
            <a:ext cx="4412362" cy="39017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014" y="63786"/>
            <a:ext cx="743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/>
              <a:t>D.Random</a:t>
            </a:r>
            <a:r>
              <a:rPr lang="en-IN" sz="3600" b="1" dirty="0"/>
              <a:t> Forest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7" y="710117"/>
            <a:ext cx="11707045" cy="16669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4" y="3303181"/>
            <a:ext cx="6064836" cy="25894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50" y="2662275"/>
            <a:ext cx="4389500" cy="38712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014" y="63786"/>
            <a:ext cx="7435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/>
              <a:t>E.Decision</a:t>
            </a:r>
            <a:r>
              <a:rPr lang="en-IN" sz="3600" b="1" dirty="0"/>
              <a:t>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4" y="832664"/>
            <a:ext cx="10885602" cy="1594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4" y="3148907"/>
            <a:ext cx="6056829" cy="2562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36" y="2701788"/>
            <a:ext cx="4419983" cy="38865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67" y="1588048"/>
            <a:ext cx="4864589" cy="3681904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IN" sz="2800" dirty="0"/>
              <a:t>What is sentiment analysis?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6552" y="1588048"/>
            <a:ext cx="6300368" cy="3818839"/>
          </a:xfrm>
          <a:effectLst/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A Twitter sentiment analysis is the process of determining the sentiment behind the tweet. It is also referring as opinion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885" y="2808285"/>
            <a:ext cx="1136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/>
              <a:t>Accuracy</a:t>
            </a:r>
            <a:r>
              <a:rPr lang="en-IN" dirty="0"/>
              <a:t>: As far as the accuracy of the model is concerned,  SVM and Random Forest perform better than KNN(0.84) ,Naïve bayes(0.78) and Decision Tree(0.84). 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3885" y="3500782"/>
            <a:ext cx="1127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F1-score</a:t>
            </a:r>
            <a:r>
              <a:rPr lang="en-IN" dirty="0"/>
              <a:t>: The F1 Scores for class -1 ,class 0 and class 1 are :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3885" y="3924740"/>
            <a:ext cx="11646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1.For class -1: Multinomial Naive Bayes(accuracy = 0.80) &lt; KNN(accuracy = 0.85) &lt; Decision Tree(accuracy = 0.86) &lt; SVM (accuracy =0.94) &lt; Random Forest (accuracy = 0.94). 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23885" y="4718029"/>
            <a:ext cx="11503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2.For class 0: Multinomial Naive Bayes(accuracy = 0.73) &lt; Decision Tree(accuracy = 0.82) &lt; KNN(accuracy = 0.86) &lt; Random Forest (accuracy = 0.91)&lt; SVM (accuracy =0.92).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961" y="5483672"/>
            <a:ext cx="11437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3.For class 1: Multinomial Naive Bayes(accuracy = 0.79) &lt; KNN(accuracy = 0.81)&lt; &lt; Decision Tree(accuracy = 0.84) &lt; Random Forest (accuracy = 0.93)&lt; SVM (accuracy =0.93).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885" y="652395"/>
            <a:ext cx="609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CONCLUSIONS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5659" y="2705725"/>
            <a:ext cx="69406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01" y="575034"/>
            <a:ext cx="5143539" cy="75113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What to determine?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9347" y="4884290"/>
            <a:ext cx="194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Positive</a:t>
            </a:r>
            <a:endParaRPr lang="en-IN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301040" y="4885495"/>
            <a:ext cx="20441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Neutral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603975" y="4884290"/>
            <a:ext cx="2283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Negative</a:t>
            </a:r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883297" y="3133375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49114" y="3133376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1040" y="3133376"/>
            <a:ext cx="1593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443" y="347870"/>
            <a:ext cx="7136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MATERIALS AND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443" y="1292086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Source of twitter data set :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7442" y="1759771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linkClick r:id="rId2"/>
              </a:rPr>
              <a:t>https://www.kaggle.com/datasets/jp797498e/twitter-entity-sentiment-analysis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7442" y="2519321"/>
            <a:ext cx="9263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 is collected from the Kaggle repositories.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17442" y="3105834"/>
            <a:ext cx="11479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Twitter sentiment Analysis Dataset is taken from Kaggle Website that consist 76680 of rows and 4 columns ( ids, location, target,  text).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17442" y="3913690"/>
            <a:ext cx="10772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Description of the data set </a:t>
            </a:r>
            <a:r>
              <a:rPr lang="en-US" sz="2800" dirty="0"/>
              <a:t>: It has the following attributes..</a:t>
            </a:r>
            <a:endParaRPr lang="en-IN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7442" y="4625712"/>
            <a:ext cx="10093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Ids:</a:t>
            </a:r>
            <a:r>
              <a:rPr lang="en-US" sz="2400" dirty="0"/>
              <a:t> Unique id of the tweet. </a:t>
            </a:r>
          </a:p>
          <a:p>
            <a:r>
              <a:rPr lang="en-US" sz="2400" b="1" dirty="0"/>
              <a:t>Location:</a:t>
            </a:r>
            <a:r>
              <a:rPr lang="en-US" sz="2400" dirty="0"/>
              <a:t> It refers to the location of the tweet.</a:t>
            </a:r>
            <a:endParaRPr lang="en-US" sz="2400" b="1" dirty="0"/>
          </a:p>
          <a:p>
            <a:r>
              <a:rPr lang="en-US" sz="2400" b="1" dirty="0"/>
              <a:t>Target:</a:t>
            </a:r>
            <a:r>
              <a:rPr lang="en-US" sz="2400" dirty="0"/>
              <a:t> the polarity of the tweet (Positive ,Negative and Neutral). </a:t>
            </a:r>
          </a:p>
          <a:p>
            <a:r>
              <a:rPr lang="en-US" sz="2400" b="1" dirty="0"/>
              <a:t>Text:</a:t>
            </a:r>
            <a:r>
              <a:rPr lang="en-US" sz="2400" dirty="0"/>
              <a:t> It refers to the text of the tweet.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248" y="3100496"/>
            <a:ext cx="2926321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Input (Keyword)</a:t>
            </a:r>
          </a:p>
        </p:txBody>
      </p:sp>
      <p:cxnSp>
        <p:nvCxnSpPr>
          <p:cNvPr id="4" name="Straight Arrow Connector 3"/>
          <p:cNvCxnSpPr>
            <a:stCxn id="3" idx="3"/>
            <a:endCxn id="10" idx="1"/>
          </p:cNvCxnSpPr>
          <p:nvPr/>
        </p:nvCxnSpPr>
        <p:spPr>
          <a:xfrm>
            <a:off x="3582569" y="3331329"/>
            <a:ext cx="10310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36205" y="3100496"/>
            <a:ext cx="330959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Data Pre-Processing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509" y="5233831"/>
            <a:ext cx="3541238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Sentiment in graphical representation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3624" y="5418495"/>
            <a:ext cx="292632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Classified Tweets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861747" y="5649328"/>
            <a:ext cx="75187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19709" y="5233831"/>
            <a:ext cx="3327282" cy="83099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Classification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3623" y="3100496"/>
            <a:ext cx="2926321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Tweets Retrieval</a:t>
            </a:r>
          </a:p>
        </p:txBody>
      </p:sp>
      <p:cxnSp>
        <p:nvCxnSpPr>
          <p:cNvPr id="11" name="Straight Arrow Connector 10"/>
          <p:cNvCxnSpPr>
            <a:stCxn id="10" idx="3"/>
            <a:endCxn id="5" idx="1"/>
          </p:cNvCxnSpPr>
          <p:nvPr/>
        </p:nvCxnSpPr>
        <p:spPr>
          <a:xfrm>
            <a:off x="7539944" y="3331329"/>
            <a:ext cx="896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  <a:endCxn id="7" idx="3"/>
          </p:cNvCxnSpPr>
          <p:nvPr/>
        </p:nvCxnSpPr>
        <p:spPr>
          <a:xfrm flipH="1" flipV="1">
            <a:off x="7539945" y="5649328"/>
            <a:ext cx="879764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10083350" y="3562161"/>
            <a:ext cx="7652" cy="167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-7568"/>
            <a:ext cx="11871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1.In sentiment analysis of twitter, proposed method primarily used to perform five key tasks: </a:t>
            </a:r>
            <a:endParaRPr lang="en-IN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75035" y="2760195"/>
            <a:ext cx="2729058" cy="9233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It was great match played yesterday </a:t>
            </a:r>
            <a:r>
              <a:rPr lang="en-IN" dirty="0">
                <a:sym typeface="Wingdings" panose="05000000000000000000" pitchFamily="2" charset="2"/>
              </a:rPr>
              <a:t>,</a:t>
            </a:r>
            <a:r>
              <a:rPr lang="en-IN" dirty="0" err="1">
                <a:sym typeface="Wingdings" panose="05000000000000000000" pitchFamily="2" charset="2"/>
              </a:rPr>
              <a:t>thnx</a:t>
            </a:r>
            <a:r>
              <a:rPr lang="en-IN" dirty="0">
                <a:sym typeface="Wingdings" panose="05000000000000000000" pitchFamily="2" charset="2"/>
              </a:rPr>
              <a:t> to all my friends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4093" y="3228384"/>
            <a:ext cx="22718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75951" y="2760194"/>
            <a:ext cx="2336175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{ great ,match ,played ,yesterday ,thanks ,friends 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033" y="5506226"/>
            <a:ext cx="330252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{great/JJ , match/NN , played/VBD , yesterday/NN , thanks/NN , friends/NN}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16859" y="5506226"/>
            <a:ext cx="330252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great/JJ , match/NN , play/VBD , yesterday/NN , thank/NN , friend/NN}</a:t>
            </a: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>
          <a:xfrm>
            <a:off x="3893270" y="5967891"/>
            <a:ext cx="37235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91893" y="2378883"/>
            <a:ext cx="387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1.Remove Emoticons “</a:t>
            </a:r>
            <a:r>
              <a:rPr lang="en-IN" dirty="0">
                <a:sym typeface="Wingdings" panose="05000000000000000000" pitchFamily="2" charset="2"/>
              </a:rPr>
              <a:t>”.</a:t>
            </a:r>
          </a:p>
          <a:p>
            <a:r>
              <a:rPr lang="en-IN" dirty="0">
                <a:sym typeface="Wingdings" panose="05000000000000000000" pitchFamily="2" charset="2"/>
              </a:rPr>
              <a:t>2.Replace “</a:t>
            </a:r>
            <a:r>
              <a:rPr lang="en-IN" dirty="0" err="1">
                <a:sym typeface="Wingdings" panose="05000000000000000000" pitchFamily="2" charset="2"/>
              </a:rPr>
              <a:t>thnx</a:t>
            </a:r>
            <a:r>
              <a:rPr lang="en-IN" dirty="0">
                <a:sym typeface="Wingdings" panose="05000000000000000000" pitchFamily="2" charset="2"/>
              </a:rPr>
              <a:t>” to “thanks”</a:t>
            </a:r>
          </a:p>
          <a:p>
            <a:r>
              <a:rPr lang="en-IN" dirty="0">
                <a:sym typeface="Wingdings" panose="05000000000000000000" pitchFamily="2" charset="2"/>
              </a:rPr>
              <a:t>3.Remove punctuation symbols.</a:t>
            </a:r>
          </a:p>
          <a:p>
            <a:r>
              <a:rPr lang="en-IN" dirty="0">
                <a:sym typeface="Wingdings" panose="05000000000000000000" pitchFamily="2" charset="2"/>
              </a:rPr>
              <a:t>4.Remove stop words {it ,was ,to ,all ,my}.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586263" y="2760194"/>
            <a:ext cx="15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Tokenization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3858" y="3301723"/>
            <a:ext cx="17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Text</a:t>
            </a:r>
            <a:r>
              <a:rPr lang="en-IN" dirty="0"/>
              <a:t> </a:t>
            </a:r>
            <a:r>
              <a:rPr lang="en-IN" u="sng" dirty="0"/>
              <a:t>Cleaning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5230" y="2378883"/>
            <a:ext cx="148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Input</a:t>
            </a:r>
            <a:r>
              <a:rPr lang="en-IN" dirty="0"/>
              <a:t> </a:t>
            </a:r>
            <a:r>
              <a:rPr lang="en-IN" u="sng" dirty="0"/>
              <a:t>Tweet</a:t>
            </a:r>
          </a:p>
        </p:txBody>
      </p:sp>
      <p:cxnSp>
        <p:nvCxnSpPr>
          <p:cNvPr id="27" name="Connector: Elbow 26"/>
          <p:cNvCxnSpPr>
            <a:stCxn id="19" idx="2"/>
          </p:cNvCxnSpPr>
          <p:nvPr/>
        </p:nvCxnSpPr>
        <p:spPr>
          <a:xfrm rot="5400000">
            <a:off x="3951442" y="1955439"/>
            <a:ext cx="1064513" cy="452068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2226295" y="4748035"/>
            <a:ext cx="0" cy="758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44771" y="4360245"/>
            <a:ext cx="156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PoS</a:t>
            </a:r>
            <a:r>
              <a:rPr lang="en-IN" dirty="0"/>
              <a:t> </a:t>
            </a:r>
            <a:r>
              <a:rPr lang="en-IN" u="sng" dirty="0"/>
              <a:t>Tagging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22449" y="5542895"/>
            <a:ext cx="13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Stemming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191" y="345889"/>
            <a:ext cx="122800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2. </a:t>
            </a:r>
            <a:r>
              <a:rPr lang="en-US" sz="4000" b="1" dirty="0">
                <a:solidFill>
                  <a:schemeClr val="bg2"/>
                </a:solidFill>
              </a:rPr>
              <a:t>Clean the data using pre-processing </a:t>
            </a:r>
          </a:p>
          <a:p>
            <a:r>
              <a:rPr lang="en-US" sz="4000" b="1" dirty="0">
                <a:solidFill>
                  <a:schemeClr val="bg2"/>
                </a:solidFill>
              </a:rPr>
              <a:t>     techniques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endParaRPr lang="en-IN" sz="4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0583" y="640703"/>
            <a:ext cx="5505254" cy="151771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353167" y="1020333"/>
            <a:ext cx="1254944" cy="73529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Positive </a:t>
            </a:r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78309" y="1020333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</a:t>
            </a:r>
          </a:p>
          <a:p>
            <a:pPr algn="ctr"/>
            <a:r>
              <a:rPr lang="en-IN" dirty="0"/>
              <a:t>Tweets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43546" y="1020334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Neutral </a:t>
            </a:r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594126" y="3837335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 Model</a:t>
            </a:r>
          </a:p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670953" y="2679206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958577" y="6059123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Negative </a:t>
            </a:r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958577" y="5342685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Neutral </a:t>
            </a:r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958577" y="4684572"/>
            <a:ext cx="1299328" cy="70701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Positive </a:t>
            </a:r>
          </a:p>
          <a:p>
            <a:pPr algn="ctr"/>
            <a:r>
              <a:rPr lang="en-IN" dirty="0"/>
              <a:t>Tweets</a:t>
            </a:r>
          </a:p>
          <a:p>
            <a:pPr algn="ctr"/>
            <a:endParaRPr lang="en-IN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8898110" y="2389136"/>
            <a:ext cx="2722775" cy="9144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Extractor 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8882403" y="926608"/>
            <a:ext cx="2722775" cy="9144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2959229" y="5243403"/>
            <a:ext cx="2722775" cy="91440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59229" y="3664809"/>
            <a:ext cx="2722774" cy="105423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Sentiment analysis Classifier</a:t>
            </a:r>
          </a:p>
          <a:p>
            <a:pPr algn="ctr"/>
            <a:endParaRPr lang="en-IN" dirty="0"/>
          </a:p>
        </p:txBody>
      </p:sp>
      <p:cxnSp>
        <p:nvCxnSpPr>
          <p:cNvPr id="24" name="Straight Arrow Connector 23"/>
          <p:cNvCxnSpPr>
            <a:stCxn id="5" idx="3"/>
            <a:endCxn id="20" idx="1"/>
          </p:cNvCxnSpPr>
          <p:nvPr/>
        </p:nvCxnSpPr>
        <p:spPr>
          <a:xfrm flipV="1">
            <a:off x="7345837" y="1383808"/>
            <a:ext cx="1536566" cy="15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9" idx="0"/>
          </p:cNvCxnSpPr>
          <p:nvPr/>
        </p:nvCxnSpPr>
        <p:spPr>
          <a:xfrm>
            <a:off x="10243791" y="1841008"/>
            <a:ext cx="15707" cy="548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4" idx="0"/>
          </p:cNvCxnSpPr>
          <p:nvPr/>
        </p:nvCxnSpPr>
        <p:spPr>
          <a:xfrm flipH="1">
            <a:off x="10243790" y="3303536"/>
            <a:ext cx="15708" cy="533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1"/>
            <a:endCxn id="22" idx="3"/>
          </p:cNvCxnSpPr>
          <p:nvPr/>
        </p:nvCxnSpPr>
        <p:spPr>
          <a:xfrm flipH="1">
            <a:off x="5682003" y="4190841"/>
            <a:ext cx="3912123" cy="1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22" idx="0"/>
          </p:cNvCxnSpPr>
          <p:nvPr/>
        </p:nvCxnSpPr>
        <p:spPr>
          <a:xfrm flipH="1">
            <a:off x="4320616" y="3386217"/>
            <a:ext cx="1" cy="278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21" idx="0"/>
          </p:cNvCxnSpPr>
          <p:nvPr/>
        </p:nvCxnSpPr>
        <p:spPr>
          <a:xfrm>
            <a:off x="4320616" y="4719040"/>
            <a:ext cx="1" cy="524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3"/>
          </p:cNvCxnSpPr>
          <p:nvPr/>
        </p:nvCxnSpPr>
        <p:spPr>
          <a:xfrm>
            <a:off x="5682004" y="5700603"/>
            <a:ext cx="1388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7079531" y="5038077"/>
            <a:ext cx="0" cy="1409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7" idx="1"/>
          </p:cNvCxnSpPr>
          <p:nvPr/>
        </p:nvCxnSpPr>
        <p:spPr>
          <a:xfrm>
            <a:off x="7079531" y="5696190"/>
            <a:ext cx="87904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8" idx="1"/>
          </p:cNvCxnSpPr>
          <p:nvPr/>
        </p:nvCxnSpPr>
        <p:spPr>
          <a:xfrm>
            <a:off x="7079531" y="5038078"/>
            <a:ext cx="879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79531" y="6447966"/>
            <a:ext cx="86961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82118" y="29749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6623" y="91866"/>
            <a:ext cx="3049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Process</a:t>
            </a:r>
            <a:r>
              <a:rPr lang="en-IN" sz="2400" dirty="0"/>
              <a:t> </a:t>
            </a:r>
            <a:r>
              <a:rPr lang="en-IN" sz="2400" b="1" dirty="0"/>
              <a:t>Flowchart</a:t>
            </a:r>
            <a:r>
              <a:rPr lang="en-IN" sz="2400" dirty="0"/>
              <a:t> 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322" y="662268"/>
            <a:ext cx="933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Steps involved in data preprocessing</a:t>
            </a:r>
            <a:endParaRPr lang="en-IN" sz="4000" b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322" y="2074025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1.Making statement text in lowercase.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0322" y="2943065"/>
            <a:ext cx="6818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3.Cleaning and removing punctuations.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63" y="2481500"/>
            <a:ext cx="11192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2.Cleaning and removing the stop words  from the tweet text.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322" y="4259242"/>
            <a:ext cx="7268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6.Cleaning and removing numeric numbers.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963" y="4671382"/>
            <a:ext cx="11953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7.Getting tokenization of tweet text(Tokenization is the process of splitting a string into a list of tokens.)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322" y="5444931"/>
            <a:ext cx="9955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8.Applying stemming(reducing the words to their derived stems).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0322" y="5849147"/>
            <a:ext cx="11891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9.Applying </a:t>
            </a:r>
            <a:r>
              <a:rPr lang="en-US" sz="2400" dirty="0" err="1"/>
              <a:t>lemmatizer</a:t>
            </a:r>
            <a:r>
              <a:rPr lang="en-US" sz="2400" dirty="0"/>
              <a:t>(reducing the derived words to their root form, known as lemma). </a:t>
            </a:r>
            <a:endParaRPr lang="en-I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0322" y="3808061"/>
            <a:ext cx="61085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5.Cleaning and removing URLs.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322" y="3350440"/>
            <a:ext cx="8112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4.Cleaning and removing repeating characters. 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192" y="32178"/>
            <a:ext cx="10993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4.Analyze Twitter data using sentiment analysis model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46" y="2205872"/>
            <a:ext cx="5985108" cy="3874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7505" y="5990632"/>
            <a:ext cx="1044941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219" y="5990632"/>
            <a:ext cx="1031697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6586" y="6004670"/>
            <a:ext cx="1268432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Irrelevant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4951" y="5990632"/>
            <a:ext cx="1263465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4716" y="2757225"/>
            <a:ext cx="905395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20000</a:t>
            </a:r>
          </a:p>
        </p:txBody>
      </p:sp>
      <p:sp>
        <p:nvSpPr>
          <p:cNvPr id="16" name="TextBox 15"/>
          <p:cNvSpPr txBox="1"/>
          <p:nvPr/>
        </p:nvSpPr>
        <p:spPr>
          <a:xfrm flipV="1">
            <a:off x="2782933" y="5881380"/>
            <a:ext cx="331005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09092" y="3575062"/>
            <a:ext cx="876189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4678" y="4331589"/>
            <a:ext cx="870419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9621" y="5049439"/>
            <a:ext cx="812908" cy="38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7319" y="6350876"/>
            <a:ext cx="89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801875" y="4338709"/>
            <a:ext cx="84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683" y="2582944"/>
            <a:ext cx="1206478" cy="34760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750332" y="3007151"/>
            <a:ext cx="1218820" cy="30518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249596" y="2309567"/>
            <a:ext cx="1206478" cy="3749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788930" y="3874389"/>
            <a:ext cx="1181136" cy="2205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F4A21B-80B9-40F1-8308-E0B7F0FE0B09}">
  <ds:schemaRefs/>
</ds:datastoreItem>
</file>

<file path=customXml/itemProps2.xml><?xml version="1.0" encoding="utf-8"?>
<ds:datastoreItem xmlns:ds="http://schemas.openxmlformats.org/officeDocument/2006/customXml" ds:itemID="{0F051B7F-F45F-4FBB-974B-85B568B21B4D}">
  <ds:schemaRefs/>
</ds:datastoreItem>
</file>

<file path=customXml/itemProps3.xml><?xml version="1.0" encoding="utf-8"?>
<ds:datastoreItem xmlns:ds="http://schemas.openxmlformats.org/officeDocument/2006/customXml" ds:itemID="{F3E96646-423E-4354-94C2-1A28227BF07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577</TotalTime>
  <Words>766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Poppins</vt:lpstr>
      <vt:lpstr>Wingdings 2</vt:lpstr>
      <vt:lpstr>Quotable</vt:lpstr>
      <vt:lpstr>PowerPoint Presentation</vt:lpstr>
      <vt:lpstr>A Twitter sentiment analysis is the process of determining the sentiment behind the tweet. It is also referring as opinion analysis</vt:lpstr>
      <vt:lpstr>What to determine?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Twitter sentiment analysis is the process of determining the sentiment behind the tweet. It is also refering as opinion analysis</dc:title>
  <dc:creator>Akshay Kumravat</dc:creator>
  <cp:lastModifiedBy>Shivam Gurjar</cp:lastModifiedBy>
  <cp:revision>7</cp:revision>
  <dcterms:created xsi:type="dcterms:W3CDTF">2023-04-18T09:44:00Z</dcterms:created>
  <dcterms:modified xsi:type="dcterms:W3CDTF">2023-11-07T11:12:34Z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9E4F2017A9BD464EA8E4E57FB1F7E50B_12</vt:lpwstr>
  </property>
  <property fmtid="{D5CDD505-2E9C-101B-9397-08002B2CF9AE}" pid="4" name="KSOProductBuildVer">
    <vt:lpwstr>1033-12.2.0.13266</vt:lpwstr>
  </property>
</Properties>
</file>