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20"/>
  </p:notesMasterIdLst>
  <p:sldIdLst>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B68A2D-B88A-4D74-AF63-6A8B1C72BB83}">
  <a:tblStyle styleId="{C3B68A2D-B88A-4D74-AF63-6A8B1C72BB8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D82BB6-609F-4B99-B523-863DA3E23346}"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474F2C-C236-41A3-9712-A190BECF4FD9}"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6aee77fb65_0_16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6aee77fb65_0_1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6aee77fb65_0_1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6aee77fb65_0_1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6aee77fb65_0_1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6aee77fb65_0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6aee77fb65_0_1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16aee77fb65_0_1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6aee77fb65_0_1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6aee77fb65_0_1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6aee77fb65_0_17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16aee77fb65_0_1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6aee77fb65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6aee77fb65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6aee77fb65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6aee77fb65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6aee77fb65_0_1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6aee77fb65_0_1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6aee77fb65_0_1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6aee77fb65_0_1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6aee77fb65_0_1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6aee77fb65_0_1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6aee77fb65_0_1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6aee77fb65_0_1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6aee77fb65_0_16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16aee77fb65_0_1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6aee77fb65_0_1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6aee77fb65_0_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16aee77fb65_0_17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16aee77fb65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aee77fb65_0_1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6aee77fb65_0_1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61"/>
        <p:cNvGrpSpPr/>
        <p:nvPr/>
      </p:nvGrpSpPr>
      <p:grpSpPr>
        <a:xfrm>
          <a:off x="0" y="0"/>
          <a:ext cx="0" cy="0"/>
          <a:chOff x="0" y="0"/>
          <a:chExt cx="0" cy="0"/>
        </a:xfrm>
      </p:grpSpPr>
      <p:sp>
        <p:nvSpPr>
          <p:cNvPr id="62" name="Google Shape;62;p15"/>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63" name="Google Shape;63;p15"/>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64" name="Google Shape;64;p15"/>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8"/>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19"/>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6" name="Google Shape;86;p1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94" name="Google Shape;94;p21"/>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95" name="Google Shape;95;p21"/>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100" name="Google Shape;10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01"/>
        <p:cNvGrpSpPr/>
        <p:nvPr/>
      </p:nvGrpSpPr>
      <p:grpSpPr>
        <a:xfrm>
          <a:off x="0" y="0"/>
          <a:ext cx="0" cy="0"/>
          <a:chOff x="0" y="0"/>
          <a:chExt cx="0" cy="0"/>
        </a:xfrm>
      </p:grpSpPr>
      <p:sp>
        <p:nvSpPr>
          <p:cNvPr id="102" name="Google Shape;102;p23"/>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3" name="Google Shape;103;p23"/>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104" name="Google Shape;10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13"/>
        <p:cNvGrpSpPr/>
        <p:nvPr/>
      </p:nvGrpSpPr>
      <p:grpSpPr>
        <a:xfrm>
          <a:off x="0" y="0"/>
          <a:ext cx="0" cy="0"/>
          <a:chOff x="0" y="0"/>
          <a:chExt cx="0" cy="0"/>
        </a:xfrm>
      </p:grpSpPr>
      <p:sp>
        <p:nvSpPr>
          <p:cNvPr id="114" name="Google Shape;114;p26"/>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5" name="Google Shape;115;p26"/>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6" name="Google Shape;116;p26"/>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17" name="Google Shape;11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18"/>
        <p:cNvGrpSpPr/>
        <p:nvPr/>
      </p:nvGrpSpPr>
      <p:grpSpPr>
        <a:xfrm>
          <a:off x="0" y="0"/>
          <a:ext cx="0" cy="0"/>
          <a:chOff x="0" y="0"/>
          <a:chExt cx="0" cy="0"/>
        </a:xfrm>
      </p:grpSpPr>
      <p:sp>
        <p:nvSpPr>
          <p:cNvPr id="119" name="Google Shape;119;p27"/>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20" name="Google Shape;120;p27"/>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21" name="Google Shape;121;p2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2" name="Google Shape;12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3"/>
        <p:cNvGrpSpPr/>
        <p:nvPr/>
      </p:nvGrpSpPr>
      <p:grpSpPr>
        <a:xfrm>
          <a:off x="0" y="0"/>
          <a:ext cx="0" cy="0"/>
          <a:chOff x="0" y="0"/>
          <a:chExt cx="0" cy="0"/>
        </a:xfrm>
      </p:grpSpPr>
      <p:sp>
        <p:nvSpPr>
          <p:cNvPr id="124" name="Google Shape;124;p28"/>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8"/>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126" name="Google Shape;126;p28"/>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127" name="Google Shape;127;p2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28" name="Google Shape;128;p2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9" name="Google Shape;12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0"/>
        <p:cNvGrpSpPr/>
        <p:nvPr/>
      </p:nvGrpSpPr>
      <p:grpSpPr>
        <a:xfrm>
          <a:off x="0" y="0"/>
          <a:ext cx="0" cy="0"/>
          <a:chOff x="0" y="0"/>
          <a:chExt cx="0" cy="0"/>
        </a:xfrm>
      </p:grpSpPr>
      <p:sp>
        <p:nvSpPr>
          <p:cNvPr id="131" name="Google Shape;131;p29"/>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33" name="Google Shape;133;p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4" name="Google Shape;134;p29"/>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5" name="Google Shape;13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6"/>
        <p:cNvGrpSpPr/>
        <p:nvPr/>
      </p:nvGrpSpPr>
      <p:grpSpPr>
        <a:xfrm>
          <a:off x="0" y="0"/>
          <a:ext cx="0" cy="0"/>
          <a:chOff x="0" y="0"/>
          <a:chExt cx="0" cy="0"/>
        </a:xfrm>
      </p:grpSpPr>
      <p:sp>
        <p:nvSpPr>
          <p:cNvPr id="137" name="Google Shape;137;p30"/>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39" name="Google Shape;13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0"/>
        <p:cNvGrpSpPr/>
        <p:nvPr/>
      </p:nvGrpSpPr>
      <p:grpSpPr>
        <a:xfrm>
          <a:off x="0" y="0"/>
          <a:ext cx="0" cy="0"/>
          <a:chOff x="0" y="0"/>
          <a:chExt cx="0" cy="0"/>
        </a:xfrm>
      </p:grpSpPr>
      <p:sp>
        <p:nvSpPr>
          <p:cNvPr id="141" name="Google Shape;141;p31"/>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1"/>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43" name="Google Shape;143;p31"/>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144" name="Google Shape;14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5"/>
        <p:cNvGrpSpPr/>
        <p:nvPr/>
      </p:nvGrpSpPr>
      <p:grpSpPr>
        <a:xfrm>
          <a:off x="0" y="0"/>
          <a:ext cx="0" cy="0"/>
          <a:chOff x="0" y="0"/>
          <a:chExt cx="0" cy="0"/>
        </a:xfrm>
      </p:grpSpPr>
      <p:sp>
        <p:nvSpPr>
          <p:cNvPr id="146" name="Google Shape;146;p3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47" name="Google Shape;14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33"/>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3"/>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51" name="Google Shape;151;p33"/>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152" name="Google Shape;152;p33"/>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53" name="Google Shape;15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4"/>
        <p:cNvGrpSpPr/>
        <p:nvPr/>
      </p:nvGrpSpPr>
      <p:grpSpPr>
        <a:xfrm>
          <a:off x="0" y="0"/>
          <a:ext cx="0" cy="0"/>
          <a:chOff x="0" y="0"/>
          <a:chExt cx="0" cy="0"/>
        </a:xfrm>
      </p:grpSpPr>
      <p:sp>
        <p:nvSpPr>
          <p:cNvPr id="155" name="Google Shape;155;p34"/>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4"/>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157" name="Google Shape;15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8"/>
        <p:cNvGrpSpPr/>
        <p:nvPr/>
      </p:nvGrpSpPr>
      <p:grpSpPr>
        <a:xfrm>
          <a:off x="0" y="0"/>
          <a:ext cx="0" cy="0"/>
          <a:chOff x="0" y="0"/>
          <a:chExt cx="0" cy="0"/>
        </a:xfrm>
      </p:grpSpPr>
      <p:sp>
        <p:nvSpPr>
          <p:cNvPr id="159" name="Google Shape;159;p35"/>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60" name="Google Shape;160;p35"/>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161" name="Google Shape;161;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0">
            <a:alphaModFix amt="11000"/>
          </a:blip>
          <a:stretch>
            <a:fillRect/>
          </a:stretch>
        </p:blipFill>
        <p:spPr>
          <a:xfrm>
            <a:off x="2644225" y="1372800"/>
            <a:ext cx="3196075" cy="3196075"/>
          </a:xfrm>
          <a:prstGeom prst="rect">
            <a:avLst/>
          </a:prstGeom>
          <a:noFill/>
          <a:ln>
            <a:noFill/>
          </a:ln>
        </p:spPr>
      </p:pic>
      <p:pic>
        <p:nvPicPr>
          <p:cNvPr id="55" name="Google Shape;55;p13"/>
          <p:cNvPicPr preferRelativeResize="0"/>
          <p:nvPr/>
        </p:nvPicPr>
        <p:blipFill>
          <a:blip r:embed="rId11">
            <a:alphaModFix/>
          </a:blip>
          <a:stretch>
            <a:fillRect/>
          </a:stretch>
        </p:blipFill>
        <p:spPr>
          <a:xfrm>
            <a:off x="78925" y="4779850"/>
            <a:ext cx="2090028" cy="3636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3" r:id="rId2"/>
    <p:sldLayoutId id="2147483664" r:id="rId3"/>
    <p:sldLayoutId id="2147483665" r:id="rId4"/>
    <p:sldLayoutId id="2147483666"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109" name="Google Shape;10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110" name="Google Shape;11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13">
            <a:alphaModFix amt="10000"/>
          </a:blip>
          <a:stretch>
            <a:fillRect/>
          </a:stretch>
        </p:blipFill>
        <p:spPr>
          <a:xfrm>
            <a:off x="2644225" y="1372800"/>
            <a:ext cx="3196075" cy="3196075"/>
          </a:xfrm>
          <a:prstGeom prst="rect">
            <a:avLst/>
          </a:prstGeom>
          <a:noFill/>
          <a:ln>
            <a:noFill/>
          </a:ln>
        </p:spPr>
      </p:pic>
      <p:pic>
        <p:nvPicPr>
          <p:cNvPr id="112" name="Google Shape;112;p25"/>
          <p:cNvPicPr preferRelativeResize="0"/>
          <p:nvPr/>
        </p:nvPicPr>
        <p:blipFill>
          <a:blip r:embed="rId14">
            <a:alphaModFix/>
          </a:blip>
          <a:stretch>
            <a:fillRect/>
          </a:stretch>
        </p:blipFill>
        <p:spPr>
          <a:xfrm>
            <a:off x="0" y="4920875"/>
            <a:ext cx="1279450" cy="2226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8" Type="http://schemas.openxmlformats.org/officeDocument/2006/relationships/hyperlink" Target="https://www.facebook.com/NitManTalks/" TargetMode="External"/><Relationship Id="rId3" Type="http://schemas.openxmlformats.org/officeDocument/2006/relationships/hyperlink" Target="https://youtu.be/YeupGcOW-3k" TargetMode="External"/><Relationship Id="rId7" Type="http://schemas.openxmlformats.org/officeDocument/2006/relationships/hyperlink" Target="https://www.linkedin.com/in/nitin-mangotra-9a075a149/"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hyperlink" Target="https://www.instagram.com/nitinmangotra/" TargetMode="External"/><Relationship Id="rId5" Type="http://schemas.openxmlformats.org/officeDocument/2006/relationships/hyperlink" Target="https://www.youtube.com/c/nitmantalks" TargetMode="External"/><Relationship Id="rId10" Type="http://schemas.openxmlformats.org/officeDocument/2006/relationships/hyperlink" Target="https://t.me/nitmantalks/" TargetMode="External"/><Relationship Id="rId4" Type="http://schemas.openxmlformats.org/officeDocument/2006/relationships/image" Target="../media/image1.png"/><Relationship Id="rId9" Type="http://schemas.openxmlformats.org/officeDocument/2006/relationships/hyperlink" Target="https://twitter.com/nitinmangotra07/"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facebook.com/NitManTalks/" TargetMode="External"/><Relationship Id="rId3" Type="http://schemas.openxmlformats.org/officeDocument/2006/relationships/hyperlink" Target="https://youtu.be/YeupGcOW-3k" TargetMode="External"/><Relationship Id="rId7" Type="http://schemas.openxmlformats.org/officeDocument/2006/relationships/hyperlink" Target="https://www.linkedin.com/in/nitin-mangotra-9a075a149/"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hyperlink" Target="https://www.instagram.com/nitinmangotra/" TargetMode="External"/><Relationship Id="rId5" Type="http://schemas.openxmlformats.org/officeDocument/2006/relationships/hyperlink" Target="https://www.youtube.com/c/nitmantalks" TargetMode="External"/><Relationship Id="rId10" Type="http://schemas.openxmlformats.org/officeDocument/2006/relationships/hyperlink" Target="https://t.me/nitmantalks/" TargetMode="External"/><Relationship Id="rId4" Type="http://schemas.openxmlformats.org/officeDocument/2006/relationships/image" Target="../media/image1.png"/><Relationship Id="rId9" Type="http://schemas.openxmlformats.org/officeDocument/2006/relationships/hyperlink" Target="https://twitter.com/nitinmangotra0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t>41. How to achieve Multiprocessing and Multithreading in Python?</a:t>
            </a:r>
            <a:endParaRPr sz="1900" b="1"/>
          </a:p>
        </p:txBody>
      </p:sp>
      <p:sp>
        <p:nvSpPr>
          <p:cNvPr id="653" name="Google Shape;653;p92"/>
          <p:cNvSpPr txBox="1"/>
          <p:nvPr/>
        </p:nvSpPr>
        <p:spPr>
          <a:xfrm>
            <a:off x="0" y="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54" name="Google Shape;654;p92"/>
          <p:cNvSpPr txBox="1"/>
          <p:nvPr/>
        </p:nvSpPr>
        <p:spPr>
          <a:xfrm>
            <a:off x="482775" y="1531900"/>
            <a:ext cx="8028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highlight>
                  <a:schemeClr val="lt1"/>
                </a:highlight>
                <a:latin typeface="Merriweather"/>
                <a:ea typeface="Merriweather"/>
                <a:cs typeface="Merriweather"/>
                <a:sym typeface="Merriweather"/>
              </a:rPr>
              <a:t>Multithreading:</a:t>
            </a:r>
            <a:endParaRPr sz="1300" b="1">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700" b="1">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lang="en" sz="1100" b="1">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is a technique where multiple threads are spawned by a process to do different tasks, at about the same time, just one after the other.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This gives you the illusion that the threads are running in parallel, but they are actually run in a concurrent manner.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the Global Interpreter Lock (GIL) prevents the threads from running simultaneously.</a:t>
            </a:r>
            <a:endParaRPr sz="1100">
              <a:highlight>
                <a:schemeClr val="lt1"/>
              </a:highlight>
              <a:latin typeface="Merriweather"/>
              <a:ea typeface="Merriweather"/>
              <a:cs typeface="Merriweather"/>
              <a:sym typeface="Merriweather"/>
            </a:endParaRPr>
          </a:p>
        </p:txBody>
      </p:sp>
      <p:sp>
        <p:nvSpPr>
          <p:cNvPr id="655" name="Google Shape;655;p92"/>
          <p:cNvSpPr txBox="1"/>
          <p:nvPr/>
        </p:nvSpPr>
        <p:spPr>
          <a:xfrm>
            <a:off x="3992275" y="4577175"/>
            <a:ext cx="5029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https://www.geeksforgeeks.org/difference-between-multithreading-vs-multiprocessing-in-python/</a:t>
            </a:r>
            <a:endParaRPr sz="800" i="1">
              <a:latin typeface="Merriweather"/>
              <a:ea typeface="Merriweather"/>
              <a:cs typeface="Merriweather"/>
              <a:sym typeface="Merriweather"/>
            </a:endParaRPr>
          </a:p>
          <a:p>
            <a:pPr marL="0" lvl="0" indent="0" algn="l" rtl="0">
              <a:spcBef>
                <a:spcPts val="0"/>
              </a:spcBef>
              <a:spcAft>
                <a:spcPts val="0"/>
              </a:spcAft>
              <a:buNone/>
            </a:pPr>
            <a:r>
              <a:rPr lang="en" sz="800" i="1">
                <a:latin typeface="Merriweather"/>
                <a:ea typeface="Merriweather"/>
                <a:cs typeface="Merriweather"/>
                <a:sym typeface="Merriweather"/>
              </a:rPr>
              <a:t>https://www.geeksforgeeks.org/multiprocessing-python-set-1/</a:t>
            </a:r>
            <a:endParaRPr sz="800" i="1">
              <a:latin typeface="Merriweather"/>
              <a:ea typeface="Merriweather"/>
              <a:cs typeface="Merriweather"/>
              <a:sym typeface="Merriweather"/>
            </a:endParaRPr>
          </a:p>
        </p:txBody>
      </p:sp>
      <p:pic>
        <p:nvPicPr>
          <p:cNvPr id="656" name="Google Shape;656;p9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57" name="Google Shape;657;p92"/>
          <p:cNvSpPr txBox="1"/>
          <p:nvPr/>
        </p:nvSpPr>
        <p:spPr>
          <a:xfrm>
            <a:off x="482775" y="2978800"/>
            <a:ext cx="8028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highlight>
                  <a:schemeClr val="lt1"/>
                </a:highlight>
                <a:latin typeface="Merriweather"/>
                <a:ea typeface="Merriweather"/>
                <a:cs typeface="Merriweather"/>
                <a:sym typeface="Merriweather"/>
              </a:rPr>
              <a:t>Multiprocessing:</a:t>
            </a:r>
            <a:endParaRPr sz="1300" b="1">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7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 is a technique where parallelism in its truest form is achieved.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Multiple processes are run across multiple CPU cores, which do not share the resources among them.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Each process can have many threads running in its own memory space.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each process has its own instance of Python interpreter doing the job of executing the instructions.</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0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48. Difference Between Shallow Copy and Deep Copy</a:t>
            </a:r>
            <a:endParaRPr sz="2400" b="1"/>
          </a:p>
        </p:txBody>
      </p:sp>
      <p:sp>
        <p:nvSpPr>
          <p:cNvPr id="723" name="Google Shape;723;p101"/>
          <p:cNvSpPr txBox="1"/>
          <p:nvPr/>
        </p:nvSpPr>
        <p:spPr>
          <a:xfrm>
            <a:off x="482775" y="1429775"/>
            <a:ext cx="82887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highlight>
                  <a:schemeClr val="lt1"/>
                </a:highlight>
                <a:latin typeface="Merriweather"/>
                <a:ea typeface="Merriweather"/>
                <a:cs typeface="Merriweather"/>
                <a:sym typeface="Merriweather"/>
              </a:rPr>
              <a:t>Shallow Copy:</a:t>
            </a:r>
            <a:endParaRPr sz="15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Shallow copies duplicate as little as possible. A shallow copy of a collection is a copy of the collection structure, not the elements. With a shallow copy, two collections now share the individual elements.</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Shallow copying is creating a new object and then copying the non static fields of the current object to the new object. If the field is a value type, a bit by bit copy of the field is performed. If the field is a reference type, the reference is copied but the referred object is not, therefore the original object and its clone refer to the same object.</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500" b="1">
                <a:highlight>
                  <a:schemeClr val="lt1"/>
                </a:highlight>
                <a:latin typeface="Merriweather"/>
                <a:ea typeface="Merriweather"/>
                <a:cs typeface="Merriweather"/>
                <a:sym typeface="Merriweather"/>
              </a:rPr>
              <a:t>Deep Copy:</a:t>
            </a:r>
            <a:endParaRPr sz="15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Deep copies duplicate everything. A deep copy of a collection is two collections with all of the elements in the original collection duplicated.</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Deep copy is creating a new object and then copying the non-static fields of the current object to the new object. If a field is a value type, a bit by bit copy of the field is performed. If a field is a reference type, a new copy of the referred object is performed. A deep copy of an object is a new object with entirely new instance variables, it does not share objects with the old. While performing Deep Copy the classes to be cloned must be flagged as [Serializable].</a:t>
            </a:r>
            <a:endParaRPr sz="1000">
              <a:highlight>
                <a:schemeClr val="lt1"/>
              </a:highlight>
              <a:latin typeface="Merriweather"/>
              <a:ea typeface="Merriweather"/>
              <a:cs typeface="Merriweather"/>
              <a:sym typeface="Merriweather"/>
            </a:endParaRPr>
          </a:p>
        </p:txBody>
      </p:sp>
      <p:pic>
        <p:nvPicPr>
          <p:cNvPr id="724" name="Google Shape;724;p10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0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49. How An Object Be Copied in Python</a:t>
            </a:r>
            <a:endParaRPr sz="2500" b="1"/>
          </a:p>
        </p:txBody>
      </p:sp>
      <p:sp>
        <p:nvSpPr>
          <p:cNvPr id="730" name="Google Shape;730;p102"/>
          <p:cNvSpPr txBox="1"/>
          <p:nvPr/>
        </p:nvSpPr>
        <p:spPr>
          <a:xfrm>
            <a:off x="731325" y="1595275"/>
            <a:ext cx="6944700" cy="492600"/>
          </a:xfrm>
          <a:prstGeom prst="rect">
            <a:avLst/>
          </a:prstGeom>
          <a:solidFill>
            <a:srgbClr val="EFEFE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Merriweather"/>
                <a:ea typeface="Merriweather"/>
                <a:cs typeface="Merriweather"/>
                <a:sym typeface="Merriweather"/>
              </a:rPr>
              <a:t>You can Explain Deep Copy and Shallow Copy In This</a:t>
            </a:r>
            <a:endParaRPr sz="2000" b="1">
              <a:latin typeface="Merriweather"/>
              <a:ea typeface="Merriweather"/>
              <a:cs typeface="Merriweather"/>
              <a:sym typeface="Merriweather"/>
            </a:endParaRPr>
          </a:p>
        </p:txBody>
      </p:sp>
      <p:pic>
        <p:nvPicPr>
          <p:cNvPr id="731" name="Google Shape;731;p10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103"/>
          <p:cNvSpPr txBox="1"/>
          <p:nvPr/>
        </p:nvSpPr>
        <p:spPr>
          <a:xfrm>
            <a:off x="371375" y="352800"/>
            <a:ext cx="8251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lt1"/>
                </a:solidFill>
                <a:latin typeface="Merriweather"/>
                <a:ea typeface="Merriweather"/>
                <a:cs typeface="Merriweather"/>
                <a:sym typeface="Merriweather"/>
              </a:rPr>
              <a:t>50. What does term MONKEY PATCHING refer to in python?</a:t>
            </a:r>
            <a:endParaRPr sz="2100">
              <a:solidFill>
                <a:schemeClr val="lt1"/>
              </a:solidFill>
              <a:latin typeface="Merriweather"/>
              <a:ea typeface="Merriweather"/>
              <a:cs typeface="Merriweather"/>
              <a:sym typeface="Merriweather"/>
            </a:endParaRPr>
          </a:p>
        </p:txBody>
      </p:sp>
      <p:sp>
        <p:nvSpPr>
          <p:cNvPr id="737" name="Google Shape;737;p103"/>
          <p:cNvSpPr txBox="1"/>
          <p:nvPr/>
        </p:nvSpPr>
        <p:spPr>
          <a:xfrm>
            <a:off x="413075" y="1318375"/>
            <a:ext cx="81681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erriweather"/>
                <a:ea typeface="Merriweather"/>
                <a:cs typeface="Merriweather"/>
                <a:sym typeface="Merriweather"/>
              </a:rPr>
              <a:t>In Python, the term monkey patch refers to dynamic (or run-time) modifications of a class or module. In Python, we can actually change the behavior of code at run-time.</a:t>
            </a:r>
            <a:endParaRPr sz="11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monkey.py</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class A:</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def func(self):</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print ("func() is called")</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We use above module (monkey) in below code and change behavior of func() at run-time by assigning different value.</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import monkey</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def monkey_func(self):</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print ("monkey_func() is called")</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replacing address of "func" with "monkey_func"</a:t>
            </a:r>
            <a:endParaRPr sz="900">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monkey.A.func = monkey_func</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obj = monkey.A()</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calling function "func" whose address got replaced</a:t>
            </a:r>
            <a:endParaRPr sz="900">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with function "monkey_func()"</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obj.func()</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Examples:</a:t>
            </a:r>
            <a:endParaRPr sz="900">
              <a:latin typeface="Merriweather"/>
              <a:ea typeface="Merriweather"/>
              <a:cs typeface="Merriweather"/>
              <a:sym typeface="Merriweather"/>
            </a:endParaRPr>
          </a:p>
          <a:p>
            <a:pPr marL="0" lvl="0" indent="0" algn="l" rtl="0">
              <a:spcBef>
                <a:spcPts val="0"/>
              </a:spcBef>
              <a:spcAft>
                <a:spcPts val="0"/>
              </a:spcAft>
              <a:buNone/>
            </a:pPr>
            <a:r>
              <a:rPr lang="en" sz="900" b="1">
                <a:highlight>
                  <a:srgbClr val="C7CCBE"/>
                </a:highlight>
                <a:latin typeface="Merriweather"/>
                <a:ea typeface="Merriweather"/>
                <a:cs typeface="Merriweather"/>
                <a:sym typeface="Merriweather"/>
              </a:rPr>
              <a:t>Output :monkey_func() is called</a:t>
            </a:r>
            <a:endParaRPr sz="900" b="1">
              <a:highlight>
                <a:srgbClr val="C7CCBE"/>
              </a:highlight>
              <a:latin typeface="Merriweather"/>
              <a:ea typeface="Merriweather"/>
              <a:cs typeface="Merriweather"/>
              <a:sym typeface="Merriweather"/>
            </a:endParaRPr>
          </a:p>
        </p:txBody>
      </p:sp>
      <p:pic>
        <p:nvPicPr>
          <p:cNvPr id="738" name="Google Shape;738;p10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10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51. What is Operator Overloading &amp; Dunder Method.</a:t>
            </a:r>
            <a:endParaRPr sz="2400" b="1"/>
          </a:p>
        </p:txBody>
      </p:sp>
      <p:sp>
        <p:nvSpPr>
          <p:cNvPr id="744" name="Google Shape;744;p104"/>
          <p:cNvSpPr txBox="1"/>
          <p:nvPr/>
        </p:nvSpPr>
        <p:spPr>
          <a:xfrm>
            <a:off x="311725" y="1724425"/>
            <a:ext cx="5289900" cy="129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Dunder methods in Python are special methods. </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In Python, we sometimes see method names with a double underscore (__), such as the __init__ method that every class has. These methods are called “dunder” methods. </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In Python, Dunder methods are used for operator overloading and customizing some other function’s behavior.</a:t>
            </a:r>
            <a:endParaRPr sz="1200">
              <a:latin typeface="Merriweather"/>
              <a:ea typeface="Merriweather"/>
              <a:cs typeface="Merriweather"/>
              <a:sym typeface="Merriweather"/>
            </a:endParaRPr>
          </a:p>
        </p:txBody>
      </p:sp>
      <p:sp>
        <p:nvSpPr>
          <p:cNvPr id="745" name="Google Shape;745;p104"/>
          <p:cNvSpPr txBox="1"/>
          <p:nvPr/>
        </p:nvSpPr>
        <p:spPr>
          <a:xfrm>
            <a:off x="5942750" y="1724425"/>
            <a:ext cx="2630700" cy="2416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Some Examples:</a:t>
            </a:r>
            <a:endParaRPr sz="13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__add__(self,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__sub__(self,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__mul__(self,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__truediv__(self,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__floordiv__(self,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__mod__(self,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__pow__(self,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&gt;&gt;	__rshift__(self,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&lt;&lt;	__lshift__(self,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&amp;	__and__(self,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__or__(self,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__xor__(self, other)</a:t>
            </a:r>
            <a:endParaRPr sz="1100">
              <a:latin typeface="Merriweather"/>
              <a:ea typeface="Merriweather"/>
              <a:cs typeface="Merriweather"/>
              <a:sym typeface="Merriweather"/>
            </a:endParaRPr>
          </a:p>
        </p:txBody>
      </p:sp>
      <p:pic>
        <p:nvPicPr>
          <p:cNvPr id="746" name="Google Shape;746;p10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10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52. Draw Pattern.</a:t>
            </a:r>
            <a:endParaRPr sz="2400"/>
          </a:p>
        </p:txBody>
      </p:sp>
      <p:sp>
        <p:nvSpPr>
          <p:cNvPr id="752" name="Google Shape;752;p105"/>
          <p:cNvSpPr txBox="1"/>
          <p:nvPr/>
        </p:nvSpPr>
        <p:spPr>
          <a:xfrm>
            <a:off x="139250" y="1439050"/>
            <a:ext cx="3983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 This is the example of print simple pyramid pattern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n = int(input("Enter the number of rows"))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outer loop to handle number of rows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for i in range(0, n):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inner loop to handle number of columns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values is changing according to outer loop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for j in range(0, i + 1):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printing stars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 ", end="")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ending line after each row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a:solidFill>
                  <a:schemeClr val="dk1"/>
                </a:solidFill>
                <a:latin typeface="Merriweather"/>
                <a:ea typeface="Merriweather"/>
                <a:cs typeface="Merriweather"/>
                <a:sym typeface="Merriweather"/>
              </a:rPr>
              <a:t>* * * * *</a:t>
            </a:r>
            <a:endParaRPr sz="1000">
              <a:latin typeface="Merriweather"/>
              <a:ea typeface="Merriweather"/>
              <a:cs typeface="Merriweather"/>
              <a:sym typeface="Merriweather"/>
            </a:endParaRPr>
          </a:p>
        </p:txBody>
      </p:sp>
      <p:sp>
        <p:nvSpPr>
          <p:cNvPr id="753" name="Google Shape;753;p105"/>
          <p:cNvSpPr txBox="1"/>
          <p:nvPr/>
        </p:nvSpPr>
        <p:spPr>
          <a:xfrm>
            <a:off x="4122225" y="3045250"/>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1200">
              <a:solidFill>
                <a:schemeClr val="dk1"/>
              </a:solidFill>
              <a:latin typeface="Merriweather"/>
              <a:ea typeface="Merriweather"/>
              <a:cs typeface="Merriweather"/>
              <a:sym typeface="Merriweather"/>
            </a:endParaRPr>
          </a:p>
        </p:txBody>
      </p:sp>
      <p:sp>
        <p:nvSpPr>
          <p:cNvPr id="754" name="Google Shape;754;p105"/>
          <p:cNvSpPr txBox="1"/>
          <p:nvPr/>
        </p:nvSpPr>
        <p:spPr>
          <a:xfrm>
            <a:off x="5728425" y="1439050"/>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p:txBody>
      </p:sp>
      <p:sp>
        <p:nvSpPr>
          <p:cNvPr id="755" name="Google Shape;755;p105"/>
          <p:cNvSpPr txBox="1"/>
          <p:nvPr/>
        </p:nvSpPr>
        <p:spPr>
          <a:xfrm>
            <a:off x="4827825" y="1346188"/>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a:solidFill>
                  <a:schemeClr val="dk1"/>
                </a:solidFill>
                <a:latin typeface="Merriweather"/>
                <a:ea typeface="Merriweather"/>
                <a:cs typeface="Merriweather"/>
                <a:sym typeface="Merriweather"/>
              </a:rPr>
              <a:t>*</a:t>
            </a:r>
            <a:endParaRPr sz="1200">
              <a:solidFill>
                <a:schemeClr val="dk1"/>
              </a:solidFill>
              <a:latin typeface="Merriweather"/>
              <a:ea typeface="Merriweather"/>
              <a:cs typeface="Merriweather"/>
              <a:sym typeface="Merriweather"/>
            </a:endParaRPr>
          </a:p>
        </p:txBody>
      </p:sp>
      <p:sp>
        <p:nvSpPr>
          <p:cNvPr id="756" name="Google Shape;756;p105"/>
          <p:cNvSpPr txBox="1"/>
          <p:nvPr/>
        </p:nvSpPr>
        <p:spPr>
          <a:xfrm>
            <a:off x="6434025" y="2822875"/>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1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2 2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3 3 3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4 4 4 4  </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a:solidFill>
                  <a:schemeClr val="dk1"/>
                </a:solidFill>
                <a:latin typeface="Merriweather"/>
                <a:ea typeface="Merriweather"/>
                <a:cs typeface="Merriweather"/>
                <a:sym typeface="Merriweather"/>
              </a:rPr>
              <a:t>5 5 5 5 5 </a:t>
            </a:r>
            <a:endParaRPr sz="1200">
              <a:solidFill>
                <a:schemeClr val="dk1"/>
              </a:solidFill>
              <a:latin typeface="Merriweather"/>
              <a:ea typeface="Merriweather"/>
              <a:cs typeface="Merriweather"/>
              <a:sym typeface="Merriweather"/>
            </a:endParaRPr>
          </a:p>
        </p:txBody>
      </p:sp>
      <p:sp>
        <p:nvSpPr>
          <p:cNvPr id="757" name="Google Shape;757;p105"/>
          <p:cNvSpPr txBox="1"/>
          <p:nvPr/>
        </p:nvSpPr>
        <p:spPr>
          <a:xfrm>
            <a:off x="5330950" y="2899825"/>
            <a:ext cx="50208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p:txBody>
      </p:sp>
      <p:sp>
        <p:nvSpPr>
          <p:cNvPr id="758" name="Google Shape;758;p105"/>
          <p:cNvSpPr txBox="1"/>
          <p:nvPr/>
        </p:nvSpPr>
        <p:spPr>
          <a:xfrm>
            <a:off x="6500750" y="1131238"/>
            <a:ext cx="30000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p:txBody>
      </p:sp>
      <p:pic>
        <p:nvPicPr>
          <p:cNvPr id="759" name="Google Shape;759;p10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06"/>
          <p:cNvSpPr txBox="1">
            <a:spLocks noGrp="1"/>
          </p:cNvSpPr>
          <p:nvPr>
            <p:ph type="title"/>
          </p:nvPr>
        </p:nvSpPr>
        <p:spPr>
          <a:xfrm>
            <a:off x="1316025" y="340575"/>
            <a:ext cx="69165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Thanks! Hope It Helps You!</a:t>
            </a:r>
            <a:endParaRPr sz="2900"/>
          </a:p>
        </p:txBody>
      </p:sp>
      <p:sp>
        <p:nvSpPr>
          <p:cNvPr id="765" name="Google Shape;765;p106"/>
          <p:cNvSpPr txBox="1"/>
          <p:nvPr/>
        </p:nvSpPr>
        <p:spPr>
          <a:xfrm>
            <a:off x="946625" y="1615275"/>
            <a:ext cx="7231200" cy="725100"/>
          </a:xfrm>
          <a:prstGeom prst="rect">
            <a:avLst/>
          </a:prstGeom>
          <a:solidFill>
            <a:schemeClr val="dk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a:solidFill>
                  <a:schemeClr val="lt1"/>
                </a:solidFill>
                <a:latin typeface="Merriweather"/>
                <a:ea typeface="Merriweather"/>
                <a:cs typeface="Merriweather"/>
                <a:sym typeface="Merriweather"/>
              </a:rPr>
              <a:t>Watch The Answers For The Remaining Questions On My Youtube Channel.</a:t>
            </a:r>
            <a:endParaRPr b="1">
              <a:solidFill>
                <a:schemeClr val="lt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b="1">
                <a:solidFill>
                  <a:schemeClr val="lt1"/>
                </a:solidFill>
                <a:latin typeface="Merriweather"/>
                <a:ea typeface="Merriweather"/>
                <a:cs typeface="Merriweather"/>
                <a:sym typeface="Merriweather"/>
              </a:rPr>
              <a:t>Link For The Remaining Questions </a:t>
            </a:r>
            <a:r>
              <a:rPr lang="en" sz="1200" b="1">
                <a:solidFill>
                  <a:schemeClr val="lt1"/>
                </a:solidFill>
                <a:latin typeface="Merriweather"/>
                <a:ea typeface="Merriweather"/>
                <a:cs typeface="Merriweather"/>
                <a:sym typeface="Merriweather"/>
              </a:rPr>
              <a:t> :</a:t>
            </a:r>
            <a:r>
              <a:rPr lang="en" sz="1200">
                <a:latin typeface="Merriweather"/>
                <a:ea typeface="Merriweather"/>
                <a:cs typeface="Merriweather"/>
                <a:sym typeface="Merriweather"/>
              </a:rPr>
              <a:t> </a:t>
            </a:r>
            <a:r>
              <a:rPr lang="en" sz="1900" b="1" u="sng">
                <a:solidFill>
                  <a:srgbClr val="00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https://youtu.be/YeupGcOW-3k</a:t>
            </a:r>
            <a:endParaRPr sz="1200">
              <a:latin typeface="Merriweather"/>
              <a:ea typeface="Merriweather"/>
              <a:cs typeface="Merriweather"/>
              <a:sym typeface="Merriweather"/>
            </a:endParaRPr>
          </a:p>
        </p:txBody>
      </p:sp>
      <p:sp>
        <p:nvSpPr>
          <p:cNvPr id="766" name="Google Shape;766;p106"/>
          <p:cNvSpPr txBox="1"/>
          <p:nvPr/>
        </p:nvSpPr>
        <p:spPr>
          <a:xfrm>
            <a:off x="4122225" y="3045250"/>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1200">
              <a:solidFill>
                <a:schemeClr val="dk1"/>
              </a:solidFill>
              <a:latin typeface="Merriweather"/>
              <a:ea typeface="Merriweather"/>
              <a:cs typeface="Merriweather"/>
              <a:sym typeface="Merriweather"/>
            </a:endParaRPr>
          </a:p>
        </p:txBody>
      </p:sp>
      <p:pic>
        <p:nvPicPr>
          <p:cNvPr id="767" name="Google Shape;767;p106"/>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68" name="Google Shape;768;p106"/>
          <p:cNvSpPr txBox="1"/>
          <p:nvPr/>
        </p:nvSpPr>
        <p:spPr>
          <a:xfrm>
            <a:off x="1202575" y="2571750"/>
            <a:ext cx="6358500" cy="18549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Connect with me:</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Youtube: </a:t>
            </a:r>
            <a:r>
              <a:rPr lang="en" sz="1550" b="1" u="sng">
                <a:solidFill>
                  <a:schemeClr val="hlink"/>
                </a:solidFill>
                <a:highlight>
                  <a:srgbClr val="FFFFFF"/>
                </a:highlight>
                <a:latin typeface="Roboto"/>
                <a:ea typeface="Roboto"/>
                <a:cs typeface="Roboto"/>
                <a:sym typeface="Roboto"/>
                <a:hlinkClick r:id="rId5"/>
              </a:rPr>
              <a:t>https://www.youtube.com/c/nitmantalks</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Instagram: </a:t>
            </a:r>
            <a:r>
              <a:rPr lang="en" sz="1550" b="1" u="sng">
                <a:solidFill>
                  <a:schemeClr val="hlink"/>
                </a:solidFill>
                <a:highlight>
                  <a:srgbClr val="FFFFFF"/>
                </a:highlight>
                <a:latin typeface="Roboto"/>
                <a:ea typeface="Roboto"/>
                <a:cs typeface="Roboto"/>
                <a:sym typeface="Roboto"/>
                <a:hlinkClick r:id="rId6"/>
              </a:rPr>
              <a:t>https://www.instagram.com/nitinmangotra/</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LinkedIn: </a:t>
            </a:r>
            <a:r>
              <a:rPr lang="en" sz="1550" b="1" u="sng">
                <a:solidFill>
                  <a:schemeClr val="hlink"/>
                </a:solidFill>
                <a:highlight>
                  <a:srgbClr val="FFFFFF"/>
                </a:highlight>
                <a:latin typeface="Roboto"/>
                <a:ea typeface="Roboto"/>
                <a:cs typeface="Roboto"/>
                <a:sym typeface="Roboto"/>
                <a:hlinkClick r:id="rId7"/>
              </a:rPr>
              <a:t>https://www.linkedin.com/in/nitin-mangotra-9a075a149/</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Facebook: </a:t>
            </a:r>
            <a:r>
              <a:rPr lang="en" sz="1550" b="1" u="sng">
                <a:solidFill>
                  <a:schemeClr val="hlink"/>
                </a:solidFill>
                <a:highlight>
                  <a:srgbClr val="FFFFFF"/>
                </a:highlight>
                <a:latin typeface="Roboto"/>
                <a:ea typeface="Roboto"/>
                <a:cs typeface="Roboto"/>
                <a:sym typeface="Roboto"/>
                <a:hlinkClick r:id="rId8"/>
              </a:rPr>
              <a:t>https://www.facebook.com/NitManTalks/</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Twitter: </a:t>
            </a:r>
            <a:r>
              <a:rPr lang="en" sz="1550" b="1" u="sng">
                <a:solidFill>
                  <a:schemeClr val="hlink"/>
                </a:solidFill>
                <a:highlight>
                  <a:srgbClr val="FFFFFF"/>
                </a:highlight>
                <a:latin typeface="Roboto"/>
                <a:ea typeface="Roboto"/>
                <a:cs typeface="Roboto"/>
                <a:sym typeface="Roboto"/>
                <a:hlinkClick r:id="rId9"/>
              </a:rPr>
              <a:t>https://twitter.com/nitinmangotra07/</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Telegram: </a:t>
            </a:r>
            <a:r>
              <a:rPr lang="en" sz="1550" b="1" u="sng">
                <a:solidFill>
                  <a:schemeClr val="hlink"/>
                </a:solidFill>
                <a:highlight>
                  <a:srgbClr val="FFFFFF"/>
                </a:highlight>
                <a:latin typeface="Roboto"/>
                <a:ea typeface="Roboto"/>
                <a:cs typeface="Roboto"/>
                <a:sym typeface="Roboto"/>
                <a:hlinkClick r:id="rId10"/>
              </a:rPr>
              <a:t>https://t.me/nitmantalks/</a:t>
            </a:r>
            <a:endParaRPr sz="18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07"/>
          <p:cNvSpPr txBox="1">
            <a:spLocks noGrp="1"/>
          </p:cNvSpPr>
          <p:nvPr>
            <p:ph type="title"/>
          </p:nvPr>
        </p:nvSpPr>
        <p:spPr>
          <a:xfrm>
            <a:off x="758325" y="1444125"/>
            <a:ext cx="7530600" cy="2338800"/>
          </a:xfrm>
          <a:prstGeom prst="rect">
            <a:avLst/>
          </a:prstGeom>
          <a:solidFill>
            <a:schemeClr val="dk1"/>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60" b="1"/>
              <a:t>Please Do Comment Your Feedback In Comment Section Of My Video On Youtube. </a:t>
            </a:r>
            <a:endParaRPr sz="1260" b="1"/>
          </a:p>
          <a:p>
            <a:pPr marL="0" lvl="0" indent="0" algn="l" rtl="0">
              <a:spcBef>
                <a:spcPts val="0"/>
              </a:spcBef>
              <a:spcAft>
                <a:spcPts val="0"/>
              </a:spcAft>
              <a:buSzPts val="990"/>
              <a:buNone/>
            </a:pPr>
            <a:r>
              <a:rPr lang="en" sz="1260" b="1"/>
              <a:t>Here Is The Link: </a:t>
            </a:r>
            <a:r>
              <a:rPr lang="en" sz="1200" b="1"/>
              <a:t> </a:t>
            </a:r>
            <a:r>
              <a:rPr lang="en" sz="1900" b="1" u="sng">
                <a:solidFill>
                  <a:srgbClr val="00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https://youtu.be/YeupGcOW-3k</a:t>
            </a:r>
            <a:endParaRPr sz="1260" b="1">
              <a:solidFill>
                <a:srgbClr val="00FFFF"/>
              </a:solidFill>
            </a:endParaRPr>
          </a:p>
          <a:p>
            <a:pPr marL="0" lvl="0" indent="0" algn="l" rtl="0">
              <a:spcBef>
                <a:spcPts val="0"/>
              </a:spcBef>
              <a:spcAft>
                <a:spcPts val="0"/>
              </a:spcAft>
              <a:buSzPts val="990"/>
              <a:buNone/>
            </a:pPr>
            <a:endParaRPr sz="1260" b="1"/>
          </a:p>
          <a:p>
            <a:pPr marL="0" lvl="0" indent="0" algn="l" rtl="0">
              <a:spcBef>
                <a:spcPts val="0"/>
              </a:spcBef>
              <a:spcAft>
                <a:spcPts val="0"/>
              </a:spcAft>
              <a:buSzPts val="990"/>
              <a:buNone/>
            </a:pPr>
            <a:r>
              <a:rPr lang="en" sz="1260" b="1"/>
              <a:t>When You Get Placed In Any Company Because Of My Video, DO Let Me Know.</a:t>
            </a:r>
            <a:endParaRPr sz="1260" b="1"/>
          </a:p>
          <a:p>
            <a:pPr marL="0" lvl="0" indent="0" algn="l" rtl="0">
              <a:spcBef>
                <a:spcPts val="0"/>
              </a:spcBef>
              <a:spcAft>
                <a:spcPts val="0"/>
              </a:spcAft>
              <a:buSzPts val="990"/>
              <a:buNone/>
            </a:pPr>
            <a:r>
              <a:rPr lang="en" sz="1260" b="1"/>
              <a:t>It will Give Me More Satisfaction and Will Motivate me to make more such video Content!!</a:t>
            </a:r>
            <a:endParaRPr sz="1260" b="1"/>
          </a:p>
          <a:p>
            <a:pPr marL="0" lvl="0" indent="0" algn="l" rtl="0">
              <a:spcBef>
                <a:spcPts val="0"/>
              </a:spcBef>
              <a:spcAft>
                <a:spcPts val="0"/>
              </a:spcAft>
              <a:buSzPts val="990"/>
              <a:buNone/>
            </a:pPr>
            <a:endParaRPr sz="1260" b="1"/>
          </a:p>
          <a:p>
            <a:pPr marL="0" lvl="0" indent="0" algn="l" rtl="0">
              <a:spcBef>
                <a:spcPts val="0"/>
              </a:spcBef>
              <a:spcAft>
                <a:spcPts val="0"/>
              </a:spcAft>
              <a:buSzPts val="990"/>
              <a:buNone/>
            </a:pPr>
            <a:r>
              <a:rPr lang="en" sz="1260" b="1"/>
              <a:t>Thanks</a:t>
            </a:r>
            <a:endParaRPr sz="1260" b="1"/>
          </a:p>
          <a:p>
            <a:pPr marL="0" lvl="0" indent="0" algn="l" rtl="0">
              <a:spcBef>
                <a:spcPts val="0"/>
              </a:spcBef>
              <a:spcAft>
                <a:spcPts val="0"/>
              </a:spcAft>
              <a:buSzPts val="990"/>
              <a:buNone/>
            </a:pPr>
            <a:r>
              <a:rPr lang="en" sz="1260" b="1"/>
              <a:t>PS: Don’t Forget To Connect WIth ME.</a:t>
            </a:r>
            <a:endParaRPr sz="1260" b="1"/>
          </a:p>
          <a:p>
            <a:pPr marL="0" lvl="0" indent="0" algn="l" rtl="0">
              <a:spcBef>
                <a:spcPts val="0"/>
              </a:spcBef>
              <a:spcAft>
                <a:spcPts val="0"/>
              </a:spcAft>
              <a:buSzPts val="990"/>
              <a:buNone/>
            </a:pPr>
            <a:r>
              <a:rPr lang="en" sz="1260" b="1"/>
              <a:t>Regards,</a:t>
            </a:r>
            <a:endParaRPr sz="1260" b="1"/>
          </a:p>
          <a:p>
            <a:pPr marL="0" lvl="0" indent="0" algn="l" rtl="0">
              <a:spcBef>
                <a:spcPts val="0"/>
              </a:spcBef>
              <a:spcAft>
                <a:spcPts val="0"/>
              </a:spcAft>
              <a:buSzPts val="990"/>
              <a:buNone/>
            </a:pPr>
            <a:r>
              <a:rPr lang="en" sz="1260" b="1"/>
              <a:t>Nitin Mangotra (NitMan)</a:t>
            </a:r>
            <a:endParaRPr sz="1260" b="1"/>
          </a:p>
        </p:txBody>
      </p:sp>
      <p:pic>
        <p:nvPicPr>
          <p:cNvPr id="774" name="Google Shape;774;p107"/>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75" name="Google Shape;775;p107"/>
          <p:cNvSpPr txBox="1"/>
          <p:nvPr/>
        </p:nvSpPr>
        <p:spPr>
          <a:xfrm>
            <a:off x="4039425" y="3439325"/>
            <a:ext cx="4249500" cy="13161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Connect with me:</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Youtube: </a:t>
            </a:r>
            <a:r>
              <a:rPr lang="en" sz="1050" b="1" u="sng">
                <a:solidFill>
                  <a:schemeClr val="hlink"/>
                </a:solidFill>
                <a:highlight>
                  <a:srgbClr val="FFFFFF"/>
                </a:highlight>
                <a:latin typeface="Roboto"/>
                <a:ea typeface="Roboto"/>
                <a:cs typeface="Roboto"/>
                <a:sym typeface="Roboto"/>
                <a:hlinkClick r:id="rId5"/>
              </a:rPr>
              <a:t>https://www.youtube.com/c/nitmantalks</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Instagram: </a:t>
            </a:r>
            <a:r>
              <a:rPr lang="en" sz="1050" b="1" u="sng">
                <a:solidFill>
                  <a:schemeClr val="hlink"/>
                </a:solidFill>
                <a:highlight>
                  <a:srgbClr val="FFFFFF"/>
                </a:highlight>
                <a:latin typeface="Roboto"/>
                <a:ea typeface="Roboto"/>
                <a:cs typeface="Roboto"/>
                <a:sym typeface="Roboto"/>
                <a:hlinkClick r:id="rId6"/>
              </a:rPr>
              <a:t>https://www.instagram.com/nitinmangotra/</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LinkedIn: </a:t>
            </a:r>
            <a:r>
              <a:rPr lang="en" sz="1050" b="1" u="sng">
                <a:solidFill>
                  <a:schemeClr val="hlink"/>
                </a:solidFill>
                <a:highlight>
                  <a:srgbClr val="FFFFFF"/>
                </a:highlight>
                <a:latin typeface="Roboto"/>
                <a:ea typeface="Roboto"/>
                <a:cs typeface="Roboto"/>
                <a:sym typeface="Roboto"/>
                <a:hlinkClick r:id="rId7"/>
              </a:rPr>
              <a:t>https://www.linkedin.com/in/nitin-mangotra-9a075a149/</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Facebook: </a:t>
            </a:r>
            <a:r>
              <a:rPr lang="en" sz="1050" b="1" u="sng">
                <a:solidFill>
                  <a:schemeClr val="hlink"/>
                </a:solidFill>
                <a:highlight>
                  <a:srgbClr val="FFFFFF"/>
                </a:highlight>
                <a:latin typeface="Roboto"/>
                <a:ea typeface="Roboto"/>
                <a:cs typeface="Roboto"/>
                <a:sym typeface="Roboto"/>
                <a:hlinkClick r:id="rId8"/>
              </a:rPr>
              <a:t>https://www.facebook.com/NitManTalks/</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Twitter: </a:t>
            </a:r>
            <a:r>
              <a:rPr lang="en" sz="1050" b="1" u="sng">
                <a:solidFill>
                  <a:schemeClr val="hlink"/>
                </a:solidFill>
                <a:highlight>
                  <a:srgbClr val="FFFFFF"/>
                </a:highlight>
                <a:latin typeface="Roboto"/>
                <a:ea typeface="Roboto"/>
                <a:cs typeface="Roboto"/>
                <a:sym typeface="Roboto"/>
                <a:hlinkClick r:id="rId9"/>
              </a:rPr>
              <a:t>https://twitter.com/nitinmangotra07/</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Telegram: </a:t>
            </a:r>
            <a:r>
              <a:rPr lang="en" sz="1050" b="1" u="sng">
                <a:solidFill>
                  <a:schemeClr val="hlink"/>
                </a:solidFill>
                <a:highlight>
                  <a:srgbClr val="FFFFFF"/>
                </a:highlight>
                <a:latin typeface="Roboto"/>
                <a:ea typeface="Roboto"/>
                <a:cs typeface="Roboto"/>
                <a:sym typeface="Roboto"/>
                <a:hlinkClick r:id="rId10"/>
              </a:rPr>
              <a:t>https://t.me/nitmantalks/</a:t>
            </a:r>
            <a:endParaRPr sz="1300" b="1">
              <a:latin typeface="Roboto"/>
              <a:ea typeface="Roboto"/>
              <a:cs typeface="Roboto"/>
              <a:sym typeface="Roboto"/>
            </a:endParaRPr>
          </a:p>
        </p:txBody>
      </p:sp>
      <p:sp>
        <p:nvSpPr>
          <p:cNvPr id="776" name="Google Shape;776;p107"/>
          <p:cNvSpPr txBox="1">
            <a:spLocks noGrp="1"/>
          </p:cNvSpPr>
          <p:nvPr>
            <p:ph type="title"/>
          </p:nvPr>
        </p:nvSpPr>
        <p:spPr>
          <a:xfrm>
            <a:off x="1316025" y="340575"/>
            <a:ext cx="69165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Do Connect With Me!!!!</a:t>
            </a:r>
            <a:endParaRPr sz="2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9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t>41. How to achieve Multiprocessing and Multithreading in Python?</a:t>
            </a:r>
            <a:endParaRPr sz="1800">
              <a:latin typeface="Arial"/>
              <a:ea typeface="Arial"/>
              <a:cs typeface="Arial"/>
              <a:sym typeface="Arial"/>
            </a:endParaRPr>
          </a:p>
        </p:txBody>
      </p:sp>
      <p:sp>
        <p:nvSpPr>
          <p:cNvPr id="663" name="Google Shape;663;p93"/>
          <p:cNvSpPr txBox="1"/>
          <p:nvPr/>
        </p:nvSpPr>
        <p:spPr>
          <a:xfrm>
            <a:off x="0" y="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64" name="Google Shape;664;p93"/>
          <p:cNvSpPr txBox="1"/>
          <p:nvPr/>
        </p:nvSpPr>
        <p:spPr>
          <a:xfrm>
            <a:off x="4893925" y="1407550"/>
            <a:ext cx="3589800" cy="3432600"/>
          </a:xfrm>
          <a:prstGeom prst="rect">
            <a:avLst/>
          </a:prstGeom>
          <a:solidFill>
            <a:srgbClr val="F9F9F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 A multithreaded program in python</a:t>
            </a:r>
            <a:endParaRPr sz="1300" b="1">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import time</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from threading import Thread</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num= 0</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The bottleneck of the code which is CPU-bound</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def upgrade(n):</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while num&lt;400000000:</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num=num+1</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Creation of multiple threads</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t1 = Thread(target=upgrade, args=(num//2,))</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t2 = Thread(target=upgrade, args=(num//2,))</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multi thread architecture, recording time</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start = time.time()</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t1.start()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t2.start()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t1.join()</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t2.join()</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end = time.time()</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print('Time taken in seconds -', end - start)</a:t>
            </a:r>
            <a:endParaRPr sz="900">
              <a:latin typeface="Merriweather"/>
              <a:ea typeface="Merriweather"/>
              <a:cs typeface="Merriweather"/>
              <a:sym typeface="Merriweather"/>
            </a:endParaRPr>
          </a:p>
        </p:txBody>
      </p:sp>
      <p:sp>
        <p:nvSpPr>
          <p:cNvPr id="665" name="Google Shape;665;p93"/>
          <p:cNvSpPr txBox="1"/>
          <p:nvPr/>
        </p:nvSpPr>
        <p:spPr>
          <a:xfrm>
            <a:off x="311725" y="1407550"/>
            <a:ext cx="4653300" cy="3155400"/>
          </a:xfrm>
          <a:prstGeom prst="rect">
            <a:avLst/>
          </a:prstGeom>
          <a:solidFill>
            <a:srgbClr val="F9F9F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 importing the multiprocessing module</a:t>
            </a:r>
            <a:endParaRPr sz="1300" b="1">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import multiprocessing</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def print_cube(num):</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print("Cube: {}".format(num * num * num))</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def print_square(num):</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print("Square: {}".format(num * num))</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if __name__ == "__main__":</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creating processes</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p1 = multiprocessing.Process(target=print_square, args=(10,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p2 = multiprocessing.Process(target=print_cube, args=(10,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p1.start()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p2.start()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wait until process 1 is finished</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p1.join()</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p2.join()</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both processes finished</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print("Done!")</a:t>
            </a:r>
            <a:endParaRPr sz="900">
              <a:latin typeface="Merriweather"/>
              <a:ea typeface="Merriweather"/>
              <a:cs typeface="Merriweather"/>
              <a:sym typeface="Merriweather"/>
            </a:endParaRPr>
          </a:p>
        </p:txBody>
      </p:sp>
      <p:pic>
        <p:nvPicPr>
          <p:cNvPr id="666" name="Google Shape;666;p9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9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t>42. What is GIL. Explain</a:t>
            </a:r>
            <a:endParaRPr sz="2600" b="1"/>
          </a:p>
        </p:txBody>
      </p:sp>
      <p:sp>
        <p:nvSpPr>
          <p:cNvPr id="672" name="Google Shape;672;p94"/>
          <p:cNvSpPr txBox="1"/>
          <p:nvPr/>
        </p:nvSpPr>
        <p:spPr>
          <a:xfrm>
            <a:off x="311725" y="1466925"/>
            <a:ext cx="8465100" cy="23397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Global Interpreter Lock (GIL) of Python allows only one thread to be executed at a time. It is often a hurdle, as it does not allow multi-threading in python to save time</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Python Global Interpreter Lock or GIL, in simple words, is a mutex (or a lock) that allows only one thread to hold the control of the Python interpreter.</a:t>
            </a:r>
            <a:endParaRPr sz="10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This means that only one thread can be in a state of execution at any point in time. The impact of the GIL isn’t visible to developers who execute single-threaded programs, but it can be a performance bottleneck in CPU-bound and multi-threaded code.</a:t>
            </a:r>
            <a:endParaRPr sz="10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Since the GIL allows only one thread to execute at a time even in a multi-threaded architecture with more than one CPU core, the GIL has gained a reputation as an “infamous” feature of Python.</a:t>
            </a:r>
            <a:endParaRPr sz="10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Basically, GIL in Python doesn’t allow multi-threading which can sometimes be considered as a disadvantage. </a:t>
            </a:r>
            <a:endParaRPr sz="1000">
              <a:highlight>
                <a:schemeClr val="lt1"/>
              </a:highlight>
              <a:latin typeface="Merriweather"/>
              <a:ea typeface="Merriweather"/>
              <a:cs typeface="Merriweather"/>
              <a:sym typeface="Merriweather"/>
            </a:endParaRPr>
          </a:p>
        </p:txBody>
      </p:sp>
      <p:pic>
        <p:nvPicPr>
          <p:cNvPr id="673" name="Google Shape;673;p9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9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43. How Class and Object Created in Python?</a:t>
            </a:r>
            <a:endParaRPr sz="2400" b="1"/>
          </a:p>
        </p:txBody>
      </p:sp>
      <p:sp>
        <p:nvSpPr>
          <p:cNvPr id="679" name="Google Shape;679;p95"/>
          <p:cNvSpPr txBox="1"/>
          <p:nvPr/>
        </p:nvSpPr>
        <p:spPr>
          <a:xfrm>
            <a:off x="311725" y="1429775"/>
            <a:ext cx="7295400" cy="31245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Python is an object oriented programming language.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Almost everything in Python is an object, with its properties and methods.</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 Class is like an object constructor, or a "blueprint" for creating objects.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300" b="1">
                <a:highlight>
                  <a:schemeClr val="lt1"/>
                </a:highlight>
                <a:latin typeface="Merriweather"/>
                <a:ea typeface="Merriweather"/>
                <a:cs typeface="Merriweather"/>
                <a:sym typeface="Merriweather"/>
              </a:rPr>
              <a:t>Create a Class: </a:t>
            </a:r>
            <a:endParaRPr sz="13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To create a class, use the keyword ‘class’: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class MyClass: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  x = 5</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300" b="1">
                <a:highlight>
                  <a:schemeClr val="lt1"/>
                </a:highlight>
                <a:latin typeface="Merriweather"/>
                <a:ea typeface="Merriweather"/>
                <a:cs typeface="Merriweather"/>
                <a:sym typeface="Merriweather"/>
              </a:rPr>
              <a:t>Create Object:</a:t>
            </a:r>
            <a:endParaRPr sz="13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Now we can use the class named MyClass to create objects: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Create an object named obj, and print the value of x:)</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obj= MyClass()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print(obj.x)</a:t>
            </a:r>
            <a:endParaRPr sz="1100">
              <a:highlight>
                <a:schemeClr val="lt1"/>
              </a:highlight>
              <a:latin typeface="Merriweather"/>
              <a:ea typeface="Merriweather"/>
              <a:cs typeface="Merriweather"/>
              <a:sym typeface="Merriweather"/>
            </a:endParaRPr>
          </a:p>
        </p:txBody>
      </p:sp>
      <p:pic>
        <p:nvPicPr>
          <p:cNvPr id="680" name="Google Shape;680;p9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9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44. Explain Namespace and Its Types in Python.</a:t>
            </a:r>
            <a:endParaRPr sz="2400" b="1"/>
          </a:p>
        </p:txBody>
      </p:sp>
      <p:sp>
        <p:nvSpPr>
          <p:cNvPr id="686" name="Google Shape;686;p96"/>
          <p:cNvSpPr txBox="1"/>
          <p:nvPr/>
        </p:nvSpPr>
        <p:spPr>
          <a:xfrm>
            <a:off x="536350" y="1567425"/>
            <a:ext cx="8188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highlight>
                  <a:schemeClr val="lt1"/>
                </a:highlight>
                <a:latin typeface="Merriweather"/>
                <a:ea typeface="Merriweather"/>
                <a:cs typeface="Merriweather"/>
                <a:sym typeface="Merriweather"/>
              </a:rPr>
              <a:t>Namespace:</a:t>
            </a:r>
            <a:endParaRPr sz="1600" b="1">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800" b="1">
              <a:highlight>
                <a:schemeClr val="lt1"/>
              </a:highlight>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python we deal with variables, functions, libraries and modules etc. </a:t>
            </a:r>
            <a:endParaRPr sz="1200">
              <a:highlight>
                <a:schemeClr val="lt1"/>
              </a:highlight>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There is a chance the name of the variable you are going to use is already existing as name of another variable or as the name of another function or another method. </a:t>
            </a:r>
            <a:endParaRPr sz="1200">
              <a:highlight>
                <a:schemeClr val="lt1"/>
              </a:highlight>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such scenario, we need to learn about how all these names are managed by a python program. This is the concept of </a:t>
            </a:r>
            <a:r>
              <a:rPr lang="en" sz="1200" b="1">
                <a:highlight>
                  <a:schemeClr val="lt1"/>
                </a:highlight>
                <a:latin typeface="Merriweather"/>
                <a:ea typeface="Merriweather"/>
                <a:cs typeface="Merriweather"/>
                <a:sym typeface="Merriweather"/>
              </a:rPr>
              <a:t>namespace</a:t>
            </a:r>
            <a:r>
              <a:rPr lang="en" sz="1200">
                <a:highlight>
                  <a:schemeClr val="lt1"/>
                </a:highlight>
                <a:latin typeface="Merriweather"/>
                <a:ea typeface="Merriweather"/>
                <a:cs typeface="Merriweather"/>
                <a:sym typeface="Merriweather"/>
              </a:rPr>
              <a:t>.</a:t>
            </a:r>
            <a:endParaRPr sz="1200">
              <a:highlight>
                <a:schemeClr val="lt1"/>
              </a:highlight>
              <a:latin typeface="Merriweather"/>
              <a:ea typeface="Merriweather"/>
              <a:cs typeface="Merriweather"/>
              <a:sym typeface="Merriweather"/>
            </a:endParaRPr>
          </a:p>
        </p:txBody>
      </p:sp>
      <p:pic>
        <p:nvPicPr>
          <p:cNvPr id="687" name="Google Shape;687;p9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44. Explain Namespace and Its Types in Python.</a:t>
            </a:r>
            <a:endParaRPr sz="2400" b="1"/>
          </a:p>
        </p:txBody>
      </p:sp>
      <p:sp>
        <p:nvSpPr>
          <p:cNvPr id="693" name="Google Shape;693;p97"/>
          <p:cNvSpPr txBox="1"/>
          <p:nvPr/>
        </p:nvSpPr>
        <p:spPr>
          <a:xfrm>
            <a:off x="554925" y="1456000"/>
            <a:ext cx="8188800" cy="287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chemeClr val="lt1"/>
                </a:highlight>
                <a:latin typeface="Merriweather"/>
                <a:ea typeface="Merriweather"/>
                <a:cs typeface="Merriweather"/>
                <a:sym typeface="Merriweather"/>
              </a:rPr>
              <a:t>Categories Of Namespace: </a:t>
            </a:r>
            <a:r>
              <a:rPr lang="en" sz="1100">
                <a:highlight>
                  <a:schemeClr val="lt1"/>
                </a:highlight>
                <a:latin typeface="Merriweather"/>
                <a:ea typeface="Merriweather"/>
                <a:cs typeface="Merriweather"/>
                <a:sym typeface="Merriweather"/>
              </a:rPr>
              <a:t>Following are the three categories of namespace</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7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Local Namespace</a:t>
            </a:r>
            <a:r>
              <a:rPr lang="en" sz="1100">
                <a:highlight>
                  <a:schemeClr val="lt1"/>
                </a:highlight>
                <a:latin typeface="Merriweather"/>
                <a:ea typeface="Merriweather"/>
                <a:cs typeface="Merriweather"/>
                <a:sym typeface="Merriweather"/>
              </a:rPr>
              <a:t>: All the names of the functions and variables declared by a program are held in this namespace. This namespace exists as long as the program runs.</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Global Namespace</a:t>
            </a:r>
            <a:r>
              <a:rPr lang="en" sz="1100">
                <a:highlight>
                  <a:schemeClr val="lt1"/>
                </a:highlight>
                <a:latin typeface="Merriweather"/>
                <a:ea typeface="Merriweather"/>
                <a:cs typeface="Merriweather"/>
                <a:sym typeface="Merriweather"/>
              </a:rPr>
              <a:t>: This namespace holds all the names of functions and other variables that are included in the modules being used in the python program. It includes all the names that are part of the Local namespace.</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Built-in Namespace</a:t>
            </a:r>
            <a:r>
              <a:rPr lang="en" sz="1100">
                <a:highlight>
                  <a:schemeClr val="lt1"/>
                </a:highlight>
                <a:latin typeface="Merriweather"/>
                <a:ea typeface="Merriweather"/>
                <a:cs typeface="Merriweather"/>
                <a:sym typeface="Merriweather"/>
              </a:rPr>
              <a:t>: This is the highest level of namespace which is available with default names available as part of the python interpreter that is loaded as the programing environment. It include Global Namespace which in turn include the local namespace.</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r>
              <a:rPr lang="en" sz="1100">
                <a:highlight>
                  <a:schemeClr val="lt1"/>
                </a:highlight>
                <a:latin typeface="Merriweather"/>
                <a:ea typeface="Merriweather"/>
                <a:cs typeface="Merriweather"/>
                <a:sym typeface="Merriweather"/>
              </a:rPr>
              <a:t>We can access all the names defined in the built-in namespace as follows.</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r>
              <a:rPr lang="en" sz="1100">
                <a:highlight>
                  <a:schemeClr val="lt1"/>
                </a:highlight>
                <a:latin typeface="Merriweather"/>
                <a:ea typeface="Merriweather"/>
                <a:cs typeface="Merriweather"/>
                <a:sym typeface="Merriweather"/>
              </a:rPr>
              <a:t>builtin_names = dir(__builtins__)</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r>
              <a:rPr lang="en" sz="1100">
                <a:highlight>
                  <a:schemeClr val="lt1"/>
                </a:highlight>
                <a:latin typeface="Merriweather"/>
                <a:ea typeface="Merriweather"/>
                <a:cs typeface="Merriweather"/>
                <a:sym typeface="Merriweather"/>
              </a:rPr>
              <a:t>for name in builtin_names:</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r>
              <a:rPr lang="en" sz="1100">
                <a:highlight>
                  <a:schemeClr val="lt1"/>
                </a:highlight>
                <a:latin typeface="Merriweather"/>
                <a:ea typeface="Merriweather"/>
                <a:cs typeface="Merriweather"/>
                <a:sym typeface="Merriweather"/>
              </a:rPr>
              <a:t>    print(name)</a:t>
            </a:r>
            <a:endParaRPr sz="1100">
              <a:highlight>
                <a:schemeClr val="lt1"/>
              </a:highlight>
              <a:latin typeface="Merriweather"/>
              <a:ea typeface="Merriweather"/>
              <a:cs typeface="Merriweather"/>
              <a:sym typeface="Merriweather"/>
            </a:endParaRPr>
          </a:p>
        </p:txBody>
      </p:sp>
      <p:pic>
        <p:nvPicPr>
          <p:cNvPr id="694" name="Google Shape;694;p9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9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45. Explain Recursion by Reversing a List.</a:t>
            </a:r>
            <a:endParaRPr sz="2400" b="1"/>
          </a:p>
        </p:txBody>
      </p:sp>
      <p:sp>
        <p:nvSpPr>
          <p:cNvPr id="700" name="Google Shape;700;p98"/>
          <p:cNvSpPr txBox="1"/>
          <p:nvPr/>
        </p:nvSpPr>
        <p:spPr>
          <a:xfrm>
            <a:off x="882000" y="1522625"/>
            <a:ext cx="3330900" cy="18471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def reverseList(lst):</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if not lst:</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return []</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return [lst[-1]] + reverseList(lst[:-1])</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print(reverseList([1, 2, 3, 4, 5]))</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Output:</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[5,4,3,2,1]</a:t>
            </a:r>
            <a:endParaRPr sz="1200">
              <a:latin typeface="Merriweather"/>
              <a:ea typeface="Merriweather"/>
              <a:cs typeface="Merriweather"/>
              <a:sym typeface="Merriweather"/>
            </a:endParaRPr>
          </a:p>
        </p:txBody>
      </p:sp>
      <p:pic>
        <p:nvPicPr>
          <p:cNvPr id="701" name="Google Shape;701;p9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9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46. What are Unittests in Python</a:t>
            </a:r>
            <a:endParaRPr sz="2700" b="1"/>
          </a:p>
        </p:txBody>
      </p:sp>
      <p:sp>
        <p:nvSpPr>
          <p:cNvPr id="707" name="Google Shape;707;p99"/>
          <p:cNvSpPr txBox="1"/>
          <p:nvPr/>
        </p:nvSpPr>
        <p:spPr>
          <a:xfrm>
            <a:off x="413700" y="1403100"/>
            <a:ext cx="8316600" cy="2955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highlight>
                  <a:schemeClr val="lt1"/>
                </a:highlight>
                <a:latin typeface="Merriweather"/>
                <a:ea typeface="Merriweather"/>
                <a:cs typeface="Merriweather"/>
                <a:sym typeface="Merriweather"/>
              </a:rPr>
              <a:t>Unit Testing</a:t>
            </a:r>
            <a:r>
              <a:rPr lang="en" sz="1000">
                <a:highlight>
                  <a:schemeClr val="lt1"/>
                </a:highlight>
                <a:latin typeface="Merriweather"/>
                <a:ea typeface="Merriweather"/>
                <a:cs typeface="Merriweather"/>
                <a:sym typeface="Merriweather"/>
              </a:rPr>
              <a:t> is the first level of software testing where the smallest testable parts of a software are tested. This is used to validate that each unit of the software performs as designed. The unittest test framework is python's xUnit style framework. This is how you can import it.</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457200" algn="l" rtl="0">
              <a:spcBef>
                <a:spcPts val="0"/>
              </a:spcBef>
              <a:spcAft>
                <a:spcPts val="0"/>
              </a:spcAft>
              <a:buNone/>
            </a:pPr>
            <a:r>
              <a:rPr lang="en" sz="1000" b="1">
                <a:highlight>
                  <a:schemeClr val="lt1"/>
                </a:highlight>
                <a:latin typeface="Merriweather"/>
                <a:ea typeface="Merriweather"/>
                <a:cs typeface="Merriweather"/>
                <a:sym typeface="Merriweather"/>
              </a:rPr>
              <a:t>import unittest</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is a software testing method by which individual units of source code are put under various tests to determine whether they are fit for use (Source). It determines and ascertains the quality of your code.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Generally, when the development process is complete, the developer codes criteria, or the results that are known to be potentially practical and useful, into the test script to verify a particular unit's correctness. During test case execution, various frameworks log tests that fail any criterion and report them in a summary.</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developers are expected to write automated test scripts, which ensures that each and every section or a unit meets its design and behaves as expected.</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Though writing manual tests for your code is definitely a tedious and time-consuming task, Python's built-in unit testing framework has made life a lot easier.</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unit test framework in Python is called unittest, which comes packaged with Python.</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makes your code future proof since you anticipate the cases where your code could potentially fail or produce a bug. Though you cannot predict all of the cases, you still address most of them.</a:t>
            </a:r>
            <a:endParaRPr sz="1000">
              <a:highlight>
                <a:schemeClr val="lt1"/>
              </a:highlight>
              <a:latin typeface="Merriweather"/>
              <a:ea typeface="Merriweather"/>
              <a:cs typeface="Merriweather"/>
              <a:sym typeface="Merriweather"/>
            </a:endParaRPr>
          </a:p>
        </p:txBody>
      </p:sp>
      <p:pic>
        <p:nvPicPr>
          <p:cNvPr id="708" name="Google Shape;708;p9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100"/>
          <p:cNvSpPr txBox="1">
            <a:spLocks noGrp="1"/>
          </p:cNvSpPr>
          <p:nvPr>
            <p:ph type="title"/>
          </p:nvPr>
        </p:nvSpPr>
        <p:spPr>
          <a:xfrm>
            <a:off x="311700" y="35240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a:t>47. How to use Map, Filter and Reduce Function in Python?</a:t>
            </a:r>
            <a:endParaRPr sz="2200" b="1"/>
          </a:p>
        </p:txBody>
      </p:sp>
      <p:pic>
        <p:nvPicPr>
          <p:cNvPr id="714" name="Google Shape;714;p10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715" name="Google Shape;715;p100"/>
          <p:cNvSpPr txBox="1"/>
          <p:nvPr/>
        </p:nvSpPr>
        <p:spPr>
          <a:xfrm>
            <a:off x="274575" y="1401925"/>
            <a:ext cx="2471400" cy="28014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Merriweather"/>
                <a:ea typeface="Merriweather"/>
                <a:cs typeface="Merriweather"/>
                <a:sym typeface="Merriweather"/>
              </a:rPr>
              <a:t>Map() Function</a:t>
            </a:r>
            <a:endParaRPr sz="1600" b="1">
              <a:latin typeface="Merriweather"/>
              <a:ea typeface="Merriweather"/>
              <a:cs typeface="Merriweather"/>
              <a:sym typeface="Merriweather"/>
            </a:endParaRPr>
          </a:p>
          <a:p>
            <a:pPr marL="0" lvl="0" indent="0" algn="l" rtl="0">
              <a:spcBef>
                <a:spcPts val="0"/>
              </a:spcBef>
              <a:spcAft>
                <a:spcPts val="0"/>
              </a:spcAft>
              <a:buNone/>
            </a:pPr>
            <a:endParaRPr sz="4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map() function iterates through all items in the given iterable and executes the function we passed as an argument on each of them.</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map(function, iterable(s))</a:t>
            </a:r>
            <a:endParaRPr sz="1000"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map_object = </a:t>
            </a:r>
            <a:r>
              <a:rPr lang="en" sz="1000" b="1">
                <a:latin typeface="Merriweather"/>
                <a:ea typeface="Merriweather"/>
                <a:cs typeface="Merriweather"/>
                <a:sym typeface="Merriweather"/>
              </a:rPr>
              <a:t>map</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print(list(map_object))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[True, False, False]</a:t>
            </a:r>
            <a:endParaRPr sz="1000">
              <a:latin typeface="Merriweather"/>
              <a:ea typeface="Merriweather"/>
              <a:cs typeface="Merriweather"/>
              <a:sym typeface="Merriweather"/>
            </a:endParaRPr>
          </a:p>
        </p:txBody>
      </p:sp>
      <p:sp>
        <p:nvSpPr>
          <p:cNvPr id="716" name="Google Shape;716;p100"/>
          <p:cNvSpPr txBox="1"/>
          <p:nvPr/>
        </p:nvSpPr>
        <p:spPr>
          <a:xfrm>
            <a:off x="2830699" y="1401925"/>
            <a:ext cx="2717100" cy="32631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Merriweather"/>
                <a:ea typeface="Merriweather"/>
                <a:cs typeface="Merriweather"/>
                <a:sym typeface="Merriweather"/>
              </a:rPr>
              <a:t>Filter() Function</a:t>
            </a:r>
            <a:endParaRPr sz="1600" b="1">
              <a:latin typeface="Merriweather"/>
              <a:ea typeface="Merriweather"/>
              <a:cs typeface="Merriweather"/>
              <a:sym typeface="Merriweather"/>
            </a:endParaRPr>
          </a:p>
          <a:p>
            <a:pPr marL="0" lvl="0" indent="0" algn="l" rtl="0">
              <a:spcBef>
                <a:spcPts val="0"/>
              </a:spcBef>
              <a:spcAft>
                <a:spcPts val="0"/>
              </a:spcAft>
              <a:buNone/>
            </a:pPr>
            <a:endParaRPr sz="4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filter() function takes a function object and an iterable and creates a new list.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As the name suggests, filter() forms a new list that contains only elements that satisfy a certain condition, i.e. the function we passed returns True.</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filter(function, iterable(s))</a:t>
            </a:r>
            <a:endParaRPr sz="1000"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filter_object = </a:t>
            </a:r>
            <a:r>
              <a:rPr lang="en" sz="1000" b="1">
                <a:latin typeface="Merriweather"/>
                <a:ea typeface="Merriweather"/>
                <a:cs typeface="Merriweather"/>
                <a:sym typeface="Merriweather"/>
              </a:rPr>
              <a:t>filter</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print(list(filter_object))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['Apple', 'Apricot']</a:t>
            </a:r>
            <a:endParaRPr sz="1000">
              <a:latin typeface="Merriweather"/>
              <a:ea typeface="Merriweather"/>
              <a:cs typeface="Merriweather"/>
              <a:sym typeface="Merriweather"/>
            </a:endParaRPr>
          </a:p>
        </p:txBody>
      </p:sp>
      <p:sp>
        <p:nvSpPr>
          <p:cNvPr id="717" name="Google Shape;717;p100"/>
          <p:cNvSpPr txBox="1"/>
          <p:nvPr/>
        </p:nvSpPr>
        <p:spPr>
          <a:xfrm>
            <a:off x="5683100" y="1401925"/>
            <a:ext cx="3056400" cy="37248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Merriweather"/>
                <a:ea typeface="Merriweather"/>
                <a:cs typeface="Merriweather"/>
                <a:sym typeface="Merriweather"/>
              </a:rPr>
              <a:t>Reduce() Function</a:t>
            </a:r>
            <a:endParaRPr sz="1600" b="1">
              <a:latin typeface="Merriweather"/>
              <a:ea typeface="Merriweather"/>
              <a:cs typeface="Merriweather"/>
              <a:sym typeface="Merriweather"/>
            </a:endParaRPr>
          </a:p>
          <a:p>
            <a:pPr marL="0" lvl="0" indent="0" algn="ctr" rtl="0">
              <a:spcBef>
                <a:spcPts val="0"/>
              </a:spcBef>
              <a:spcAft>
                <a:spcPts val="0"/>
              </a:spcAft>
              <a:buNone/>
            </a:pPr>
            <a:endParaRPr sz="4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reduce() Function  works differently than map() and filter(). It does not return a new list based on the function and iterable we've passed. Instead, it returns a single value.</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Also, in Python 3 reduce() isn't a built-in function anymore, and it can be found in the functools module.</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reduce(function, sequence[, initial])</a:t>
            </a:r>
            <a:endParaRPr sz="1000"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from functools import reduce</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list = [2, 4, 7, 3]</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print(reduce(lambda x, y: x + y, list))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print("With an initial value: " + str(reduce(lambda x, y: x + y, list, 10)))</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16</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With an initial value: 26</a:t>
            </a:r>
            <a:endParaRPr sz="11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2747</Words>
  <Application>Microsoft Office PowerPoint</Application>
  <PresentationFormat>On-screen Show (16:9)</PresentationFormat>
  <Paragraphs>308</Paragraphs>
  <Slides>16</Slides>
  <Notes>16</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16</vt:i4>
      </vt:variant>
    </vt:vector>
  </HeadingPairs>
  <TitlesOfParts>
    <vt:vector size="22" baseType="lpstr">
      <vt:lpstr>Arial</vt:lpstr>
      <vt:lpstr>Merriweather</vt:lpstr>
      <vt:lpstr>Roboto</vt:lpstr>
      <vt:lpstr>Simple Light</vt:lpstr>
      <vt:lpstr>Paradigm</vt:lpstr>
      <vt:lpstr>Paradigm</vt:lpstr>
      <vt:lpstr>41. How to achieve Multiprocessing and Multithreading in Python?</vt:lpstr>
      <vt:lpstr>41. How to achieve Multiprocessing and Multithreading in Python?</vt:lpstr>
      <vt:lpstr>42. What is GIL. Explain</vt:lpstr>
      <vt:lpstr>43. How Class and Object Created in Python?</vt:lpstr>
      <vt:lpstr>44. Explain Namespace and Its Types in Python.</vt:lpstr>
      <vt:lpstr>44. Explain Namespace and Its Types in Python.</vt:lpstr>
      <vt:lpstr>45. Explain Recursion by Reversing a List.</vt:lpstr>
      <vt:lpstr>46. What are Unittests in Python</vt:lpstr>
      <vt:lpstr>47. How to use Map, Filter and Reduce Function in Python?</vt:lpstr>
      <vt:lpstr>48. Difference Between Shallow Copy and Deep Copy</vt:lpstr>
      <vt:lpstr>49. How An Object Be Copied in Python</vt:lpstr>
      <vt:lpstr>PowerPoint Presentation</vt:lpstr>
      <vt:lpstr>51. What is Operator Overloading &amp; Dunder Method.</vt:lpstr>
      <vt:lpstr>52. Draw Pattern.</vt:lpstr>
      <vt:lpstr>Thanks! Hope It Helps You!</vt:lpstr>
      <vt:lpstr>Please Do Comment Your Feedback In Comment Section Of My Video On Youtube.  Here Is The Link:  https://youtu.be/YeupGcOW-3k  When You Get Placed In Any Company Because Of My Video, DO Let Me Know. It will Give Me More Satisfaction and Will Motivate me to make more such video Content!!  Thanks PS: Don’t Forget To Connect WIth ME. Regards, Nitin Mangotra (NitMan)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SHIVAM HUNDEKARI</cp:lastModifiedBy>
  <cp:revision>8</cp:revision>
  <dcterms:modified xsi:type="dcterms:W3CDTF">2024-11-03T12:49:02Z</dcterms:modified>
</cp:coreProperties>
</file>