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Int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A7A21B-003F-455C-A127-CE841FBD6F3E}">
  <a:tblStyle styleId="{D6A7A21B-003F-455C-A127-CE841FBD6F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Inter-italic.fntdata"/><Relationship Id="rId10" Type="http://schemas.openxmlformats.org/officeDocument/2006/relationships/slide" Target="slides/slide4.xml"/><Relationship Id="rId32" Type="http://schemas.openxmlformats.org/officeDocument/2006/relationships/font" Target="fonts/Int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Int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ecc99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ecc99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f735a8a8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f735a8a8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Put it in main deck , compers in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b4d4ce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fb4d4ce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801ad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f801ad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more description also , why this architecture is good as compared to basic architecture, offers </a:t>
            </a:r>
            <a:r>
              <a:rPr lang="en-GB"/>
              <a:t>security</a:t>
            </a:r>
            <a:r>
              <a:rPr lang="en-GB"/>
              <a:t>, multi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Separate</a:t>
            </a:r>
            <a:r>
              <a:rPr lang="en-GB"/>
              <a:t> slide streamlit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128245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128245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more description also , why this architecture is good as compared to basic architecture, offers security, multi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Separate slide streamlit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fc09a27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fc09a27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735a8a8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f735a8a8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f735a8a8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f735a8a8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8ecc9979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38ecc997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f735a8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f735a8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bullets instead of table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f735a8a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f735a8a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Target = attrite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All attribute EDA with target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Add more plots (few positive and negative)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Data manupulatiion in new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fc09a2773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fc09a2773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Target = attrite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All attribute EDA with target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Add more plots (few positive and negative)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Data manupulatiion in new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c09a277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c09a277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f735a8a8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f735a8a8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it in the main deck, put bullet points also, top 5 posive and negative factors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f735a8a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f735a8a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out all the modelling we did and </a:t>
            </a:r>
            <a:r>
              <a:rPr lang="en-GB"/>
              <a:t>ensemble</a:t>
            </a:r>
            <a:r>
              <a:rPr lang="en-GB"/>
              <a:t> model also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1104f7db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1104f7db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Put it in main deck , compers in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pavansubhasht/ibm-hr-analytics-attrition-dataset/data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129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425" y="1350775"/>
            <a:ext cx="362625" cy="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6636">
            <a:off x="325903" y="795496"/>
            <a:ext cx="362625" cy="301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s on a black background&#10;&#10;Description automatically generated with medium confidence" id="64" name="Google Shape;64;p14"/>
          <p:cNvPicPr preferRelativeResize="0"/>
          <p:nvPr/>
        </p:nvPicPr>
        <p:blipFill rotWithShape="1">
          <a:blip r:embed="rId7">
            <a:alphaModFix/>
          </a:blip>
          <a:srcRect b="0" l="4461" r="0" t="0"/>
          <a:stretch/>
        </p:blipFill>
        <p:spPr>
          <a:xfrm>
            <a:off x="474925" y="4110275"/>
            <a:ext cx="2462950" cy="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0100" y="667100"/>
            <a:ext cx="688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Taoiq</a:t>
            </a: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&lt;&gt; Akaike 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Predictive Analytics 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Report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49078" r="0" t="12411"/>
          <a:stretch/>
        </p:blipFill>
        <p:spPr>
          <a:xfrm>
            <a:off x="4031850" y="1199875"/>
            <a:ext cx="4500977" cy="35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3"/>
          <p:cNvGraphicFramePr/>
          <p:nvPr/>
        </p:nvGraphicFramePr>
        <p:xfrm>
          <a:off x="1023025" y="19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{D6A7A21B-003F-455C-A127-CE841FBD6F3E}</a:tableStyleId>
              </a:tblPr>
              <a:tblGrid>
                <a:gridCol w="1163975"/>
                <a:gridCol w="1019750"/>
              </a:tblGrid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 ROC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Evaluation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 Set Performance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64825" y="797950"/>
            <a:ext cx="8520600" cy="27927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859900"/>
            <a:ext cx="85206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Most influencing factors in the model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JobHopRate, OverTime are the most influencing factors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Suggested improvements in the model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Removal of outliers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RANdom SAmple Consensus (RANSAC)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Recommendations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HR team can be cautions when recruiting candidates with frequent jobs shifts.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Company policy changes to improve for restricting working hours.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Recommendations for 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Proactive Measure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Deployment Architecture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 title="taoiq.drawio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25" y="816075"/>
            <a:ext cx="5653802" cy="413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5953975" y="815950"/>
            <a:ext cx="3093000" cy="4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5953975" y="816025"/>
            <a:ext cx="3053100" cy="4139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202124"/>
                </a:solidFill>
              </a:rPr>
              <a:t>Benefits of this Architecture</a:t>
            </a:r>
            <a:endParaRPr b="1" sz="1400" u="sng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Can handle multiple requests simultaneously, </a:t>
            </a:r>
            <a:r>
              <a:rPr lang="en-GB" sz="1400">
                <a:solidFill>
                  <a:srgbClr val="202124"/>
                </a:solidFill>
              </a:rPr>
              <a:t>because</a:t>
            </a:r>
            <a:r>
              <a:rPr lang="en-GB" sz="1400">
                <a:solidFill>
                  <a:srgbClr val="202124"/>
                </a:solidFill>
              </a:rPr>
              <a:t> of its serverless architecture.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Its scalable architecture.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It hides sensitive data from exposing to user.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It have protection against DDoS.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It have proper CICD pipeline for future model development.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Proper </a:t>
            </a:r>
            <a:r>
              <a:rPr lang="en-GB" sz="1400">
                <a:solidFill>
                  <a:srgbClr val="202124"/>
                </a:solidFill>
              </a:rPr>
              <a:t>separation</a:t>
            </a:r>
            <a:r>
              <a:rPr lang="en-GB" sz="1400">
                <a:solidFill>
                  <a:srgbClr val="202124"/>
                </a:solidFill>
              </a:rPr>
              <a:t> between frontend and backend, helps in parallel development.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Streamlit 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Deployment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title="streamlit-deploym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063" y="807250"/>
            <a:ext cx="4773871" cy="433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129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425" y="1350775"/>
            <a:ext cx="362625" cy="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6636">
            <a:off x="325903" y="795496"/>
            <a:ext cx="362625" cy="301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s on a black background&#10;&#10;Description automatically generated with medium confidence" id="190" name="Google Shape;190;p27"/>
          <p:cNvPicPr preferRelativeResize="0"/>
          <p:nvPr/>
        </p:nvPicPr>
        <p:blipFill rotWithShape="1">
          <a:blip r:embed="rId7">
            <a:alphaModFix/>
          </a:blip>
          <a:srcRect b="0" l="4461" r="0" t="0"/>
          <a:stretch/>
        </p:blipFill>
        <p:spPr>
          <a:xfrm>
            <a:off x="474925" y="4110275"/>
            <a:ext cx="2462950" cy="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193425" y="1863750"/>
            <a:ext cx="688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Appendix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8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{D6A7A21B-003F-455C-A127-CE841FBD6F3E}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0.149123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0.708333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0.246377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0.410908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0.545455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0.342857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0.721206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0.521739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0.510638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0.765244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0.153846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0.083333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0.108108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0.504065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0.577913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LightGBM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0.642857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0.473684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0.748306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CatBoost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0.583333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0.538462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0.789295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0.685637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48979" r="0" t="12625"/>
          <a:stretch/>
        </p:blipFill>
        <p:spPr>
          <a:xfrm>
            <a:off x="3749500" y="1195975"/>
            <a:ext cx="4509776" cy="35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837750" y="19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{D6A7A21B-003F-455C-A127-CE841FBD6F3E}</a:tableStyleId>
              </a:tblPr>
              <a:tblGrid>
                <a:gridCol w="1163975"/>
                <a:gridCol w="1019750"/>
              </a:tblGrid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 ROC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Test Set Evaluation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89325" y="1000850"/>
            <a:ext cx="8165100" cy="113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89325" y="3667850"/>
            <a:ext cx="8165100" cy="113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6800" y="304497"/>
            <a:ext cx="898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000"/>
              <a:buFont typeface="Montserrat"/>
              <a:buNone/>
            </a:pPr>
            <a:r>
              <a:rPr b="1" lang="en-GB" sz="26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Problem</a:t>
            </a:r>
            <a:r>
              <a:rPr b="1" lang="en-GB" sz="26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statement</a:t>
            </a:r>
            <a:endParaRPr b="1" sz="26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000"/>
              <a:buFont typeface="Montserrat"/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89325" y="2296250"/>
            <a:ext cx="8165100" cy="122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white letters on a black background&#10;&#10;Description automatically generated with medium confidence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3875" y="75625"/>
            <a:ext cx="934349" cy="2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449750" y="1004163"/>
            <a:ext cx="7335300" cy="3721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387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Objective:</a:t>
            </a:r>
            <a:endParaRPr b="1" sz="1387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Understand employee attrition in large private organizations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GB" sz="1395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Approach:</a:t>
            </a:r>
            <a:endParaRPr b="1" sz="1395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861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8"/>
              <a:buChar char="●"/>
            </a:pPr>
            <a:r>
              <a:rPr lang="en-GB" sz="141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Build a predictive model to accurately predict employee attrition</a:t>
            </a:r>
            <a:endParaRPr sz="14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86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8"/>
              <a:buChar char="●"/>
            </a:pPr>
            <a:r>
              <a:rPr lang="en-GB" sz="141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Identification of key factors contributing to attrition</a:t>
            </a:r>
            <a:endParaRPr sz="14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GB" sz="1395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Goal of this analysis:</a:t>
            </a:r>
            <a:endParaRPr sz="1395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Suggestion of proactive steps to minimize employee attrition based on key factors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50" y="1182125"/>
            <a:ext cx="715025" cy="7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53" y="2559450"/>
            <a:ext cx="611225" cy="6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300" y="3929750"/>
            <a:ext cx="611225" cy="6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Data description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IBM HR Analytics Employee Attrition &amp; Performance Dataset (Source: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-GB" sz="1400">
                <a:solidFill>
                  <a:srgbClr val="202124"/>
                </a:solidFill>
              </a:rPr>
              <a:t>)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No. of entries: 1470, No. of input </a:t>
            </a:r>
            <a:r>
              <a:rPr lang="en-GB" sz="1400">
                <a:solidFill>
                  <a:srgbClr val="202124"/>
                </a:solidFill>
              </a:rPr>
              <a:t>features: 33 split into 8 categories, Target variable: attrition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Attribute types: categorical, numerical, ordinal and constant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Categories: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b="1" lang="en-GB">
                <a:solidFill>
                  <a:srgbClr val="202124"/>
                </a:solidFill>
              </a:rPr>
              <a:t>Demographics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Age, Gender, Marital Status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Education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Education Level , Education Field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Job &amp; Role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Job Role , Department , Business Travel etc.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Work History &amp; Experience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Total Working Years, Years At Company etc.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Work-Life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Work Life Balance , Environment Satisfaction , Over Time etc.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Compensation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Monthly Income , Monthly Rate , Hourly Rate etc.</a:t>
            </a:r>
            <a:endParaRPr i="1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07988" y="1534700"/>
            <a:ext cx="8560500" cy="3149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Insights from EDA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96" name="Google Shape;96;p17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75" y="1534700"/>
            <a:ext cx="4185020" cy="24966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75525" y="827900"/>
            <a:ext cx="824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lower ratio of </a:t>
            </a:r>
            <a:r>
              <a:rPr b="1" i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b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i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attrition column indicates a higher likelihood of employees leaving the company.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27938" y="4031350"/>
            <a:ext cx="41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who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 overtime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more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0" r="66291" t="0"/>
          <a:stretch/>
        </p:blipFill>
        <p:spPr>
          <a:xfrm>
            <a:off x="5037538" y="1534700"/>
            <a:ext cx="3074334" cy="24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680725" y="4031350"/>
            <a:ext cx="41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between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28–32 years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more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07988" y="1534700"/>
            <a:ext cx="8560500" cy="3149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Insights from EDA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09" name="Google Shape;109;p18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75" y="1534700"/>
            <a:ext cx="4185020" cy="2496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75525" y="827900"/>
            <a:ext cx="824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that exhibit greater differences in </a:t>
            </a:r>
            <a:r>
              <a:rPr b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 plots</a:t>
            </a: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tend to be more effective at distinguishing between employees who leave and those who stay.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27938" y="4031350"/>
            <a:ext cx="4132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who have better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 life balance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less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680725" y="4031350"/>
            <a:ext cx="4132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who remain with the same manager for more than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2.5 years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less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 title="download.png"/>
          <p:cNvPicPr preferRelativeResize="0"/>
          <p:nvPr/>
        </p:nvPicPr>
        <p:blipFill rotWithShape="1">
          <a:blip r:embed="rId5">
            <a:alphaModFix/>
          </a:blip>
          <a:srcRect b="0" l="0" r="65793" t="0"/>
          <a:stretch/>
        </p:blipFill>
        <p:spPr>
          <a:xfrm>
            <a:off x="5183025" y="1549650"/>
            <a:ext cx="3127901" cy="2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25625" y="10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preprocessing &amp; Feature Engineering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Imbalanced Dataset - Attrition Categories - No - 986 &amp; Yes - 190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8 new features were added based on existing features (Example):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Ratio of Role Stability</a:t>
            </a:r>
            <a:r>
              <a:rPr lang="en-GB" sz="1500">
                <a:solidFill>
                  <a:schemeClr val="dk1"/>
                </a:solidFill>
              </a:rPr>
              <a:t> = Years In Current Role / Years At Company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Promotion Rate</a:t>
            </a:r>
            <a:r>
              <a:rPr lang="en-GB" sz="1500">
                <a:solidFill>
                  <a:schemeClr val="dk1"/>
                </a:solidFill>
              </a:rPr>
              <a:t> = Years Since Last Promotion / Years At Company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Income per Year of Experience</a:t>
            </a:r>
            <a:r>
              <a:rPr lang="en-GB" sz="1500">
                <a:solidFill>
                  <a:schemeClr val="dk1"/>
                </a:solidFill>
              </a:rPr>
              <a:t> = (Monthly Income * 12) / Total Working Years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Is Manager</a:t>
            </a:r>
            <a:r>
              <a:rPr lang="en-GB" sz="1500">
                <a:solidFill>
                  <a:schemeClr val="dk1"/>
                </a:solidFill>
              </a:rPr>
              <a:t> = True if Job Level ≥ 4, else False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Loyalty Index</a:t>
            </a:r>
            <a:r>
              <a:rPr lang="en-GB" sz="1500">
                <a:solidFill>
                  <a:schemeClr val="dk1"/>
                </a:solidFill>
              </a:rPr>
              <a:t> = Years With Curr Manager / Total Working Years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Job Hop Rate</a:t>
            </a:r>
            <a:r>
              <a:rPr lang="en-GB" sz="1500">
                <a:solidFill>
                  <a:schemeClr val="dk1"/>
                </a:solidFill>
              </a:rPr>
              <a:t> = Num Companies Worked / Total Working Years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Is Recently Promoted</a:t>
            </a:r>
            <a:r>
              <a:rPr lang="en-GB" sz="1500">
                <a:solidFill>
                  <a:schemeClr val="dk1"/>
                </a:solidFill>
              </a:rPr>
              <a:t> = True if Years Since Last Promotion ≤ 2, else False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Is New Joiner</a:t>
            </a:r>
            <a:r>
              <a:rPr lang="en-GB" sz="1500">
                <a:solidFill>
                  <a:schemeClr val="dk1"/>
                </a:solidFill>
              </a:rPr>
              <a:t> = True if YearsAtCompany ≤ 2, else False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Removal of irrelevant features (Example: Employee No. Over 18)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Removal of highly correlated features. (Example: Job Level - High correlation with Monthly Income)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Scaling of the features to avoid model bias.</a:t>
            </a:r>
            <a:endParaRPr sz="2200"/>
          </a:p>
        </p:txBody>
      </p:sp>
      <p:cxnSp>
        <p:nvCxnSpPr>
          <p:cNvPr id="121" name="Google Shape;121;p19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0" y="141088"/>
            <a:ext cx="4845600" cy="50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144875" y="361875"/>
            <a:ext cx="3845700" cy="46038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202124"/>
                </a:solidFill>
              </a:rPr>
              <a:t>Top positively correlated features</a:t>
            </a:r>
            <a:endParaRPr b="1" sz="1500" u="sng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OverTime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MaritalStatus_Single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JobRole_Sales Representative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BusinessTravel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JobRole_Laboratory Technician</a:t>
            </a:r>
            <a:br>
              <a:rPr lang="en-GB" sz="1500">
                <a:solidFill>
                  <a:srgbClr val="202124"/>
                </a:solidFill>
              </a:rPr>
            </a:br>
            <a:endParaRPr sz="15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202124"/>
                </a:solidFill>
              </a:rPr>
              <a:t>Top negatively correlated features</a:t>
            </a:r>
            <a:endParaRPr b="1" sz="1500" u="sng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TotalWorkingYears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Age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YearsWithCurrManager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JobLevel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YearsInCurrentRole</a:t>
            </a:r>
            <a:endParaRPr sz="15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Modelling &amp; 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metrics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900">
                <a:solidFill>
                  <a:srgbClr val="202124"/>
                </a:solidFill>
              </a:rPr>
              <a:t>Tried multiple models (LogisticRegression, Random Forest, XGBoost, KNN, Naive Bayes, LightGBM, CatBoost, MLP)</a:t>
            </a:r>
            <a:endParaRPr sz="9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900">
                <a:solidFill>
                  <a:srgbClr val="202124"/>
                </a:solidFill>
              </a:rPr>
              <a:t>Choice of </a:t>
            </a:r>
            <a:r>
              <a:rPr lang="en-GB" sz="900">
                <a:solidFill>
                  <a:srgbClr val="202124"/>
                </a:solidFill>
              </a:rPr>
              <a:t>benchmarking metrics </a:t>
            </a:r>
            <a:r>
              <a:rPr lang="en-GB" sz="700">
                <a:solidFill>
                  <a:srgbClr val="202124"/>
                </a:solidFill>
              </a:rPr>
              <a:t>- </a:t>
            </a:r>
            <a:r>
              <a:rPr lang="en-GB" sz="900">
                <a:solidFill>
                  <a:srgbClr val="202124"/>
                </a:solidFill>
              </a:rPr>
              <a:t>precision, recall, F1 score &amp; AUC-ROC</a:t>
            </a:r>
            <a:endParaRPr sz="900">
              <a:solidFill>
                <a:srgbClr val="202124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900">
                <a:solidFill>
                  <a:srgbClr val="202124"/>
                </a:solidFill>
              </a:rPr>
              <a:t>Application of class balancing and SMOTE strategy to balance dataset</a:t>
            </a:r>
            <a:endParaRPr sz="900">
              <a:solidFill>
                <a:srgbClr val="202124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900">
                <a:solidFill>
                  <a:srgbClr val="202124"/>
                </a:solidFill>
              </a:rPr>
              <a:t>Classification models were considered and optimized </a:t>
            </a:r>
            <a:endParaRPr sz="900">
              <a:solidFill>
                <a:srgbClr val="202124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900">
                <a:solidFill>
                  <a:srgbClr val="202124"/>
                </a:solidFill>
              </a:rPr>
              <a:t>Dataset has been split into training (80%), evaluation (10%) and test dataset (10%)</a:t>
            </a:r>
            <a:endParaRPr sz="9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02124"/>
                </a:solidFill>
              </a:rPr>
              <a:t>Final Choice of Model - Voting Classifier Model (XGBoost &amp; CatBoost)</a:t>
            </a:r>
            <a:endParaRPr sz="9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136" name="Google Shape;136;p21"/>
          <p:cNvGraphicFramePr/>
          <p:nvPr/>
        </p:nvGraphicFramePr>
        <p:xfrm>
          <a:off x="9664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{D6A7A21B-003F-455C-A127-CE841FBD6F3E}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Metric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(Train)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(Eval)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(Test)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0.43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Recall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F1 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0.47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AUC-ROC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2"/>
          <p:cNvGraphicFramePr/>
          <p:nvPr/>
        </p:nvGraphicFramePr>
        <p:xfrm>
          <a:off x="1023025" y="19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{D6A7A21B-003F-455C-A127-CE841FBD6F3E}</a:tableStyleId>
              </a:tblPr>
              <a:tblGrid>
                <a:gridCol w="1163975"/>
                <a:gridCol w="1019750"/>
              </a:tblGrid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 ROC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Train Set Performance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48979" r="0" t="12411"/>
          <a:stretch/>
        </p:blipFill>
        <p:spPr>
          <a:xfrm>
            <a:off x="4058375" y="1165100"/>
            <a:ext cx="4509776" cy="35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