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Int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42695C-21A2-456C-9866-8A7303E41BA8}">
  <a:tblStyle styleId="{8842695C-21A2-456C-9866-8A7303E41B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Inter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nter-boldItalic.fntdata"/><Relationship Id="rId30" Type="http://schemas.openxmlformats.org/officeDocument/2006/relationships/font" Target="fonts/Inter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8ecc997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8ecc997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03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f735a8a8f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f735a8a8f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f735a8a8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f735a8a8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f735a8a8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f735a8a8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f735a8a8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f735a8a8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8ecc9979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338ecc9979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f735a8a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f735a8a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f735a8a8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f735a8a8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f735a8a8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f735a8a8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fb4d4ce2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fb4d4ce2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f801ad9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f801ad9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fc09a277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fc09a27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03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f735a8a8f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f735a8a8f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3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53" name="Google Shape;53;p13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chemeClr val="lt1">
                <a:alpha val="196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chemeClr val="lt1">
                <a:alpha val="196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chemeClr val="lt1">
                <a:alpha val="196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997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pavansubhasht/ibm-hr-analytics-attrition-dataset/data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1293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0425" y="1350775"/>
            <a:ext cx="362625" cy="36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856636">
            <a:off x="325903" y="795496"/>
            <a:ext cx="362625" cy="3013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letters on a black background&#10;&#10;Description automatically generated with medium confidence" id="64" name="Google Shape;64;p14"/>
          <p:cNvPicPr preferRelativeResize="0"/>
          <p:nvPr/>
        </p:nvPicPr>
        <p:blipFill rotWithShape="1">
          <a:blip r:embed="rId7">
            <a:alphaModFix/>
          </a:blip>
          <a:srcRect b="0" l="4461" r="0" t="0"/>
          <a:stretch/>
        </p:blipFill>
        <p:spPr>
          <a:xfrm>
            <a:off x="474925" y="4110275"/>
            <a:ext cx="2462950" cy="6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80100" y="667100"/>
            <a:ext cx="6884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GB" sz="4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Taoiq</a:t>
            </a:r>
            <a:r>
              <a:rPr b="1" lang="en-GB" sz="4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&lt;&gt; Akaike </a:t>
            </a:r>
            <a:endParaRPr b="1" sz="4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GB" sz="4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Predictive Analytics </a:t>
            </a:r>
            <a:endParaRPr b="1" sz="4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GB" sz="4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Report</a:t>
            </a:r>
            <a:endParaRPr b="1" sz="4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p23"/>
          <p:cNvGraphicFramePr/>
          <p:nvPr/>
        </p:nvGraphicFramePr>
        <p:xfrm>
          <a:off x="952500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{8842695C-21A2-456C-9866-8A7303E41BA8}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 Score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AUC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Regression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0.149123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0.708333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0.246377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0.410908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0.545455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0.342857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0.721206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XGBoost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0.521739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0.510638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0.765244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KNN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0.153846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0.083333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0.108108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0.504065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Naive Bayes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0.577913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LightGBM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0.642857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0.375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0.473684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0.748306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CatBoost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0.583333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0.538462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0.789295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MLP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0.685637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</a:tr>
            </a:tbl>
          </a:graphicData>
        </a:graphic>
      </p:graphicFrame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2413" l="75755" r="0" t="92010"/>
          <a:stretch/>
        </p:blipFill>
        <p:spPr>
          <a:xfrm>
            <a:off x="8157393" y="57007"/>
            <a:ext cx="1003925" cy="24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3850"/>
            <a:ext cx="8839199" cy="4095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 rotWithShape="1">
          <a:blip r:embed="rId4">
            <a:alphaModFix/>
          </a:blip>
          <a:srcRect b="2413" l="75755" r="0" t="92010"/>
          <a:stretch/>
        </p:blipFill>
        <p:spPr>
          <a:xfrm>
            <a:off x="8157393" y="57007"/>
            <a:ext cx="1003925" cy="24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3850"/>
            <a:ext cx="8839199" cy="4095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 rotWithShape="1">
          <a:blip r:embed="rId4">
            <a:alphaModFix/>
          </a:blip>
          <a:srcRect b="2413" l="75755" r="0" t="92010"/>
          <a:stretch/>
        </p:blipFill>
        <p:spPr>
          <a:xfrm>
            <a:off x="8157393" y="57007"/>
            <a:ext cx="1003925" cy="24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3850"/>
            <a:ext cx="8839199" cy="4095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 rotWithShape="1">
          <a:blip r:embed="rId4">
            <a:alphaModFix/>
          </a:blip>
          <a:srcRect b="2413" l="75755" r="0" t="92010"/>
          <a:stretch/>
        </p:blipFill>
        <p:spPr>
          <a:xfrm>
            <a:off x="8157393" y="57007"/>
            <a:ext cx="1003925" cy="24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489325" y="1000850"/>
            <a:ext cx="8165100" cy="1130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489325" y="3667850"/>
            <a:ext cx="8165100" cy="1130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96800" y="304497"/>
            <a:ext cx="8988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3000"/>
              <a:buFont typeface="Montserrat"/>
              <a:buNone/>
            </a:pPr>
            <a:r>
              <a:rPr b="1" lang="en-GB" sz="2600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Problem</a:t>
            </a:r>
            <a:r>
              <a:rPr b="1" lang="en-GB" sz="2600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 statement</a:t>
            </a:r>
            <a:endParaRPr b="1" sz="2600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3000"/>
              <a:buFont typeface="Montserrat"/>
              <a:buNone/>
            </a:pPr>
            <a:r>
              <a:t/>
            </a:r>
            <a:endParaRPr b="1" sz="2600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489325" y="2296250"/>
            <a:ext cx="8165100" cy="1224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white letters on a black background&#10;&#10;Description automatically generated with medium confidence"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3875" y="75625"/>
            <a:ext cx="934349" cy="24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2413" l="75755" r="0" t="92010"/>
          <a:stretch/>
        </p:blipFill>
        <p:spPr>
          <a:xfrm>
            <a:off x="8157393" y="57007"/>
            <a:ext cx="1003925" cy="246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164825" y="721744"/>
            <a:ext cx="8842200" cy="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1449750" y="1004163"/>
            <a:ext cx="7335300" cy="37218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-GB" sz="1387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Objective:</a:t>
            </a:r>
            <a:endParaRPr b="1" sz="1387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Understand employee attrition in large private organizations</a:t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117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117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-GB" sz="1395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Approach:</a:t>
            </a:r>
            <a:endParaRPr b="1" sz="1395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8611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18"/>
              <a:buChar char="●"/>
            </a:pPr>
            <a:r>
              <a:rPr lang="en-GB" sz="1417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Build a predictive model to accurately predict employee attrition</a:t>
            </a:r>
            <a:endParaRPr sz="1417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86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8"/>
              <a:buChar char="●"/>
            </a:pPr>
            <a:r>
              <a:rPr lang="en-GB" sz="1417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Identification of key factors contributing to attrition</a:t>
            </a:r>
            <a:endParaRPr sz="1417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17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-GB" sz="1395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Goal of this analysis:</a:t>
            </a:r>
            <a:endParaRPr sz="1395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Suggestion of proactive steps to minimize employee attrition based on key factors</a:t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950" y="1182125"/>
            <a:ext cx="715025" cy="7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3053" y="2559450"/>
            <a:ext cx="611225" cy="6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8300" y="3929750"/>
            <a:ext cx="611225" cy="6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Inter"/>
                <a:ea typeface="Inter"/>
                <a:cs typeface="Inter"/>
                <a:sym typeface="Inter"/>
              </a:rPr>
              <a:t>Data description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solidFill>
            <a:schemeClr val="lt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rgbClr val="202124"/>
                </a:solidFill>
              </a:rPr>
              <a:t>IBM HR Analytics Employee Attrition &amp; Performance Dataset (Source: 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Kaggle</a:t>
            </a:r>
            <a:r>
              <a:rPr lang="en-GB" sz="1400">
                <a:solidFill>
                  <a:srgbClr val="202124"/>
                </a:solidFill>
              </a:rPr>
              <a:t>)</a:t>
            </a:r>
            <a:endParaRPr sz="1400">
              <a:solidFill>
                <a:srgbClr val="202124"/>
              </a:solidFill>
            </a:endParaRPr>
          </a:p>
          <a:p>
            <a:pPr indent="-3175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-GB" sz="1400">
                <a:solidFill>
                  <a:srgbClr val="202124"/>
                </a:solidFill>
              </a:rPr>
              <a:t>No. of entries: 1470, No. of input </a:t>
            </a:r>
            <a:r>
              <a:rPr lang="en-GB" sz="1400">
                <a:solidFill>
                  <a:srgbClr val="202124"/>
                </a:solidFill>
              </a:rPr>
              <a:t>features: 33 split into 8 categories, Target variable: attrition</a:t>
            </a:r>
            <a:endParaRPr sz="1400">
              <a:solidFill>
                <a:srgbClr val="202124"/>
              </a:solidFill>
            </a:endParaRPr>
          </a:p>
          <a:p>
            <a:pPr indent="-3175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-GB" sz="1400">
                <a:solidFill>
                  <a:srgbClr val="202124"/>
                </a:solidFill>
              </a:rPr>
              <a:t>Attribute types: categorical, numerical, ordinal and constant</a:t>
            </a:r>
            <a:endParaRPr sz="1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</a:endParaRPr>
          </a:p>
        </p:txBody>
      </p:sp>
      <p:cxnSp>
        <p:nvCxnSpPr>
          <p:cNvPr id="87" name="Google Shape;87;p16"/>
          <p:cNvCxnSpPr/>
          <p:nvPr/>
        </p:nvCxnSpPr>
        <p:spPr>
          <a:xfrm>
            <a:off x="164825" y="721744"/>
            <a:ext cx="8842200" cy="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88" name="Google Shape;88;p16"/>
          <p:cNvPicPr preferRelativeResize="0"/>
          <p:nvPr/>
        </p:nvPicPr>
        <p:blipFill rotWithShape="1">
          <a:blip r:embed="rId4">
            <a:alphaModFix/>
          </a:blip>
          <a:srcRect b="2413" l="75755" r="0" t="92010"/>
          <a:stretch/>
        </p:blipFill>
        <p:spPr>
          <a:xfrm>
            <a:off x="8157393" y="57007"/>
            <a:ext cx="1003925" cy="2463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" name="Google Shape;89;p16"/>
          <p:cNvGraphicFramePr/>
          <p:nvPr/>
        </p:nvGraphicFramePr>
        <p:xfrm>
          <a:off x="1067838" y="188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{8842695C-21A2-456C-9866-8A7303E41BA8}</a:tableStyleId>
              </a:tblPr>
              <a:tblGrid>
                <a:gridCol w="1077625"/>
                <a:gridCol w="1072300"/>
                <a:gridCol w="1541750"/>
                <a:gridCol w="1332050"/>
                <a:gridCol w="2012450"/>
              </a:tblGrid>
              <a:tr h="32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Feature Count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Category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Variable (Examples)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Variable Type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Example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217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Demographic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Numerical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25, 30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17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Marital Status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Categorical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Married or Single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Education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Education Level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Ordinal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 (Below College) - 5 (Doctor)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Work History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Total Working Years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Numerical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17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Internal Info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Employee Number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ID Columns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17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Standard Hours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Constant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80 Hours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291750" y="1206975"/>
            <a:ext cx="8560500" cy="2792700"/>
          </a:xfrm>
          <a:prstGeom prst="rect">
            <a:avLst/>
          </a:prstGeom>
          <a:solidFill>
            <a:schemeClr val="lt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</a:endParaRPr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Inter"/>
                <a:ea typeface="Inter"/>
                <a:cs typeface="Inter"/>
                <a:sym typeface="Inter"/>
              </a:rPr>
              <a:t>Insights from EDA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96" name="Google Shape;96;p17"/>
          <p:cNvCxnSpPr/>
          <p:nvPr/>
        </p:nvCxnSpPr>
        <p:spPr>
          <a:xfrm>
            <a:off x="164825" y="721744"/>
            <a:ext cx="8842200" cy="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438" y="1206975"/>
            <a:ext cx="4185020" cy="249663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259275" y="739875"/>
            <a:ext cx="824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-GB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lower ratio of </a:t>
            </a:r>
            <a:r>
              <a:rPr b="1" i="1" lang="en-GB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r>
              <a:rPr b="1" lang="en-GB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b="1" i="1" lang="en-GB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Yes</a:t>
            </a:r>
            <a:r>
              <a:rPr lang="en-GB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the attrition column indicates a higher likelihood of employees leaving the company.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11700" y="3703625"/>
            <a:ext cx="413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Employees who </a:t>
            </a: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work overtime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are more likely to </a:t>
            </a: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leave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4">
            <a:alphaModFix/>
          </a:blip>
          <a:srcRect b="0" l="0" r="66291" t="0"/>
          <a:stretch/>
        </p:blipFill>
        <p:spPr>
          <a:xfrm>
            <a:off x="5021300" y="1206975"/>
            <a:ext cx="3074334" cy="249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4664488" y="3703625"/>
            <a:ext cx="413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Employees between </a:t>
            </a: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28–32 years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are more likely to </a:t>
            </a: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leave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164825" y="4072925"/>
            <a:ext cx="91440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Imbalanced Dataset - Attrition Categories - No - 986 &amp; Yes - 190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8 new features were added based on existing features (Example): Ratio of Role Stability = Years In Current Role / Years At Company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Removal of irrelevant features (Example: Employee No. Over 18)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Removal of highly correlated </a:t>
            </a:r>
            <a:r>
              <a:rPr lang="en-GB" sz="1100">
                <a:solidFill>
                  <a:schemeClr val="dk1"/>
                </a:solidFill>
              </a:rPr>
              <a:t>features. (Example: Job Level - High correlation with Monthly Income)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Scaling of the features to avoid model bias.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5">
            <a:alphaModFix/>
          </a:blip>
          <a:srcRect b="2413" l="75755" r="0" t="92010"/>
          <a:stretch/>
        </p:blipFill>
        <p:spPr>
          <a:xfrm>
            <a:off x="8157393" y="57007"/>
            <a:ext cx="1003925" cy="24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Inter"/>
                <a:ea typeface="Inter"/>
                <a:cs typeface="Inter"/>
                <a:sym typeface="Inter"/>
              </a:rPr>
              <a:t>Modelling &amp; </a:t>
            </a:r>
            <a:r>
              <a:rPr b="1" lang="en-GB">
                <a:latin typeface="Inter"/>
                <a:ea typeface="Inter"/>
                <a:cs typeface="Inter"/>
                <a:sym typeface="Inter"/>
              </a:rPr>
              <a:t>metrics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solidFill>
            <a:schemeClr val="lt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rgbClr val="202124"/>
                </a:solidFill>
              </a:rPr>
              <a:t>Choice of </a:t>
            </a:r>
            <a:r>
              <a:rPr lang="en-GB" sz="1400">
                <a:solidFill>
                  <a:srgbClr val="202124"/>
                </a:solidFill>
              </a:rPr>
              <a:t>benchmarking metrics </a:t>
            </a:r>
            <a:r>
              <a:rPr lang="en-GB" sz="1200">
                <a:solidFill>
                  <a:srgbClr val="202124"/>
                </a:solidFill>
              </a:rPr>
              <a:t>- </a:t>
            </a:r>
            <a:r>
              <a:rPr lang="en-GB" sz="1400">
                <a:solidFill>
                  <a:srgbClr val="202124"/>
                </a:solidFill>
              </a:rPr>
              <a:t>precision, recall, F1 score &amp; AUC-ROC</a:t>
            </a:r>
            <a:endParaRPr sz="1400">
              <a:solidFill>
                <a:srgbClr val="202124"/>
              </a:solidFill>
            </a:endParaRPr>
          </a:p>
          <a:p>
            <a:pPr indent="-3175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rgbClr val="202124"/>
                </a:solidFill>
              </a:rPr>
              <a:t>Application of class balancing and SMOTE strategy to balance dataset</a:t>
            </a:r>
            <a:endParaRPr sz="1400">
              <a:solidFill>
                <a:srgbClr val="202124"/>
              </a:solidFill>
            </a:endParaRPr>
          </a:p>
          <a:p>
            <a:pPr indent="-3175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-GB" sz="1400">
                <a:solidFill>
                  <a:srgbClr val="202124"/>
                </a:solidFill>
              </a:rPr>
              <a:t>Classification models were considered and optimized</a:t>
            </a:r>
            <a:endParaRPr sz="1400">
              <a:solidFill>
                <a:srgbClr val="202124"/>
              </a:solidFill>
            </a:endParaRPr>
          </a:p>
          <a:p>
            <a:pPr indent="-3175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-GB" sz="1400">
                <a:solidFill>
                  <a:srgbClr val="202124"/>
                </a:solidFill>
              </a:rPr>
              <a:t>Dataset has been split into training (80%), evaluation (10%) and test dataset (10%)</a:t>
            </a:r>
            <a:endParaRPr sz="1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202124"/>
                </a:solidFill>
              </a:rPr>
              <a:t>Final Choice of Model - Voting Classifier Model (XGBoost &amp; CatBoost)</a:t>
            </a:r>
            <a:endParaRPr sz="1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</a:endParaRPr>
          </a:p>
        </p:txBody>
      </p:sp>
      <p:cxnSp>
        <p:nvCxnSpPr>
          <p:cNvPr id="110" name="Google Shape;110;p18"/>
          <p:cNvCxnSpPr/>
          <p:nvPr/>
        </p:nvCxnSpPr>
        <p:spPr>
          <a:xfrm>
            <a:off x="164825" y="721744"/>
            <a:ext cx="8842200" cy="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</p:cxnSp>
      <p:graphicFrame>
        <p:nvGraphicFramePr>
          <p:cNvPr id="111" name="Google Shape;111;p18"/>
          <p:cNvGraphicFramePr/>
          <p:nvPr/>
        </p:nvGraphicFramePr>
        <p:xfrm>
          <a:off x="9664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{8842695C-21A2-456C-9866-8A7303E41BA8}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0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Metric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Score (Train)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Score (Eval)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Score (Test)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0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Precision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0.87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0.50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0.43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Recall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0.98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0.50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0.53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F1 Score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0.92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0.50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0.47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AUC-ROC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0.99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0.79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0.79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 b="2413" l="75755" r="0" t="92010"/>
          <a:stretch/>
        </p:blipFill>
        <p:spPr>
          <a:xfrm>
            <a:off x="8157393" y="57007"/>
            <a:ext cx="1003925" cy="24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164825" y="797950"/>
            <a:ext cx="8520600" cy="2792700"/>
          </a:xfrm>
          <a:prstGeom prst="rect">
            <a:avLst/>
          </a:prstGeom>
          <a:solidFill>
            <a:schemeClr val="lt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</a:endParaRPr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859900"/>
            <a:ext cx="8520600" cy="24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Most influencing factors in the model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JobHopRate, OverTime are the most influencing factors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Suggested improvements in the model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Removal of outliers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RANdom SAmple Consensus (RANSAC)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Recommendations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HR team can be cautions when recruiting candidates with frequent jobs shifts.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Company policy changes to improve for restricting working hours.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Inter"/>
                <a:ea typeface="Inter"/>
                <a:cs typeface="Inter"/>
                <a:sym typeface="Inter"/>
              </a:rPr>
              <a:t>Recommendations for </a:t>
            </a:r>
            <a:r>
              <a:rPr b="1" lang="en-GB">
                <a:latin typeface="Inter"/>
                <a:ea typeface="Inter"/>
                <a:cs typeface="Inter"/>
                <a:sym typeface="Inter"/>
              </a:rPr>
              <a:t>Proactive Measure</a:t>
            </a:r>
            <a:r>
              <a:rPr b="1" lang="en-GB">
                <a:latin typeface="Inter"/>
                <a:ea typeface="Inter"/>
                <a:cs typeface="Inter"/>
                <a:sym typeface="Inter"/>
              </a:rPr>
              <a:t>s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0" name="Google Shape;120;p19"/>
          <p:cNvCxnSpPr/>
          <p:nvPr/>
        </p:nvCxnSpPr>
        <p:spPr>
          <a:xfrm>
            <a:off x="164825" y="797944"/>
            <a:ext cx="8842200" cy="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2413" l="75755" r="0" t="92010"/>
          <a:stretch/>
        </p:blipFill>
        <p:spPr>
          <a:xfrm>
            <a:off x="8157393" y="57007"/>
            <a:ext cx="1003925" cy="24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Inter"/>
                <a:ea typeface="Inter"/>
                <a:cs typeface="Inter"/>
                <a:sym typeface="Inter"/>
              </a:rPr>
              <a:t>Deployment Architecture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7" name="Google Shape;127;p20"/>
          <p:cNvCxnSpPr/>
          <p:nvPr/>
        </p:nvCxnSpPr>
        <p:spPr>
          <a:xfrm>
            <a:off x="164825" y="797944"/>
            <a:ext cx="8842200" cy="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2413" l="75755" r="0" t="92010"/>
          <a:stretch/>
        </p:blipFill>
        <p:spPr>
          <a:xfrm>
            <a:off x="8157393" y="57007"/>
            <a:ext cx="1003925" cy="24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 title="taoiq.drawio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5100" y="880250"/>
            <a:ext cx="5653802" cy="413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 rotWithShape="1">
          <a:blip r:embed="rId4">
            <a:alphaModFix/>
          </a:blip>
          <a:srcRect b="0" l="0" r="0" t="1293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0425" y="1350775"/>
            <a:ext cx="362625" cy="36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856636">
            <a:off x="325903" y="795496"/>
            <a:ext cx="362625" cy="3013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letters on a black background&#10;&#10;Description automatically generated with medium confidence" id="137" name="Google Shape;137;p21"/>
          <p:cNvPicPr preferRelativeResize="0"/>
          <p:nvPr/>
        </p:nvPicPr>
        <p:blipFill rotWithShape="1">
          <a:blip r:embed="rId7">
            <a:alphaModFix/>
          </a:blip>
          <a:srcRect b="0" l="4461" r="0" t="0"/>
          <a:stretch/>
        </p:blipFill>
        <p:spPr>
          <a:xfrm>
            <a:off x="474925" y="4110275"/>
            <a:ext cx="2462950" cy="6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1193425" y="1863750"/>
            <a:ext cx="6884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GB" sz="4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Appendix</a:t>
            </a:r>
            <a:endParaRPr b="1" sz="4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200" y="70538"/>
            <a:ext cx="4845600" cy="500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 rotWithShape="1">
          <a:blip r:embed="rId4">
            <a:alphaModFix/>
          </a:blip>
          <a:srcRect b="2413" l="75755" r="0" t="92010"/>
          <a:stretch/>
        </p:blipFill>
        <p:spPr>
          <a:xfrm>
            <a:off x="8157393" y="57007"/>
            <a:ext cx="1003925" cy="24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