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12/20/2020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62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96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392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12/20/2020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80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13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79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82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745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96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65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12/20/2020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63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12/20/2020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76161681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00"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3">
            <a:extLst>
              <a:ext uri="{FF2B5EF4-FFF2-40B4-BE49-F238E27FC236}">
                <a16:creationId xmlns:a16="http://schemas.microsoft.com/office/drawing/2014/main" id="{C736B1F7-2904-4143-8510-CE9AD753C509}"/>
              </a:ext>
            </a:extLst>
          </p:cNvPr>
          <p:cNvPicPr>
            <a:picLocks noChangeAspect="1"/>
          </p:cNvPicPr>
          <p:nvPr/>
        </p:nvPicPr>
        <p:blipFill rotWithShape="1">
          <a:blip r:embed="rId2">
            <a:alphaModFix amt="55000"/>
          </a:blip>
          <a:srcRect l="1304" r="9807"/>
          <a:stretch/>
        </p:blipFill>
        <p:spPr>
          <a:xfrm>
            <a:off x="20" y="10"/>
            <a:ext cx="12191980" cy="6857990"/>
          </a:xfrm>
          <a:prstGeom prst="rect">
            <a:avLst/>
          </a:prstGeom>
        </p:spPr>
      </p:pic>
      <p:sp>
        <p:nvSpPr>
          <p:cNvPr id="21"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B69C66-AFB7-45CE-B3F3-34976328BA85}"/>
              </a:ext>
            </a:extLst>
          </p:cNvPr>
          <p:cNvSpPr>
            <a:spLocks noGrp="1"/>
          </p:cNvSpPr>
          <p:nvPr>
            <p:ph type="ctrTitle"/>
          </p:nvPr>
        </p:nvSpPr>
        <p:spPr>
          <a:xfrm>
            <a:off x="6257047" y="795509"/>
            <a:ext cx="5037616" cy="3011340"/>
          </a:xfrm>
        </p:spPr>
        <p:txBody>
          <a:bodyPr>
            <a:normAutofit/>
          </a:bodyPr>
          <a:lstStyle/>
          <a:p>
            <a:r>
              <a:rPr lang="en-US" dirty="0"/>
              <a:t>UKIYO IIT-D</a:t>
            </a:r>
            <a:endParaRPr lang="en-IN" dirty="0"/>
          </a:p>
        </p:txBody>
      </p:sp>
      <p:sp>
        <p:nvSpPr>
          <p:cNvPr id="3" name="Subtitle 2">
            <a:extLst>
              <a:ext uri="{FF2B5EF4-FFF2-40B4-BE49-F238E27FC236}">
                <a16:creationId xmlns:a16="http://schemas.microsoft.com/office/drawing/2014/main" id="{0565FE99-6CC3-4133-B658-5FCDD8EDC703}"/>
              </a:ext>
            </a:extLst>
          </p:cNvPr>
          <p:cNvSpPr>
            <a:spLocks noGrp="1"/>
          </p:cNvSpPr>
          <p:nvPr>
            <p:ph type="subTitle" idx="1"/>
          </p:nvPr>
        </p:nvSpPr>
        <p:spPr>
          <a:xfrm>
            <a:off x="6257047" y="3898924"/>
            <a:ext cx="5037616" cy="1777878"/>
          </a:xfrm>
        </p:spPr>
        <p:txBody>
          <a:bodyPr>
            <a:normAutofit/>
          </a:bodyPr>
          <a:lstStyle/>
          <a:p>
            <a:r>
              <a:rPr lang="en-US"/>
              <a:t>Well rooted farming solutions</a:t>
            </a:r>
            <a:endParaRPr lang="en-IN" dirty="0"/>
          </a:p>
        </p:txBody>
      </p:sp>
      <p:sp>
        <p:nvSpPr>
          <p:cNvPr id="13"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D33ADAA-B170-4B0F-904A-9AA391444EEC}"/>
              </a:ext>
            </a:extLst>
          </p:cNvPr>
          <p:cNvSpPr txBox="1"/>
          <p:nvPr/>
        </p:nvSpPr>
        <p:spPr>
          <a:xfrm>
            <a:off x="971916" y="906791"/>
            <a:ext cx="2840182" cy="769441"/>
          </a:xfrm>
          <a:prstGeom prst="rect">
            <a:avLst/>
          </a:prstGeom>
          <a:noFill/>
        </p:spPr>
        <p:txBody>
          <a:bodyPr wrap="square" rtlCol="0">
            <a:spAutoFit/>
          </a:bodyPr>
          <a:lstStyle/>
          <a:p>
            <a:r>
              <a:rPr lang="en-US" sz="4400" dirty="0">
                <a:solidFill>
                  <a:schemeClr val="bg1"/>
                </a:solidFill>
              </a:rPr>
              <a:t>Welcome</a:t>
            </a:r>
            <a:endParaRPr lang="en-IN" sz="4400" dirty="0">
              <a:solidFill>
                <a:schemeClr val="bg1"/>
              </a:solidFill>
            </a:endParaRPr>
          </a:p>
        </p:txBody>
      </p:sp>
    </p:spTree>
    <p:extLst>
      <p:ext uri="{BB962C8B-B14F-4D97-AF65-F5344CB8AC3E}">
        <p14:creationId xmlns:p14="http://schemas.microsoft.com/office/powerpoint/2010/main" val="396861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1ACE-2464-40FC-ABEC-D6144388BA22}"/>
              </a:ext>
            </a:extLst>
          </p:cNvPr>
          <p:cNvSpPr>
            <a:spLocks noGrp="1"/>
          </p:cNvSpPr>
          <p:nvPr>
            <p:ph type="title"/>
          </p:nvPr>
        </p:nvSpPr>
        <p:spPr>
          <a:xfrm>
            <a:off x="919480" y="768879"/>
            <a:ext cx="2417618" cy="807508"/>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Problem</a:t>
            </a:r>
            <a:endParaRPr lang="en-IN" dirty="0"/>
          </a:p>
        </p:txBody>
      </p:sp>
      <p:sp>
        <p:nvSpPr>
          <p:cNvPr id="3" name="Content Placeholder 2">
            <a:extLst>
              <a:ext uri="{FF2B5EF4-FFF2-40B4-BE49-F238E27FC236}">
                <a16:creationId xmlns:a16="http://schemas.microsoft.com/office/drawing/2014/main" id="{E8BD67D5-C423-42DB-A241-678E08C0361C}"/>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r>
              <a:rPr lang="en-US" b="1" dirty="0"/>
              <a:t>Inappropriate use of weather information </a:t>
            </a:r>
            <a:r>
              <a:rPr lang="en-US" dirty="0"/>
              <a:t>which leads to poor farming decisions and bad produce.</a:t>
            </a:r>
          </a:p>
          <a:p>
            <a:r>
              <a:rPr lang="en-IN" dirty="0"/>
              <a:t>Farmers lack the </a:t>
            </a:r>
            <a:r>
              <a:rPr lang="en-IN" b="1" dirty="0"/>
              <a:t>ability</a:t>
            </a:r>
            <a:r>
              <a:rPr lang="en-IN" dirty="0"/>
              <a:t> to </a:t>
            </a:r>
            <a:r>
              <a:rPr lang="en-IN" b="1" dirty="0"/>
              <a:t>combine below the soil variables </a:t>
            </a:r>
            <a:r>
              <a:rPr lang="en-IN" dirty="0"/>
              <a:t>and </a:t>
            </a:r>
            <a:r>
              <a:rPr lang="en-IN" b="1" dirty="0"/>
              <a:t>above the soil variables </a:t>
            </a:r>
            <a:r>
              <a:rPr lang="en-IN" dirty="0"/>
              <a:t>which further leads to loss of resources and less produce</a:t>
            </a:r>
          </a:p>
          <a:p>
            <a:r>
              <a:rPr lang="en-IN" b="1" dirty="0"/>
              <a:t>Dependency</a:t>
            </a:r>
            <a:r>
              <a:rPr lang="en-IN" dirty="0"/>
              <a:t> of farmers </a:t>
            </a:r>
            <a:r>
              <a:rPr lang="en-IN" b="1" dirty="0"/>
              <a:t>on intuition </a:t>
            </a:r>
            <a:r>
              <a:rPr lang="en-IN" dirty="0"/>
              <a:t>and </a:t>
            </a:r>
            <a:r>
              <a:rPr lang="en-IN" b="1" dirty="0"/>
              <a:t>not on data driven models.</a:t>
            </a:r>
          </a:p>
          <a:p>
            <a:r>
              <a:rPr lang="en-IN" b="1" dirty="0"/>
              <a:t>Wastage</a:t>
            </a:r>
            <a:r>
              <a:rPr lang="en-IN" dirty="0"/>
              <a:t> of valuable resources like water and deteriorating conditions of soil. </a:t>
            </a:r>
          </a:p>
        </p:txBody>
      </p:sp>
    </p:spTree>
    <p:extLst>
      <p:ext uri="{BB962C8B-B14F-4D97-AF65-F5344CB8AC3E}">
        <p14:creationId xmlns:p14="http://schemas.microsoft.com/office/powerpoint/2010/main" val="215287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C29F-3D88-41E1-BF02-CCAE29C02082}"/>
              </a:ext>
            </a:extLst>
          </p:cNvPr>
          <p:cNvSpPr>
            <a:spLocks noGrp="1"/>
          </p:cNvSpPr>
          <p:nvPr>
            <p:ph type="title"/>
          </p:nvPr>
        </p:nvSpPr>
        <p:spPr>
          <a:xfrm>
            <a:off x="1010920" y="781685"/>
            <a:ext cx="2067560" cy="732155"/>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Solution</a:t>
            </a:r>
            <a:endParaRPr lang="en-IN"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DF76BA44-1069-4872-B1C1-B55CAC669732}"/>
              </a:ext>
            </a:extLst>
          </p:cNvPr>
          <p:cNvSpPr>
            <a:spLocks noGrp="1"/>
          </p:cNvSpPr>
          <p:nvPr>
            <p:ph idx="1"/>
          </p:nvPr>
        </p:nvSpPr>
        <p:spPr>
          <a:xfrm>
            <a:off x="909221" y="1825625"/>
            <a:ext cx="10515600" cy="4667250"/>
          </a:xfrm>
        </p:spPr>
        <p:style>
          <a:lnRef idx="3">
            <a:schemeClr val="lt1"/>
          </a:lnRef>
          <a:fillRef idx="1">
            <a:schemeClr val="dk1"/>
          </a:fillRef>
          <a:effectRef idx="1">
            <a:schemeClr val="dk1"/>
          </a:effectRef>
          <a:fontRef idx="minor">
            <a:schemeClr val="lt1"/>
          </a:fontRef>
        </p:style>
        <p:txBody>
          <a:bodyPr/>
          <a:lstStyle/>
          <a:p>
            <a:r>
              <a:rPr lang="en-US" dirty="0">
                <a:latin typeface="Arial" panose="020B0604020202020204" pitchFamily="34" charset="0"/>
                <a:cs typeface="Arial" panose="020B0604020202020204" pitchFamily="34" charset="0"/>
              </a:rPr>
              <a:t>Providing a cloud based analytical solutions to improve the crop yield. Combining advanced soil sensor technology with agricultural information like aerial imageries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to provide a unified one stop solution for farmer’s needs. A farmer can opt for the sensor based solution or a non sensor based solution accordingly</a:t>
            </a:r>
          </a:p>
          <a:p>
            <a:r>
              <a:rPr lang="en-US" dirty="0">
                <a:latin typeface="Arial" panose="020B0604020202020204" pitchFamily="34" charset="0"/>
                <a:cs typeface="Arial" panose="020B0604020202020204" pitchFamily="34" charset="0"/>
              </a:rPr>
              <a:t>At the farmer’s end, it is just a </a:t>
            </a:r>
            <a:r>
              <a:rPr lang="en-US" b="1" dirty="0">
                <a:latin typeface="Arial" panose="020B0604020202020204" pitchFamily="34" charset="0"/>
                <a:cs typeface="Arial" panose="020B0604020202020204" pitchFamily="34" charset="0"/>
              </a:rPr>
              <a:t>software</a:t>
            </a:r>
            <a:r>
              <a:rPr lang="en-US" dirty="0">
                <a:latin typeface="Arial" panose="020B0604020202020204" pitchFamily="34" charset="0"/>
                <a:cs typeface="Arial" panose="020B0604020202020204" pitchFamily="34" charset="0"/>
              </a:rPr>
              <a:t> which has a highly simplified user interface catering to the needs of all farmers.</a:t>
            </a:r>
          </a:p>
          <a:p>
            <a:endParaRPr lang="en-US" dirty="0">
              <a:latin typeface="Arial" panose="020B0604020202020204" pitchFamily="34" charset="0"/>
              <a:cs typeface="Arial" panose="020B0604020202020204" pitchFamily="34" charset="0"/>
            </a:endParaRPr>
          </a:p>
          <a:p>
            <a:endParaRPr lang="en-US" dirty="0"/>
          </a:p>
        </p:txBody>
      </p:sp>
      <p:sp>
        <p:nvSpPr>
          <p:cNvPr id="4" name="Rectangle: Rounded Corners 3">
            <a:extLst>
              <a:ext uri="{FF2B5EF4-FFF2-40B4-BE49-F238E27FC236}">
                <a16:creationId xmlns:a16="http://schemas.microsoft.com/office/drawing/2014/main" id="{9C2019C6-1194-41BE-949C-062AA7E36052}"/>
              </a:ext>
            </a:extLst>
          </p:cNvPr>
          <p:cNvSpPr/>
          <p:nvPr/>
        </p:nvSpPr>
        <p:spPr>
          <a:xfrm>
            <a:off x="1856510" y="4839615"/>
            <a:ext cx="2327563" cy="11083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SAVE MONEY</a:t>
            </a:r>
            <a:endParaRPr lang="en-IN" dirty="0"/>
          </a:p>
        </p:txBody>
      </p:sp>
      <p:sp>
        <p:nvSpPr>
          <p:cNvPr id="7" name="Rectangle: Rounded Corners 6">
            <a:extLst>
              <a:ext uri="{FF2B5EF4-FFF2-40B4-BE49-F238E27FC236}">
                <a16:creationId xmlns:a16="http://schemas.microsoft.com/office/drawing/2014/main" id="{F9E51DCA-FA08-4458-8615-FB7E899E1FCA}"/>
              </a:ext>
            </a:extLst>
          </p:cNvPr>
          <p:cNvSpPr/>
          <p:nvPr/>
        </p:nvSpPr>
        <p:spPr>
          <a:xfrm>
            <a:off x="4856018" y="4839615"/>
            <a:ext cx="2327563" cy="107117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MAKE MONEY</a:t>
            </a:r>
            <a:endParaRPr lang="en-IN" dirty="0"/>
          </a:p>
        </p:txBody>
      </p:sp>
      <p:sp>
        <p:nvSpPr>
          <p:cNvPr id="8" name="Rectangle: Rounded Corners 7">
            <a:extLst>
              <a:ext uri="{FF2B5EF4-FFF2-40B4-BE49-F238E27FC236}">
                <a16:creationId xmlns:a16="http://schemas.microsoft.com/office/drawing/2014/main" id="{8C6EC983-38AE-46DB-B2AB-6100C1321A45}"/>
              </a:ext>
            </a:extLst>
          </p:cNvPr>
          <p:cNvSpPr/>
          <p:nvPr/>
        </p:nvSpPr>
        <p:spPr>
          <a:xfrm>
            <a:off x="7744690" y="4802430"/>
            <a:ext cx="2327563" cy="11083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SAVE RESOURCES</a:t>
            </a:r>
            <a:endParaRPr lang="en-IN" dirty="0"/>
          </a:p>
        </p:txBody>
      </p:sp>
    </p:spTree>
    <p:extLst>
      <p:ext uri="{BB962C8B-B14F-4D97-AF65-F5344CB8AC3E}">
        <p14:creationId xmlns:p14="http://schemas.microsoft.com/office/powerpoint/2010/main" val="369380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2C5F-326D-4398-8CAB-F185A738AE4A}"/>
              </a:ext>
            </a:extLst>
          </p:cNvPr>
          <p:cNvSpPr>
            <a:spLocks noGrp="1"/>
          </p:cNvSpPr>
          <p:nvPr>
            <p:ph type="title"/>
          </p:nvPr>
        </p:nvSpPr>
        <p:spPr/>
        <p:txBody>
          <a:bodyPr/>
          <a:lstStyle/>
          <a:p>
            <a:pPr algn="ctr"/>
            <a:r>
              <a:rPr lang="en-US" dirty="0"/>
              <a:t>BUSINESS MODEL</a:t>
            </a:r>
            <a:endParaRPr lang="en-IN" dirty="0"/>
          </a:p>
        </p:txBody>
      </p:sp>
      <p:sp>
        <p:nvSpPr>
          <p:cNvPr id="3" name="Content Placeholder 2">
            <a:extLst>
              <a:ext uri="{FF2B5EF4-FFF2-40B4-BE49-F238E27FC236}">
                <a16:creationId xmlns:a16="http://schemas.microsoft.com/office/drawing/2014/main" id="{B09718B8-D469-4F83-AA38-478220BE3D5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5144DEF9-2A8A-42D2-8937-C0AFD06D11E1}"/>
              </a:ext>
            </a:extLst>
          </p:cNvPr>
          <p:cNvSpPr/>
          <p:nvPr/>
        </p:nvSpPr>
        <p:spPr>
          <a:xfrm>
            <a:off x="1580225" y="3027285"/>
            <a:ext cx="1296140" cy="132556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30 M</a:t>
            </a:r>
            <a:endParaRPr lang="en-IN" dirty="0"/>
          </a:p>
        </p:txBody>
      </p:sp>
      <p:cxnSp>
        <p:nvCxnSpPr>
          <p:cNvPr id="6" name="Straight Arrow Connector 5">
            <a:extLst>
              <a:ext uri="{FF2B5EF4-FFF2-40B4-BE49-F238E27FC236}">
                <a16:creationId xmlns:a16="http://schemas.microsoft.com/office/drawing/2014/main" id="{3F8B19C0-0D39-4563-9651-78498976D37F}"/>
              </a:ext>
            </a:extLst>
          </p:cNvPr>
          <p:cNvCxnSpPr/>
          <p:nvPr/>
        </p:nvCxnSpPr>
        <p:spPr>
          <a:xfrm>
            <a:off x="3160451" y="3690066"/>
            <a:ext cx="1136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029A4CD-AC5D-45E3-A326-AB9CC674D7B0}"/>
              </a:ext>
            </a:extLst>
          </p:cNvPr>
          <p:cNvSpPr txBox="1"/>
          <p:nvPr/>
        </p:nvSpPr>
        <p:spPr>
          <a:xfrm>
            <a:off x="8921688" y="3520111"/>
            <a:ext cx="1811045" cy="523220"/>
          </a:xfrm>
          <a:prstGeom prst="rect">
            <a:avLst/>
          </a:prstGeom>
          <a:noFill/>
        </p:spPr>
        <p:txBody>
          <a:bodyPr wrap="square" rtlCol="0">
            <a:spAutoFit/>
          </a:bodyPr>
          <a:lstStyle/>
          <a:p>
            <a:r>
              <a:rPr lang="en-US" sz="2800" dirty="0">
                <a:latin typeface="Arial Black" panose="020B0A04020102020204" pitchFamily="34" charset="0"/>
              </a:rPr>
              <a:t>$ 480 M</a:t>
            </a:r>
            <a:endParaRPr lang="en-IN" sz="2800" dirty="0">
              <a:latin typeface="Arial Black" panose="020B0A04020102020204" pitchFamily="34" charset="0"/>
            </a:endParaRPr>
          </a:p>
        </p:txBody>
      </p:sp>
      <p:sp>
        <p:nvSpPr>
          <p:cNvPr id="9" name="Rectangle 8">
            <a:extLst>
              <a:ext uri="{FF2B5EF4-FFF2-40B4-BE49-F238E27FC236}">
                <a16:creationId xmlns:a16="http://schemas.microsoft.com/office/drawing/2014/main" id="{883AC760-ABBC-4C59-9DA5-D14415CAC161}"/>
              </a:ext>
            </a:extLst>
          </p:cNvPr>
          <p:cNvSpPr/>
          <p:nvPr/>
        </p:nvSpPr>
        <p:spPr>
          <a:xfrm>
            <a:off x="4423634" y="3505400"/>
            <a:ext cx="2662908" cy="46166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latin typeface="Arial Black" panose="020B0A04020102020204" pitchFamily="34" charset="0"/>
              </a:rPr>
              <a:t>INR 100/month</a:t>
            </a:r>
            <a:endParaRPr lang="en-IN" sz="2400" b="1" dirty="0">
              <a:ln/>
              <a:latin typeface="Arial Black" panose="020B0A04020102020204" pitchFamily="34" charset="0"/>
            </a:endParaRPr>
          </a:p>
        </p:txBody>
      </p:sp>
      <p:cxnSp>
        <p:nvCxnSpPr>
          <p:cNvPr id="11" name="Straight Arrow Connector 10">
            <a:extLst>
              <a:ext uri="{FF2B5EF4-FFF2-40B4-BE49-F238E27FC236}">
                <a16:creationId xmlns:a16="http://schemas.microsoft.com/office/drawing/2014/main" id="{EF975E08-FDE9-4D59-BBB7-31F6E98372ED}"/>
              </a:ext>
            </a:extLst>
          </p:cNvPr>
          <p:cNvCxnSpPr/>
          <p:nvPr/>
        </p:nvCxnSpPr>
        <p:spPr>
          <a:xfrm>
            <a:off x="7199790" y="3736232"/>
            <a:ext cx="1331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56BBF-3503-4F9C-A5DD-B8F44EF265BF}"/>
              </a:ext>
            </a:extLst>
          </p:cNvPr>
          <p:cNvSpPr txBox="1"/>
          <p:nvPr/>
        </p:nvSpPr>
        <p:spPr>
          <a:xfrm>
            <a:off x="1083075" y="4533828"/>
            <a:ext cx="2539014" cy="307777"/>
          </a:xfrm>
          <a:prstGeom prst="rect">
            <a:avLst/>
          </a:prstGeom>
          <a:noFill/>
        </p:spPr>
        <p:txBody>
          <a:bodyPr wrap="square" rtlCol="0">
            <a:spAutoFit/>
          </a:bodyPr>
          <a:lstStyle/>
          <a:p>
            <a:r>
              <a:rPr lang="en-US" sz="1400" dirty="0"/>
              <a:t>No. of rich farmers in India</a:t>
            </a:r>
            <a:endParaRPr lang="en-IN" sz="1400" dirty="0"/>
          </a:p>
        </p:txBody>
      </p:sp>
      <p:sp>
        <p:nvSpPr>
          <p:cNvPr id="16" name="TextBox 15">
            <a:extLst>
              <a:ext uri="{FF2B5EF4-FFF2-40B4-BE49-F238E27FC236}">
                <a16:creationId xmlns:a16="http://schemas.microsoft.com/office/drawing/2014/main" id="{36F29BE6-F846-447C-B612-B567215893B5}"/>
              </a:ext>
            </a:extLst>
          </p:cNvPr>
          <p:cNvSpPr txBox="1"/>
          <p:nvPr/>
        </p:nvSpPr>
        <p:spPr>
          <a:xfrm>
            <a:off x="4868176" y="4102002"/>
            <a:ext cx="2061700" cy="338554"/>
          </a:xfrm>
          <a:prstGeom prst="rect">
            <a:avLst/>
          </a:prstGeom>
          <a:noFill/>
        </p:spPr>
        <p:txBody>
          <a:bodyPr wrap="square" rtlCol="0">
            <a:spAutoFit/>
          </a:bodyPr>
          <a:lstStyle/>
          <a:p>
            <a:r>
              <a:rPr lang="en-US" sz="1600" dirty="0"/>
              <a:t>$ 1.33(tentative)</a:t>
            </a:r>
            <a:endParaRPr lang="en-IN" sz="1600" dirty="0"/>
          </a:p>
        </p:txBody>
      </p:sp>
      <p:sp>
        <p:nvSpPr>
          <p:cNvPr id="18" name="TextBox 17">
            <a:extLst>
              <a:ext uri="{FF2B5EF4-FFF2-40B4-BE49-F238E27FC236}">
                <a16:creationId xmlns:a16="http://schemas.microsoft.com/office/drawing/2014/main" id="{048F6D57-0A72-4CFA-87A3-F11BCE7BF090}"/>
              </a:ext>
            </a:extLst>
          </p:cNvPr>
          <p:cNvSpPr txBox="1"/>
          <p:nvPr/>
        </p:nvSpPr>
        <p:spPr>
          <a:xfrm>
            <a:off x="9147835" y="4102002"/>
            <a:ext cx="1899082" cy="338554"/>
          </a:xfrm>
          <a:prstGeom prst="rect">
            <a:avLst/>
          </a:prstGeom>
          <a:noFill/>
        </p:spPr>
        <p:txBody>
          <a:bodyPr wrap="square" rtlCol="0">
            <a:spAutoFit/>
          </a:bodyPr>
          <a:lstStyle/>
          <a:p>
            <a:r>
              <a:rPr lang="en-US" sz="1600" dirty="0"/>
              <a:t>Revenue/year</a:t>
            </a:r>
            <a:endParaRPr lang="en-IN" sz="1600" dirty="0"/>
          </a:p>
        </p:txBody>
      </p:sp>
    </p:spTree>
    <p:extLst>
      <p:ext uri="{BB962C8B-B14F-4D97-AF65-F5344CB8AC3E}">
        <p14:creationId xmlns:p14="http://schemas.microsoft.com/office/powerpoint/2010/main" val="223253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3313-9B28-4661-ACA4-4FE68BC874BF}"/>
              </a:ext>
            </a:extLst>
          </p:cNvPr>
          <p:cNvSpPr>
            <a:spLocks noGrp="1"/>
          </p:cNvSpPr>
          <p:nvPr>
            <p:ph type="title"/>
          </p:nvPr>
        </p:nvSpPr>
        <p:spPr/>
        <p:txBody>
          <a:bodyPr/>
          <a:lstStyle/>
          <a:p>
            <a:pPr algn="ctr"/>
            <a:r>
              <a:rPr lang="en-US" dirty="0">
                <a:latin typeface="Arial Black" panose="020B0A04020102020204" pitchFamily="34" charset="0"/>
              </a:rPr>
              <a:t>Competition</a:t>
            </a:r>
            <a:endParaRPr lang="en-IN" dirty="0">
              <a:latin typeface="Arial Black" panose="020B0A04020102020204" pitchFamily="34" charset="0"/>
            </a:endParaRPr>
          </a:p>
        </p:txBody>
      </p:sp>
      <p:pic>
        <p:nvPicPr>
          <p:cNvPr id="13" name="Content Placeholder 12">
            <a:extLst>
              <a:ext uri="{FF2B5EF4-FFF2-40B4-BE49-F238E27FC236}">
                <a16:creationId xmlns:a16="http://schemas.microsoft.com/office/drawing/2014/main" id="{FEB3597A-73DB-48F9-8DD5-C238A9E60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514" y="602456"/>
            <a:ext cx="2828924" cy="1957387"/>
          </a:xfrm>
        </p:spPr>
      </p:pic>
      <p:pic>
        <p:nvPicPr>
          <p:cNvPr id="15" name="Picture 14">
            <a:extLst>
              <a:ext uri="{FF2B5EF4-FFF2-40B4-BE49-F238E27FC236}">
                <a16:creationId xmlns:a16="http://schemas.microsoft.com/office/drawing/2014/main" id="{DB222545-5F6F-4E1D-8E5F-C4D10E983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602" y="1979818"/>
            <a:ext cx="2828924" cy="1339024"/>
          </a:xfrm>
          <a:prstGeom prst="rect">
            <a:avLst/>
          </a:prstGeom>
        </p:spPr>
      </p:pic>
      <p:pic>
        <p:nvPicPr>
          <p:cNvPr id="17" name="Picture 16">
            <a:extLst>
              <a:ext uri="{FF2B5EF4-FFF2-40B4-BE49-F238E27FC236}">
                <a16:creationId xmlns:a16="http://schemas.microsoft.com/office/drawing/2014/main" id="{AEAAB332-DFC1-498D-8A14-1DE8C1B2E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52" y="1590295"/>
            <a:ext cx="2828925" cy="600075"/>
          </a:xfrm>
          <a:prstGeom prst="rect">
            <a:avLst/>
          </a:prstGeom>
        </p:spPr>
      </p:pic>
      <p:pic>
        <p:nvPicPr>
          <p:cNvPr id="19" name="Picture 18">
            <a:extLst>
              <a:ext uri="{FF2B5EF4-FFF2-40B4-BE49-F238E27FC236}">
                <a16:creationId xmlns:a16="http://schemas.microsoft.com/office/drawing/2014/main" id="{560F4563-C7EA-467A-AC7A-8F5A7338B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888" y="2580717"/>
            <a:ext cx="1618695" cy="1476250"/>
          </a:xfrm>
          <a:prstGeom prst="rect">
            <a:avLst/>
          </a:prstGeom>
        </p:spPr>
      </p:pic>
      <p:sp>
        <p:nvSpPr>
          <p:cNvPr id="21" name="TextBox 20">
            <a:extLst>
              <a:ext uri="{FF2B5EF4-FFF2-40B4-BE49-F238E27FC236}">
                <a16:creationId xmlns:a16="http://schemas.microsoft.com/office/drawing/2014/main" id="{F7348691-E527-466F-91BF-175CAC7F2BD6}"/>
              </a:ext>
            </a:extLst>
          </p:cNvPr>
          <p:cNvSpPr txBox="1"/>
          <p:nvPr/>
        </p:nvSpPr>
        <p:spPr>
          <a:xfrm>
            <a:off x="3332481" y="3785013"/>
            <a:ext cx="8021319" cy="258532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What are we better ?</a:t>
            </a:r>
          </a:p>
          <a:p>
            <a:pPr marL="342900" indent="-342900">
              <a:buAutoNum type="arabicPeriod"/>
            </a:pPr>
            <a:r>
              <a:rPr lang="en-US" dirty="0"/>
              <a:t>Solutions for all(rich or poor).</a:t>
            </a:r>
          </a:p>
          <a:p>
            <a:pPr marL="342900" indent="-342900">
              <a:buAutoNum type="arabicPeriod"/>
            </a:pPr>
            <a:r>
              <a:rPr lang="en-US" dirty="0"/>
              <a:t>We cover every aspect of crop cycle including ripening and disease detection using computer vision and machine learning</a:t>
            </a:r>
          </a:p>
          <a:p>
            <a:pPr marL="342900" indent="-342900">
              <a:buAutoNum type="arabicPeriod"/>
            </a:pPr>
            <a:r>
              <a:rPr lang="en-US" dirty="0"/>
              <a:t>Extremely easy to use user interface</a:t>
            </a:r>
          </a:p>
          <a:p>
            <a:pPr marL="342900" indent="-342900">
              <a:buAutoNum type="arabicPeriod"/>
            </a:pPr>
            <a:r>
              <a:rPr lang="en-US" dirty="0"/>
              <a:t>Subscription typically about $1 per month which is much </a:t>
            </a:r>
            <a:r>
              <a:rPr lang="en-US" dirty="0" err="1"/>
              <a:t>much</a:t>
            </a:r>
            <a:r>
              <a:rPr lang="en-US" dirty="0"/>
              <a:t> lower as compared to our competitors.</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91532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92E6-6DED-4EBC-B2F2-DAF45A0EDF6B}"/>
              </a:ext>
            </a:extLst>
          </p:cNvPr>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b="1" dirty="0">
                <a:latin typeface="Arial Black" panose="020B0A04020102020204" pitchFamily="34" charset="0"/>
              </a:rPr>
              <a:t>Vision</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F2A8AB3-6EC0-4389-862F-DABA83491210}"/>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r>
              <a:rPr lang="en-IN" sz="3200" dirty="0">
                <a:effectLst/>
                <a:latin typeface="Bahnschrift Light" panose="020B0502040204020203" pitchFamily="34" charset="0"/>
                <a:ea typeface="Calibri" panose="020F0502020204030204" pitchFamily="34" charset="0"/>
                <a:cs typeface="Times New Roman" panose="02020603050405020304" pitchFamily="18" charset="0"/>
              </a:rPr>
              <a:t>We aim to help farmers get the best yield by developing low cost solutions for small farmers. We also wish to eradicate the demand and price ambiguities that the farmers face by eventually handling the supply chain too, removing intermediaries and using AI/ml models to predict supply and demand.</a:t>
            </a:r>
          </a:p>
          <a:p>
            <a:endParaRPr lang="en-IN" dirty="0"/>
          </a:p>
        </p:txBody>
      </p:sp>
    </p:spTree>
    <p:extLst>
      <p:ext uri="{BB962C8B-B14F-4D97-AF65-F5344CB8AC3E}">
        <p14:creationId xmlns:p14="http://schemas.microsoft.com/office/powerpoint/2010/main" val="94079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818C-154B-4FAE-B760-5B0B894D07BE}"/>
              </a:ext>
            </a:extLst>
          </p:cNvPr>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a:latin typeface="Arial Black" panose="020B0A04020102020204" pitchFamily="34" charset="0"/>
              </a:rPr>
              <a:t>The team</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66D15C0-7136-4473-ADEE-C836A61861B5}"/>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r>
              <a:rPr lang="en-US" b="1" dirty="0">
                <a:ln w="9525">
                  <a:solidFill>
                    <a:schemeClr val="bg1"/>
                  </a:solidFill>
                  <a:prstDash val="solid"/>
                </a:ln>
                <a:effectLst>
                  <a:outerShdw blurRad="12700" dist="38100" dir="2700000" algn="tl" rotWithShape="0">
                    <a:schemeClr val="bg1">
                      <a:lumMod val="50000"/>
                    </a:schemeClr>
                  </a:outerShdw>
                </a:effectLst>
              </a:rPr>
              <a:t>Shivam Jaglan –IITD</a:t>
            </a:r>
          </a:p>
          <a:p>
            <a:r>
              <a:rPr lang="en-US" b="1" dirty="0" err="1">
                <a:ln w="9525">
                  <a:solidFill>
                    <a:schemeClr val="bg1"/>
                  </a:solidFill>
                  <a:prstDash val="solid"/>
                </a:ln>
                <a:effectLst>
                  <a:outerShdw blurRad="12700" dist="38100" dir="2700000" algn="tl" rotWithShape="0">
                    <a:schemeClr val="bg1">
                      <a:lumMod val="50000"/>
                    </a:schemeClr>
                  </a:outerShdw>
                </a:effectLst>
              </a:rPr>
              <a:t>Yashender</a:t>
            </a:r>
            <a:r>
              <a:rPr lang="en-US" b="1" dirty="0">
                <a:ln w="9525">
                  <a:solidFill>
                    <a:schemeClr val="bg1"/>
                  </a:solidFill>
                  <a:prstDash val="solid"/>
                </a:ln>
                <a:effectLst>
                  <a:outerShdw blurRad="12700" dist="38100" dir="2700000" algn="tl" rotWithShape="0">
                    <a:schemeClr val="bg1">
                      <a:lumMod val="50000"/>
                    </a:schemeClr>
                  </a:outerShdw>
                </a:effectLst>
              </a:rPr>
              <a:t> Dahiya –IITD</a:t>
            </a:r>
          </a:p>
          <a:p>
            <a:r>
              <a:rPr lang="en-US" b="1" dirty="0" err="1">
                <a:ln w="9525">
                  <a:solidFill>
                    <a:schemeClr val="bg1"/>
                  </a:solidFill>
                  <a:prstDash val="solid"/>
                </a:ln>
                <a:effectLst>
                  <a:outerShdw blurRad="12700" dist="38100" dir="2700000" algn="tl" rotWithShape="0">
                    <a:schemeClr val="bg1">
                      <a:lumMod val="50000"/>
                    </a:schemeClr>
                  </a:outerShdw>
                </a:effectLst>
              </a:rPr>
              <a:t>Satyakam</a:t>
            </a:r>
            <a:r>
              <a:rPr lang="en-US" b="1" dirty="0">
                <a:ln w="9525">
                  <a:solidFill>
                    <a:schemeClr val="bg1"/>
                  </a:solidFill>
                  <a:prstDash val="solid"/>
                </a:ln>
                <a:effectLst>
                  <a:outerShdw blurRad="12700" dist="38100" dir="2700000" algn="tl" rotWithShape="0">
                    <a:schemeClr val="bg1">
                      <a:lumMod val="50000"/>
                    </a:schemeClr>
                  </a:outerShdw>
                </a:effectLst>
              </a:rPr>
              <a:t> Singhal – IITD</a:t>
            </a:r>
          </a:p>
          <a:p>
            <a:r>
              <a:rPr lang="en-US" b="1" dirty="0">
                <a:ln w="9525">
                  <a:solidFill>
                    <a:schemeClr val="bg1"/>
                  </a:solidFill>
                  <a:prstDash val="solid"/>
                </a:ln>
                <a:effectLst>
                  <a:outerShdw blurRad="12700" dist="38100" dir="2700000" algn="tl" rotWithShape="0">
                    <a:schemeClr val="bg1">
                      <a:lumMod val="50000"/>
                    </a:schemeClr>
                  </a:outerShdw>
                </a:effectLst>
              </a:rPr>
              <a:t>Mayank Singh – IITD</a:t>
            </a:r>
          </a:p>
          <a:p>
            <a:endParaRPr lang="en-US" dirty="0"/>
          </a:p>
          <a:p>
            <a:pPr marL="0" indent="0">
              <a:buNone/>
            </a:pPr>
            <a:r>
              <a:rPr lang="en-US" dirty="0"/>
              <a:t>4 top-notch programmers with roots in agriculture, who aim to </a:t>
            </a:r>
            <a:r>
              <a:rPr lang="en-IN" dirty="0">
                <a:effectLst/>
              </a:rPr>
              <a:t>revolutionize the agricultural world.</a:t>
            </a:r>
          </a:p>
          <a:p>
            <a:pPr marL="0" indent="0">
              <a:buNone/>
            </a:pPr>
            <a:r>
              <a:rPr lang="en-US" dirty="0"/>
              <a:t>  </a:t>
            </a:r>
            <a:endParaRPr lang="en-IN" dirty="0"/>
          </a:p>
        </p:txBody>
      </p:sp>
    </p:spTree>
    <p:extLst>
      <p:ext uri="{BB962C8B-B14F-4D97-AF65-F5344CB8AC3E}">
        <p14:creationId xmlns:p14="http://schemas.microsoft.com/office/powerpoint/2010/main" val="2014290283"/>
      </p:ext>
    </p:extLst>
  </p:cSld>
  <p:clrMapOvr>
    <a:masterClrMapping/>
  </p:clrMapOvr>
</p:sld>
</file>

<file path=ppt/theme/theme1.xml><?xml version="1.0" encoding="utf-8"?>
<a:theme xmlns:a="http://schemas.openxmlformats.org/drawingml/2006/main" name="ShapesVTI">
  <a:themeElements>
    <a:clrScheme name="Gallery">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465</TotalTime>
  <Words>327</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Bahnschrift Light</vt:lpstr>
      <vt:lpstr>Calibri</vt:lpstr>
      <vt:lpstr>Century Gothic</vt:lpstr>
      <vt:lpstr>ShapesVTI</vt:lpstr>
      <vt:lpstr>UKIYO IIT-D</vt:lpstr>
      <vt:lpstr>Problem</vt:lpstr>
      <vt:lpstr>Solution</vt:lpstr>
      <vt:lpstr>BUSINESS MODEL</vt:lpstr>
      <vt:lpstr>Competition</vt:lpstr>
      <vt:lpstr>Vision</vt:lpstr>
      <vt:lpstr>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UKIYO</dc:title>
  <dc:creator>Shivam Jaglan</dc:creator>
  <cp:lastModifiedBy>Shivam Jaglan</cp:lastModifiedBy>
  <cp:revision>16</cp:revision>
  <dcterms:created xsi:type="dcterms:W3CDTF">2020-12-20T11:30:55Z</dcterms:created>
  <dcterms:modified xsi:type="dcterms:W3CDTF">2020-12-20T19:16:27Z</dcterms:modified>
</cp:coreProperties>
</file>