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7" r:id="rId8"/>
    <p:sldId id="268" r:id="rId9"/>
    <p:sldId id="269" r:id="rId10"/>
    <p:sldId id="270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D3CF385-075F-4D08-A6AB-6A1C6B15C97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0D32F3E-48C2-41E1-B864-0144B5B4A6E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15072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CF385-075F-4D08-A6AB-6A1C6B15C97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2F3E-48C2-41E1-B864-0144B5B4A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7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CF385-075F-4D08-A6AB-6A1C6B15C97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2F3E-48C2-41E1-B864-0144B5B4A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1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CF385-075F-4D08-A6AB-6A1C6B15C97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2F3E-48C2-41E1-B864-0144B5B4A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7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3CF385-075F-4D08-A6AB-6A1C6B15C97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D32F3E-48C2-41E1-B864-0144B5B4A6E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06995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CF385-075F-4D08-A6AB-6A1C6B15C97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2F3E-48C2-41E1-B864-0144B5B4A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8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CF385-075F-4D08-A6AB-6A1C6B15C97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2F3E-48C2-41E1-B864-0144B5B4A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70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CF385-075F-4D08-A6AB-6A1C6B15C97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2F3E-48C2-41E1-B864-0144B5B4A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CF385-075F-4D08-A6AB-6A1C6B15C97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2F3E-48C2-41E1-B864-0144B5B4A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9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3CF385-075F-4D08-A6AB-6A1C6B15C97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D32F3E-48C2-41E1-B864-0144B5B4A6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143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3CF385-075F-4D08-A6AB-6A1C6B15C97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D32F3E-48C2-41E1-B864-0144B5B4A6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204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D3CF385-075F-4D08-A6AB-6A1C6B15C97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0D32F3E-48C2-41E1-B864-0144B5B4A6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551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0881" y="2011005"/>
            <a:ext cx="9001462" cy="12602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Stock price prediction model using 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515931"/>
            <a:ext cx="9001462" cy="2665927"/>
          </a:xfrm>
        </p:spPr>
        <p:txBody>
          <a:bodyPr/>
          <a:lstStyle/>
          <a:p>
            <a:pPr algn="l"/>
            <a:r>
              <a:rPr lang="en-US" b="1" u="sng" dirty="0" smtClean="0"/>
              <a:t>TEAM</a:t>
            </a:r>
            <a:r>
              <a:rPr lang="en-US" b="1" dirty="0" smtClean="0"/>
              <a:t> :                                                                                          </a:t>
            </a:r>
            <a:r>
              <a:rPr lang="en-US" b="1" u="sng" dirty="0" smtClean="0"/>
              <a:t>MENTOR</a:t>
            </a:r>
            <a:r>
              <a:rPr lang="en-US" b="1" dirty="0" smtClean="0"/>
              <a:t> :</a:t>
            </a:r>
          </a:p>
          <a:p>
            <a:pPr algn="l"/>
            <a:r>
              <a:rPr lang="en-US" dirty="0" smtClean="0"/>
              <a:t>HARSHIMA SINGLA (16103030)                            PROF. ANOOP DOBHAL</a:t>
            </a:r>
          </a:p>
          <a:p>
            <a:pPr algn="l"/>
            <a:r>
              <a:rPr lang="en-US" dirty="0" smtClean="0"/>
              <a:t>SHIVAM JAND (16103100)</a:t>
            </a:r>
          </a:p>
          <a:p>
            <a:pPr algn="l"/>
            <a:r>
              <a:rPr lang="en-US" dirty="0" smtClean="0"/>
              <a:t>KARAN </a:t>
            </a:r>
            <a:r>
              <a:rPr lang="en-US" dirty="0" smtClean="0"/>
              <a:t>CHABA </a:t>
            </a:r>
            <a:r>
              <a:rPr lang="en-US" dirty="0" smtClean="0"/>
              <a:t>(16103121)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27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435" y="117764"/>
            <a:ext cx="9601200" cy="1485900"/>
          </a:xfrm>
        </p:spPr>
        <p:txBody>
          <a:bodyPr/>
          <a:lstStyle/>
          <a:p>
            <a:pPr algn="ctr"/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35" y="776090"/>
            <a:ext cx="9919856" cy="5874091"/>
          </a:xfrm>
        </p:spPr>
      </p:pic>
    </p:spTree>
    <p:extLst>
      <p:ext uri="{BB962C8B-B14F-4D97-AF65-F5344CB8AC3E}">
        <p14:creationId xmlns:p14="http://schemas.microsoft.com/office/powerpoint/2010/main" val="1493231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achieved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76217"/>
            <a:ext cx="9601200" cy="4115873"/>
          </a:xfrm>
        </p:spPr>
        <p:txBody>
          <a:bodyPr/>
          <a:lstStyle/>
          <a:p>
            <a:r>
              <a:rPr lang="en-US" sz="2400" dirty="0" smtClean="0"/>
              <a:t>Collected data of stock prices of various companies using            Yahoo Finance</a:t>
            </a:r>
          </a:p>
          <a:p>
            <a:r>
              <a:rPr lang="en-US" sz="2400" dirty="0" smtClean="0"/>
              <a:t>We added new features in our data like Trend using already present features to enhance its capabilities</a:t>
            </a:r>
          </a:p>
          <a:p>
            <a:r>
              <a:rPr lang="en-US" sz="2400" dirty="0" smtClean="0">
                <a:solidFill>
                  <a:srgbClr val="191B0E"/>
                </a:solidFill>
              </a:rPr>
              <a:t>Used </a:t>
            </a:r>
            <a:r>
              <a:rPr lang="en-US" sz="2400" dirty="0">
                <a:solidFill>
                  <a:srgbClr val="191B0E"/>
                </a:solidFill>
              </a:rPr>
              <a:t>method of trial and error to preprocess </a:t>
            </a:r>
            <a:r>
              <a:rPr lang="en-US" sz="2400" dirty="0" smtClean="0">
                <a:solidFill>
                  <a:srgbClr val="191B0E"/>
                </a:solidFill>
              </a:rPr>
              <a:t>the data </a:t>
            </a:r>
            <a:r>
              <a:rPr lang="en-US" sz="2400" dirty="0">
                <a:solidFill>
                  <a:srgbClr val="191B0E"/>
                </a:solidFill>
              </a:rPr>
              <a:t>for different </a:t>
            </a:r>
            <a:r>
              <a:rPr lang="en-US" sz="2400" dirty="0" smtClean="0">
                <a:solidFill>
                  <a:srgbClr val="191B0E"/>
                </a:solidFill>
              </a:rPr>
              <a:t>algorithms</a:t>
            </a:r>
          </a:p>
          <a:p>
            <a:r>
              <a:rPr lang="en-US" sz="2400" dirty="0" smtClean="0">
                <a:solidFill>
                  <a:srgbClr val="191B0E"/>
                </a:solidFill>
              </a:rPr>
              <a:t>Applied different algorithms with different testing methods, comparing </a:t>
            </a:r>
            <a:r>
              <a:rPr lang="en-US" sz="2400" dirty="0" smtClean="0">
                <a:solidFill>
                  <a:srgbClr val="191B0E"/>
                </a:solidFill>
              </a:rPr>
              <a:t>their </a:t>
            </a:r>
            <a:r>
              <a:rPr lang="en-US" sz="2400" dirty="0" smtClean="0">
                <a:solidFill>
                  <a:srgbClr val="191B0E"/>
                </a:solidFill>
              </a:rPr>
              <a:t>accuracy in different methods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236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77285"/>
            <a:ext cx="9601200" cy="4090115"/>
          </a:xfrm>
        </p:spPr>
        <p:txBody>
          <a:bodyPr/>
          <a:lstStyle/>
          <a:p>
            <a:r>
              <a:rPr lang="en-US" sz="2400" dirty="0" smtClean="0"/>
              <a:t>SVM algorithm gives the most accurate results for the prediction</a:t>
            </a:r>
          </a:p>
          <a:p>
            <a:r>
              <a:rPr lang="en-US" sz="2400" dirty="0" smtClean="0"/>
              <a:t>The more the percentage of dataset split in the learning section, the more accurate the results are for the testing section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33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for further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41679"/>
            <a:ext cx="9601200" cy="4025721"/>
          </a:xfrm>
        </p:spPr>
        <p:txBody>
          <a:bodyPr/>
          <a:lstStyle/>
          <a:p>
            <a:r>
              <a:rPr lang="en-US" sz="2400" dirty="0" smtClean="0"/>
              <a:t>Implementing the above concepts through Python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roviding a frontend to the implement this in the form of a web application</a:t>
            </a:r>
          </a:p>
          <a:p>
            <a:r>
              <a:rPr lang="en-US" sz="2400" dirty="0" smtClean="0"/>
              <a:t>In the application, the client will be able to select the stock whose future price is to be predicted and the time for which the piece is to be predicted </a:t>
            </a:r>
          </a:p>
          <a:p>
            <a:r>
              <a:rPr lang="en-US" sz="2400" dirty="0" smtClean="0"/>
              <a:t>The results will be visible in graphical form using different algorithms and thus the client will get a fair idea about how the price will change and can invest accordingly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813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54558"/>
            <a:ext cx="9601200" cy="4012842"/>
          </a:xfrm>
        </p:spPr>
        <p:txBody>
          <a:bodyPr/>
          <a:lstStyle/>
          <a:p>
            <a:r>
              <a:rPr lang="en-IN" sz="2800" dirty="0" smtClean="0">
                <a:effectLst/>
              </a:rPr>
              <a:t>Predict the stock market trend </a:t>
            </a:r>
            <a:r>
              <a:rPr lang="en-IN" sz="2800" dirty="0" smtClean="0"/>
              <a:t>on day to day basis </a:t>
            </a:r>
            <a:r>
              <a:rPr lang="en-IN" sz="2800" dirty="0" smtClean="0">
                <a:effectLst/>
              </a:rPr>
              <a:t>based </a:t>
            </a:r>
            <a:r>
              <a:rPr lang="en-IN" sz="2800" dirty="0" smtClean="0">
                <a:effectLst/>
              </a:rPr>
              <a:t>on the past </a:t>
            </a:r>
            <a:r>
              <a:rPr lang="en-IN" sz="2800" dirty="0" smtClean="0">
                <a:effectLst/>
              </a:rPr>
              <a:t>data</a:t>
            </a:r>
            <a:endParaRPr lang="en-IN" sz="2800" dirty="0" smtClean="0">
              <a:effectLst/>
            </a:endParaRPr>
          </a:p>
          <a:p>
            <a:r>
              <a:rPr lang="en-IN" sz="2800" dirty="0" smtClean="0">
                <a:effectLst/>
              </a:rPr>
              <a:t>To </a:t>
            </a:r>
            <a:r>
              <a:rPr lang="en-IN" sz="2800" dirty="0">
                <a:effectLst/>
              </a:rPr>
              <a:t>add to the academic understanding of the stock market position </a:t>
            </a:r>
          </a:p>
          <a:p>
            <a:r>
              <a:rPr lang="en-IN" sz="2800" dirty="0">
                <a:effectLst/>
              </a:rPr>
              <a:t>H</a:t>
            </a:r>
            <a:r>
              <a:rPr lang="en-IN" sz="2800" dirty="0" smtClean="0">
                <a:effectLst/>
              </a:rPr>
              <a:t>elp </a:t>
            </a:r>
            <a:r>
              <a:rPr lang="en-IN" sz="2800" dirty="0">
                <a:effectLst/>
              </a:rPr>
              <a:t>investors understand how the market has been moving in the past so as to well equip them </a:t>
            </a:r>
            <a:r>
              <a:rPr lang="en-IN" sz="2800" dirty="0" smtClean="0">
                <a:effectLst/>
              </a:rPr>
              <a:t>for future trends</a:t>
            </a:r>
            <a:endParaRPr lang="en-IN" sz="2800" dirty="0" smtClean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69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67437"/>
            <a:ext cx="9601200" cy="3999963"/>
          </a:xfrm>
        </p:spPr>
        <p:txBody>
          <a:bodyPr/>
          <a:lstStyle/>
          <a:p>
            <a:r>
              <a:rPr lang="en-GB" altLang="en-US" sz="2400" dirty="0" smtClean="0"/>
              <a:t>Predicting </a:t>
            </a:r>
            <a:r>
              <a:rPr lang="en-GB" altLang="en-US" sz="2400" dirty="0"/>
              <a:t>stock performance is a very large and profitable area of study </a:t>
            </a:r>
            <a:endParaRPr lang="en-GB" altLang="en-US" sz="2400" dirty="0" smtClean="0"/>
          </a:p>
          <a:p>
            <a:r>
              <a:rPr lang="en-GB" altLang="en-US" sz="2400" dirty="0"/>
              <a:t>Many companies have developed </a:t>
            </a:r>
            <a:r>
              <a:rPr lang="en-GB" altLang="en-US" sz="2400" dirty="0" smtClean="0"/>
              <a:t>stock predictors </a:t>
            </a:r>
            <a:r>
              <a:rPr lang="en-GB" altLang="en-US" sz="2400" dirty="0"/>
              <a:t>based on </a:t>
            </a:r>
            <a:r>
              <a:rPr lang="en-GB" altLang="en-US" sz="2400" dirty="0" smtClean="0"/>
              <a:t>various machine learning algorithms</a:t>
            </a:r>
          </a:p>
          <a:p>
            <a:r>
              <a:rPr lang="en-GB" altLang="en-US" sz="2400" dirty="0"/>
              <a:t>This technique has proven successful in </a:t>
            </a:r>
            <a:r>
              <a:rPr lang="en-GB" altLang="en-US" sz="2400" dirty="0" smtClean="0"/>
              <a:t>aiding </a:t>
            </a:r>
            <a:r>
              <a:rPr lang="en-GB" altLang="en-US" sz="2400" dirty="0"/>
              <a:t>the decisions of </a:t>
            </a:r>
            <a:r>
              <a:rPr lang="en-GB" altLang="en-US" sz="2400" dirty="0" smtClean="0"/>
              <a:t>investors</a:t>
            </a:r>
          </a:p>
          <a:p>
            <a:r>
              <a:rPr lang="en-GB" altLang="en-US" sz="2400" dirty="0"/>
              <a:t>Can give an edge to beginning </a:t>
            </a:r>
            <a:r>
              <a:rPr lang="en-GB" altLang="en-US" sz="2400" dirty="0" smtClean="0"/>
              <a:t>investors </a:t>
            </a:r>
            <a:r>
              <a:rPr lang="en-GB" altLang="en-US" sz="2400" dirty="0"/>
              <a:t>who don’t have a lifetime of experience</a:t>
            </a:r>
          </a:p>
          <a:p>
            <a:endParaRPr lang="en-GB" altLang="en-US" sz="2400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1848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64407"/>
            <a:ext cx="10353762" cy="418543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Collect the dataset for stocks of a particular company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pply various operations on the dataset and convert it to a form on which algorithms can be applied</a:t>
            </a:r>
          </a:p>
          <a:p>
            <a:r>
              <a:rPr lang="en-US" sz="2400" dirty="0" smtClean="0"/>
              <a:t>Feed the dataset to the software, WEKA, where we apply various machine learning algorithms and compare the results for all the algorithms applied</a:t>
            </a:r>
          </a:p>
          <a:p>
            <a:r>
              <a:rPr lang="en-US" sz="2400" dirty="0" smtClean="0"/>
              <a:t>Dataset is split up into 2 sets (percentage can be adjusted), one for learning and another for testing</a:t>
            </a:r>
          </a:p>
          <a:p>
            <a:r>
              <a:rPr lang="en-US" sz="2400" dirty="0" smtClean="0"/>
              <a:t>Algorithm where the error for the predicted values is the minimum, is considered to give the best results and accuracy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789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/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79419"/>
            <a:ext cx="9601200" cy="508461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Collecting and optimizing dataset </a:t>
            </a:r>
          </a:p>
          <a:p>
            <a:pPr marL="0" indent="0">
              <a:buNone/>
            </a:pPr>
            <a:r>
              <a:rPr lang="en-US" sz="2400" dirty="0" smtClean="0"/>
              <a:t>       - For this we chose the data of various Stock Prices, for </a:t>
            </a:r>
            <a:r>
              <a:rPr lang="en-US" sz="2400" dirty="0" smtClean="0"/>
              <a:t>a period of last 4 years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-  Optimization of dataset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 smtClean="0"/>
              <a:t>First we subtracted Previous day’s Open Price from Current day’s Open Price  :  OP(n) – OP(n-1)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 smtClean="0"/>
              <a:t>If the difference was positive, we assigned it a Boolean variable TRUE, to mark increase in price, else FALSE  :</a:t>
            </a:r>
          </a:p>
          <a:p>
            <a:pPr marL="1444752" lvl="3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IF(OP(n</a:t>
            </a:r>
            <a:r>
              <a:rPr lang="en-US" sz="2200" dirty="0"/>
              <a:t>) – OP(n-1</a:t>
            </a:r>
            <a:r>
              <a:rPr lang="en-US" sz="2200" dirty="0" smtClean="0"/>
              <a:t>)&gt;0, TRUE, FALSE)</a:t>
            </a:r>
          </a:p>
          <a:p>
            <a:pPr marL="1444752" lvl="3" indent="0">
              <a:buNone/>
            </a:pPr>
            <a:r>
              <a:rPr lang="en-US" sz="2200" dirty="0" smtClean="0"/>
              <a:t>This feature was named trend.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 smtClean="0"/>
              <a:t>Also, we calculated Numeric Trend from the formula below:</a:t>
            </a:r>
          </a:p>
          <a:p>
            <a:pPr marL="1444752" lvl="3" indent="0">
              <a:buNone/>
            </a:pPr>
            <a:r>
              <a:rPr lang="en-US" sz="2200" dirty="0"/>
              <a:t>	(OP(n) – OP(n-1</a:t>
            </a:r>
            <a:r>
              <a:rPr lang="en-US" sz="2200" dirty="0" smtClean="0"/>
              <a:t>))*1000/OP(n-1</a:t>
            </a:r>
            <a:r>
              <a:rPr lang="en-US" sz="2200" dirty="0"/>
              <a:t>)</a:t>
            </a:r>
            <a:endParaRPr lang="en-US" sz="2200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442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913795" y="563881"/>
            <a:ext cx="10353761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83335"/>
            <a:ext cx="10353762" cy="61818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 Feed the optimized dataset to the software WEKA in the form of a CSV file.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- Select dataset from your local device, </a:t>
            </a:r>
            <a:r>
              <a:rPr lang="en-US" sz="2400" dirty="0"/>
              <a:t>algorithm to </a:t>
            </a:r>
            <a:r>
              <a:rPr lang="en-US" sz="2400" dirty="0" smtClean="0"/>
              <a:t>apply and partition %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- Get the error values (accuracy %) for each algorithm and compare them.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u="sng" dirty="0"/>
              <a:t> </a:t>
            </a:r>
            <a:r>
              <a:rPr lang="en-US" sz="2400" b="1" u="sng" dirty="0" smtClean="0"/>
              <a:t>Logistic Regression :                                        </a:t>
            </a:r>
          </a:p>
          <a:p>
            <a:pPr marL="0" indent="0">
              <a:buNone/>
            </a:pPr>
            <a:endParaRPr lang="en-US" sz="24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909" y="2025241"/>
            <a:ext cx="4849091" cy="48327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775" y="2162175"/>
            <a:ext cx="4608498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8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71600" y="528034"/>
            <a:ext cx="4780316" cy="5872765"/>
          </a:xfrm>
        </p:spPr>
        <p:txBody>
          <a:bodyPr/>
          <a:lstStyle/>
          <a:p>
            <a:r>
              <a:rPr lang="en-US" sz="2400" b="1" u="sng" dirty="0"/>
              <a:t>Naïve Bayes </a:t>
            </a:r>
            <a:r>
              <a:rPr lang="en-US" sz="2400" b="1" u="sng" dirty="0" smtClean="0"/>
              <a:t>:</a:t>
            </a:r>
            <a:endParaRPr lang="en-US" sz="2400" b="1" dirty="0" smtClean="0"/>
          </a:p>
          <a:p>
            <a:endParaRPr lang="en-US" sz="2400" b="1" u="sng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sz="2400" b="1" u="sng" dirty="0" smtClean="0"/>
          </a:p>
          <a:p>
            <a:pPr marL="0" indent="0">
              <a:buNone/>
            </a:pPr>
            <a:endParaRPr lang="en-US" sz="2400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73133" y="528033"/>
            <a:ext cx="4820884" cy="5817345"/>
          </a:xfrm>
        </p:spPr>
        <p:txBody>
          <a:bodyPr/>
          <a:lstStyle/>
          <a:p>
            <a:r>
              <a:rPr lang="en-US" sz="2400" b="1" u="sng" dirty="0" smtClean="0"/>
              <a:t>Random Forrest:</a:t>
            </a:r>
          </a:p>
          <a:p>
            <a:endParaRPr lang="en-US" sz="2400" b="1" u="sng" dirty="0"/>
          </a:p>
          <a:p>
            <a:endParaRPr lang="en-US" sz="2400" b="1" u="sng" dirty="0" smtClean="0"/>
          </a:p>
          <a:p>
            <a:endParaRPr lang="en-US" sz="2400" b="1" u="sng" dirty="0"/>
          </a:p>
          <a:p>
            <a:endParaRPr lang="en-US" sz="2400" b="1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65" y="934184"/>
            <a:ext cx="4848225" cy="24750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251" y="934184"/>
            <a:ext cx="5249383" cy="24750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937" y="3301627"/>
            <a:ext cx="3030735" cy="37179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7007" y="3713018"/>
            <a:ext cx="7596637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4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581891"/>
            <a:ext cx="4447786" cy="5285509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SVM</a:t>
            </a:r>
            <a:endParaRPr lang="en-US" sz="2400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581891"/>
            <a:ext cx="4447786" cy="5285509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But when SVM applied on Open Price</a:t>
            </a:r>
            <a:r>
              <a:rPr lang="en-US" sz="2400" b="1" dirty="0" smtClean="0"/>
              <a:t>**</a:t>
            </a:r>
            <a:endParaRPr lang="en-US" sz="24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709" y="1444854"/>
            <a:ext cx="5597291" cy="2369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47" y="1200501"/>
            <a:ext cx="5597291" cy="24750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47" y="3915640"/>
            <a:ext cx="5160608" cy="21249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4411" y="3935864"/>
            <a:ext cx="4856316" cy="259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3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 and Activit</a:t>
            </a:r>
            <a:r>
              <a:rPr lang="en-US" dirty="0" smtClean="0"/>
              <a:t>y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657" y="1745672"/>
            <a:ext cx="5615490" cy="3463637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40" y="1648690"/>
            <a:ext cx="5239365" cy="4973783"/>
          </a:xfrm>
        </p:spPr>
      </p:pic>
      <p:cxnSp>
        <p:nvCxnSpPr>
          <p:cNvPr id="10" name="Straight Connector 9"/>
          <p:cNvCxnSpPr/>
          <p:nvPr/>
        </p:nvCxnSpPr>
        <p:spPr>
          <a:xfrm flipH="1">
            <a:off x="8936182" y="3796145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0155382" y="3131127"/>
            <a:ext cx="0" cy="66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06426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630</TotalTime>
  <Words>549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Franklin Gothic Book</vt:lpstr>
      <vt:lpstr>Wingdings</vt:lpstr>
      <vt:lpstr>Crop</vt:lpstr>
      <vt:lpstr>Stock price prediction model using ml</vt:lpstr>
      <vt:lpstr>OBJECTIVE</vt:lpstr>
      <vt:lpstr>MOTIVATION</vt:lpstr>
      <vt:lpstr>PROBLEM STATEMENT</vt:lpstr>
      <vt:lpstr>DESIGN / IMPLEMENTATION</vt:lpstr>
      <vt:lpstr>.</vt:lpstr>
      <vt:lpstr>.</vt:lpstr>
      <vt:lpstr>PowerPoint Presentation</vt:lpstr>
      <vt:lpstr>Use case diagram and Activity diagram</vt:lpstr>
      <vt:lpstr>Class diagram</vt:lpstr>
      <vt:lpstr>Results achieved so far</vt:lpstr>
      <vt:lpstr>Conclusion</vt:lpstr>
      <vt:lpstr>Timeline for further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 model using ml</dc:title>
  <dc:creator>Harshima Singla</dc:creator>
  <cp:lastModifiedBy>Shivam Jand</cp:lastModifiedBy>
  <cp:revision>34</cp:revision>
  <dcterms:created xsi:type="dcterms:W3CDTF">2018-10-14T09:13:44Z</dcterms:created>
  <dcterms:modified xsi:type="dcterms:W3CDTF">2018-10-15T05:13:17Z</dcterms:modified>
</cp:coreProperties>
</file>