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Glacial Indifference Bold" panose="020B0604020202020204" charset="0"/>
      <p:regular r:id="rId18"/>
    </p:embeddedFont>
    <p:embeddedFont>
      <p:font typeface="HK Grotesk" panose="020B0604020202020204" charset="0"/>
      <p:regular r:id="rId19"/>
    </p:embeddedFont>
    <p:embeddedFont>
      <p:font typeface="HK Grotesk Bold" panose="020B0604020202020204" charset="0"/>
      <p:regular r:id="rId20"/>
    </p:embeddedFont>
    <p:embeddedFont>
      <p:font typeface="HK Grotesk Bold Italics" panose="020B0604020202020204" charset="0"/>
      <p:regular r:id="rId21"/>
    </p:embeddedFont>
    <p:embeddedFont>
      <p:font typeface="HK Grotesk Italics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58" y="3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233514" y="-3273956"/>
            <a:ext cx="10135439" cy="13560956"/>
          </a:xfrm>
          <a:custGeom>
            <a:avLst/>
            <a:gdLst/>
            <a:ahLst/>
            <a:cxnLst/>
            <a:rect l="l" t="t" r="r" b="b"/>
            <a:pathLst>
              <a:path w="10135439" h="13560956">
                <a:moveTo>
                  <a:pt x="0" y="0"/>
                </a:moveTo>
                <a:lnTo>
                  <a:pt x="10135439" y="0"/>
                </a:lnTo>
                <a:lnTo>
                  <a:pt x="10135439" y="13560956"/>
                </a:lnTo>
                <a:lnTo>
                  <a:pt x="0" y="13560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726" b="-2726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651632" y="3377707"/>
            <a:ext cx="8984736" cy="1451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07"/>
              </a:lnSpc>
            </a:pPr>
            <a:r>
              <a:rPr lang="en-US" sz="1000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ARTIFY AI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243404" y="6630511"/>
            <a:ext cx="7801192" cy="212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Name :- Shivam Javiya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Student ID :- 202312029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Company Name :- Mxicoders Pvt Ltd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Guide Name :- Paresh Dalsaniya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2113643" y="-2113643"/>
            <a:ext cx="10287000" cy="14514286"/>
          </a:xfrm>
          <a:custGeom>
            <a:avLst/>
            <a:gdLst/>
            <a:ahLst/>
            <a:cxnLst/>
            <a:rect l="l" t="t" r="r" b="b"/>
            <a:pathLst>
              <a:path w="10287000" h="14514286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528277"/>
            <a:ext cx="9094277" cy="1044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DISADVANTAGES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14350" y="4179099"/>
            <a:ext cx="17259300" cy="4786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650"/>
              </a:lnSpc>
              <a:buFont typeface="Arial"/>
              <a:buChar char="•"/>
            </a:pPr>
            <a:r>
              <a:rPr lang="en-US" sz="3000" b="1" spc="32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Complex Integration</a:t>
            </a:r>
            <a:r>
              <a:rPr lang="en-US" sz="3000" spc="32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: Integrating multiple AI models requires significant development effort.</a:t>
            </a:r>
          </a:p>
          <a:p>
            <a:pPr marL="647700" lvl="1" indent="-323850" algn="l">
              <a:lnSpc>
                <a:spcPts val="4650"/>
              </a:lnSpc>
              <a:buFont typeface="Arial"/>
              <a:buChar char="•"/>
            </a:pPr>
            <a:r>
              <a:rPr lang="en-US" sz="3000" b="1" spc="32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Data Privacy Concerns</a:t>
            </a:r>
            <a:r>
              <a:rPr lang="en-US" sz="3000" spc="32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: Handling user data necessitates robust security measures to protect privacy.</a:t>
            </a:r>
          </a:p>
          <a:p>
            <a:pPr marL="647700" lvl="1" indent="-323850" algn="l">
              <a:lnSpc>
                <a:spcPts val="4650"/>
              </a:lnSpc>
              <a:buFont typeface="Arial"/>
              <a:buChar char="•"/>
            </a:pPr>
            <a:r>
              <a:rPr lang="en-US" sz="3000" b="1" spc="32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Potential for Overload</a:t>
            </a:r>
            <a:r>
              <a:rPr lang="en-US" sz="3000" spc="32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: Too many features may overwhelm users and decrease usability.</a:t>
            </a:r>
          </a:p>
          <a:p>
            <a:pPr marL="647700" lvl="1" indent="-323850" algn="l">
              <a:lnSpc>
                <a:spcPts val="4650"/>
              </a:lnSpc>
              <a:buFont typeface="Arial"/>
              <a:buChar char="•"/>
            </a:pPr>
            <a:r>
              <a:rPr lang="en-US" sz="3000" b="1" spc="32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High Maintenance</a:t>
            </a:r>
            <a:r>
              <a:rPr lang="en-US" sz="3000" spc="32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: Requires continuous updates and maintenance to function smoothly.</a:t>
            </a:r>
          </a:p>
          <a:p>
            <a:pPr marL="647700" lvl="1" indent="-323850" algn="l">
              <a:lnSpc>
                <a:spcPts val="4650"/>
              </a:lnSpc>
              <a:buFont typeface="Arial"/>
              <a:buChar char="•"/>
            </a:pPr>
            <a:r>
              <a:rPr lang="en-US" sz="3000" b="1" spc="32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Dependence on AI Accuracy</a:t>
            </a:r>
            <a:r>
              <a:rPr lang="en-US" sz="3000" spc="32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: Effectiveness depends on the reliability of the integrated AI models.</a:t>
            </a:r>
          </a:p>
          <a:p>
            <a:pPr marL="647700" lvl="1" indent="-323850" algn="l">
              <a:lnSpc>
                <a:spcPts val="4650"/>
              </a:lnSpc>
              <a:buFont typeface="Arial"/>
              <a:buChar char="•"/>
            </a:pPr>
            <a:r>
              <a:rPr lang="en-US" sz="3000" b="1" spc="32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Time-Consuming Development</a:t>
            </a:r>
            <a:r>
              <a:rPr lang="en-US" sz="3000" spc="32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: Developing and integrating the platform can be time-consuming.</a:t>
            </a:r>
          </a:p>
          <a:p>
            <a:pPr algn="l">
              <a:lnSpc>
                <a:spcPts val="4650"/>
              </a:lnSpc>
            </a:pPr>
            <a:endParaRPr lang="en-US" sz="3000" spc="32" dirty="0">
              <a:solidFill>
                <a:srgbClr val="FFFFFF"/>
              </a:solidFill>
              <a:latin typeface="HK Grotesk"/>
              <a:ea typeface="HK Grotesk"/>
              <a:cs typeface="HK Grotesk"/>
              <a:sym typeface="HK Grotes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31637" y="-450964"/>
            <a:ext cx="17217823" cy="10737964"/>
          </a:xfrm>
          <a:custGeom>
            <a:avLst/>
            <a:gdLst/>
            <a:ahLst/>
            <a:cxnLst/>
            <a:rect l="l" t="t" r="r" b="b"/>
            <a:pathLst>
              <a:path w="17217823" h="10737964">
                <a:moveTo>
                  <a:pt x="0" y="0"/>
                </a:moveTo>
                <a:lnTo>
                  <a:pt x="17217822" y="0"/>
                </a:lnTo>
                <a:lnTo>
                  <a:pt x="17217822" y="10737964"/>
                </a:lnTo>
                <a:lnTo>
                  <a:pt x="0" y="107379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25669" b="-567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82184" y="2526229"/>
            <a:ext cx="17367276" cy="7197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710"/>
              </a:lnSpc>
              <a:buAutoNum type="arabicPeriod"/>
            </a:pPr>
            <a:r>
              <a:rPr lang="en-US" sz="3000" b="1" spc="30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Tool Expansion</a:t>
            </a:r>
            <a:r>
              <a:rPr lang="en-US" sz="3000" spc="30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: Continuously add more AI tools and models to the platform to offer a wider range of functionalities and solutions.</a:t>
            </a:r>
          </a:p>
          <a:p>
            <a:pPr marL="647700" lvl="1" indent="-323850" algn="just">
              <a:lnSpc>
                <a:spcPts val="4710"/>
              </a:lnSpc>
              <a:buAutoNum type="arabicPeriod"/>
            </a:pPr>
            <a:r>
              <a:rPr lang="en-US" sz="3000" b="1" spc="30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Improved Natural Language Processing (NLP): </a:t>
            </a:r>
            <a:r>
              <a:rPr lang="en-US" sz="3000" spc="30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Enhance NLP capabilities to better understand and respond to complex user queries in multiple languages.</a:t>
            </a:r>
          </a:p>
          <a:p>
            <a:pPr marL="647700" lvl="1" indent="-323850" algn="just">
              <a:lnSpc>
                <a:spcPts val="4710"/>
              </a:lnSpc>
              <a:buAutoNum type="arabicPeriod"/>
            </a:pPr>
            <a:r>
              <a:rPr lang="en-US" sz="3000" b="1" spc="30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Voice Interface Integration: </a:t>
            </a:r>
            <a:r>
              <a:rPr lang="en-US" sz="3000" spc="30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Add voice interaction features for hands-free engagement, providing a more flexible user experience.</a:t>
            </a:r>
          </a:p>
          <a:p>
            <a:pPr marL="647700" lvl="1" indent="-323850" algn="just">
              <a:lnSpc>
                <a:spcPts val="4710"/>
              </a:lnSpc>
              <a:buAutoNum type="arabicPeriod"/>
            </a:pPr>
            <a:r>
              <a:rPr lang="en-US" sz="3000" b="1" spc="30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Expanded Language Support: </a:t>
            </a:r>
            <a:r>
              <a:rPr lang="en-US" sz="3000" spc="30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Increase support for native languages, making the platform accessible to a wider global audience by offering localized experiences.</a:t>
            </a:r>
          </a:p>
          <a:p>
            <a:pPr marL="647700" lvl="1" indent="-323850" algn="just">
              <a:lnSpc>
                <a:spcPts val="4710"/>
              </a:lnSpc>
              <a:buAutoNum type="arabicPeriod"/>
            </a:pPr>
            <a:r>
              <a:rPr lang="en-US" sz="3000" b="1" spc="30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Performance Optimization: </a:t>
            </a:r>
            <a:r>
              <a:rPr lang="en-US" sz="3000" spc="30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Optimize the system architecture to improve speed, responsiveness, and overall performance.</a:t>
            </a:r>
          </a:p>
          <a:p>
            <a:pPr algn="just">
              <a:lnSpc>
                <a:spcPts val="4710"/>
              </a:lnSpc>
            </a:pPr>
            <a:endParaRPr lang="en-US" sz="3000" spc="30" dirty="0">
              <a:solidFill>
                <a:srgbClr val="FFFFFF"/>
              </a:solidFill>
              <a:latin typeface="HK Grotesk"/>
              <a:ea typeface="HK Grotesk"/>
              <a:cs typeface="HK Grotesk"/>
              <a:sym typeface="HK Grotesk"/>
            </a:endParaRPr>
          </a:p>
          <a:p>
            <a:pPr algn="just">
              <a:lnSpc>
                <a:spcPts val="4710"/>
              </a:lnSpc>
            </a:pPr>
            <a:endParaRPr lang="en-US" sz="3000" spc="30" dirty="0">
              <a:solidFill>
                <a:srgbClr val="FFFFFF"/>
              </a:solidFill>
              <a:latin typeface="HK Grotesk"/>
              <a:ea typeface="HK Grotesk"/>
              <a:cs typeface="HK Grotesk"/>
              <a:sym typeface="HK Grotesk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071055" y="1345547"/>
            <a:ext cx="14145890" cy="822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569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SYSTEM ENHANCEMENT</a:t>
            </a:r>
          </a:p>
        </p:txBody>
      </p:sp>
      <p:sp>
        <p:nvSpPr>
          <p:cNvPr id="6" name="Freeform 6"/>
          <p:cNvSpPr/>
          <p:nvPr/>
        </p:nvSpPr>
        <p:spPr>
          <a:xfrm>
            <a:off x="13907521" y="341051"/>
            <a:ext cx="1398479" cy="1932792"/>
          </a:xfrm>
          <a:custGeom>
            <a:avLst/>
            <a:gdLst/>
            <a:ahLst/>
            <a:cxnLst/>
            <a:rect l="l" t="t" r="r" b="b"/>
            <a:pathLst>
              <a:path w="1398479" h="1932792">
                <a:moveTo>
                  <a:pt x="0" y="0"/>
                </a:moveTo>
                <a:lnTo>
                  <a:pt x="1398479" y="0"/>
                </a:lnTo>
                <a:lnTo>
                  <a:pt x="1398479" y="1932792"/>
                </a:lnTo>
                <a:lnTo>
                  <a:pt x="0" y="19327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622" b="-2622"/>
            </a:stretch>
          </a:blip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338336" y="-3273956"/>
            <a:ext cx="9611327" cy="13560956"/>
          </a:xfrm>
          <a:custGeom>
            <a:avLst/>
            <a:gdLst/>
            <a:ahLst/>
            <a:cxnLst/>
            <a:rect l="l" t="t" r="r" b="b"/>
            <a:pathLst>
              <a:path w="9611327" h="13560956">
                <a:moveTo>
                  <a:pt x="0" y="0"/>
                </a:moveTo>
                <a:lnTo>
                  <a:pt x="9611328" y="0"/>
                </a:lnTo>
                <a:lnTo>
                  <a:pt x="9611328" y="13560956"/>
                </a:lnTo>
                <a:lnTo>
                  <a:pt x="0" y="13560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651632" y="4623420"/>
            <a:ext cx="8984736" cy="1451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07"/>
              </a:lnSpc>
            </a:pPr>
            <a:r>
              <a:rPr lang="en-US" sz="1000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3765216" y="-3472302"/>
            <a:ext cx="10287000" cy="17231604"/>
          </a:xfrm>
          <a:custGeom>
            <a:avLst/>
            <a:gdLst/>
            <a:ahLst/>
            <a:cxnLst/>
            <a:rect l="l" t="t" r="r" b="b"/>
            <a:pathLst>
              <a:path w="10287000" h="17231604">
                <a:moveTo>
                  <a:pt x="0" y="0"/>
                </a:moveTo>
                <a:lnTo>
                  <a:pt x="10287000" y="0"/>
                </a:lnTo>
                <a:lnTo>
                  <a:pt x="10287000" y="17231604"/>
                </a:lnTo>
                <a:lnTo>
                  <a:pt x="0" y="172316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408" r="-9408" b="-80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319964" y="1066800"/>
            <a:ext cx="16204554" cy="1044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39"/>
              </a:lnSpc>
            </a:pPr>
            <a:r>
              <a:rPr lang="en-US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19964" y="2499603"/>
            <a:ext cx="16675122" cy="1072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68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571156" y="2205990"/>
            <a:ext cx="16675122" cy="8347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In today's fast-paced digital world, AI tools have transformed how we access information, solve problems, and create content.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FFFFFF"/>
              </a:solidFill>
              <a:latin typeface="HK Grotesk Italics"/>
              <a:ea typeface="HK Grotesk Italics"/>
              <a:cs typeface="HK Grotesk Italics"/>
              <a:sym typeface="HK Grotesk Italics"/>
            </a:endParaRPr>
          </a:p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 ArtifyAI is an innovative platform that integrates various AI models to provide a seamless, interactive solution for AI-driven insights, enhancing the way we interact with AI technologies.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FFFFFF"/>
              </a:solidFill>
              <a:latin typeface="HK Grotesk Italics"/>
              <a:ea typeface="HK Grotesk Italics"/>
              <a:cs typeface="HK Grotesk Italics"/>
              <a:sym typeface="HK Grotesk Italics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ArtifyAI combines advanced AI models into a single platform, delivering accurate and tailored insights for a seamless user experience.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FFFFFF"/>
              </a:solidFill>
              <a:latin typeface="HK Grotesk Italics"/>
              <a:ea typeface="HK Grotesk Italics"/>
              <a:cs typeface="HK Grotesk Italics"/>
              <a:sym typeface="HK Grotesk Italics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By integrating diverse AI tools into one interface, ArtifyAI enhances decision-making efficiency and transforms user interaction with AI.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FFFFFF"/>
              </a:solidFill>
              <a:latin typeface="HK Grotesk Italics"/>
              <a:ea typeface="HK Grotesk Italics"/>
              <a:cs typeface="HK Grotesk Italics"/>
              <a:sym typeface="HK Grotesk Italics"/>
            </a:endParaRP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FFFFFF"/>
              </a:solidFill>
              <a:latin typeface="HK Grotesk Italics"/>
              <a:ea typeface="HK Grotesk Italics"/>
              <a:cs typeface="HK Grotesk Italics"/>
              <a:sym typeface="HK Grotesk Italics"/>
            </a:endParaRPr>
          </a:p>
          <a:p>
            <a:pPr algn="l">
              <a:lnSpc>
                <a:spcPts val="3780"/>
              </a:lnSpc>
            </a:pPr>
            <a:endParaRPr lang="en-US" sz="3399">
              <a:solidFill>
                <a:srgbClr val="FFFFFF"/>
              </a:solidFill>
              <a:latin typeface="HK Grotesk Italics"/>
              <a:ea typeface="HK Grotesk Italics"/>
              <a:cs typeface="HK Grotesk Italics"/>
              <a:sym typeface="HK Grotesk Italics"/>
            </a:endParaRPr>
          </a:p>
          <a:p>
            <a:pPr algn="l">
              <a:lnSpc>
                <a:spcPts val="3780"/>
              </a:lnSpc>
            </a:pPr>
            <a:endParaRPr lang="en-US" sz="3399">
              <a:solidFill>
                <a:srgbClr val="FFFFFF"/>
              </a:solidFill>
              <a:latin typeface="HK Grotesk Italics"/>
              <a:ea typeface="HK Grotesk Italics"/>
              <a:cs typeface="HK Grotesk Italics"/>
              <a:sym typeface="HK Grotesk Itali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 flipV="1">
            <a:off x="5887357" y="-2113643"/>
            <a:ext cx="10287000" cy="14514286"/>
          </a:xfrm>
          <a:custGeom>
            <a:avLst/>
            <a:gdLst/>
            <a:ahLst/>
            <a:cxnLst/>
            <a:rect l="l" t="t" r="r" b="b"/>
            <a:pathLst>
              <a:path w="10287000" h="14514286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609127" y="1377650"/>
            <a:ext cx="8961701" cy="1044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039"/>
              </a:lnSpc>
            </a:pPr>
            <a:r>
              <a:rPr lang="en-US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TECHNOLOGIES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511523" y="2846575"/>
            <a:ext cx="7426387" cy="5626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544" lvl="1" indent="-485772" algn="just">
              <a:lnSpc>
                <a:spcPts val="6299"/>
              </a:lnSpc>
              <a:buFont typeface="Arial"/>
              <a:buChar char="•"/>
            </a:pPr>
            <a:r>
              <a:rPr lang="en-US" sz="44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HTML</a:t>
            </a:r>
          </a:p>
          <a:p>
            <a:pPr marL="971544" lvl="1" indent="-485772" algn="just">
              <a:lnSpc>
                <a:spcPts val="6299"/>
              </a:lnSpc>
              <a:buFont typeface="Arial"/>
              <a:buChar char="•"/>
            </a:pPr>
            <a:r>
              <a:rPr lang="en-US" sz="44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CSS </a:t>
            </a:r>
          </a:p>
          <a:p>
            <a:pPr marL="971544" lvl="1" indent="-485772" algn="l">
              <a:lnSpc>
                <a:spcPts val="6299"/>
              </a:lnSpc>
              <a:buFont typeface="Arial"/>
              <a:buChar char="•"/>
            </a:pPr>
            <a:r>
              <a:rPr lang="en-US" sz="44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JAVASCRIPT</a:t>
            </a:r>
          </a:p>
          <a:p>
            <a:pPr marL="971544" lvl="1" indent="-485772" algn="l">
              <a:lnSpc>
                <a:spcPts val="6299"/>
              </a:lnSpc>
              <a:buFont typeface="Arial"/>
              <a:buChar char="•"/>
            </a:pPr>
            <a:r>
              <a:rPr lang="en-US" sz="44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REACT</a:t>
            </a:r>
          </a:p>
          <a:p>
            <a:pPr marL="971544" lvl="1" indent="-485772" algn="l">
              <a:lnSpc>
                <a:spcPts val="6299"/>
              </a:lnSpc>
              <a:buFont typeface="Arial"/>
              <a:buChar char="•"/>
            </a:pPr>
            <a:r>
              <a:rPr lang="en-US" sz="44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NODEJS</a:t>
            </a:r>
          </a:p>
          <a:p>
            <a:pPr marL="971544" lvl="1" indent="-485772" algn="l">
              <a:lnSpc>
                <a:spcPts val="6299"/>
              </a:lnSpc>
              <a:buFont typeface="Arial"/>
              <a:buChar char="•"/>
            </a:pPr>
            <a:r>
              <a:rPr lang="en-US" sz="44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EXPRESS</a:t>
            </a:r>
          </a:p>
          <a:p>
            <a:pPr marL="971544" lvl="1" indent="-485772" algn="l">
              <a:lnSpc>
                <a:spcPts val="6299"/>
              </a:lnSpc>
              <a:buFont typeface="Arial"/>
              <a:buChar char="•"/>
            </a:pPr>
            <a:r>
              <a:rPr lang="en-US" sz="44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MONGODB</a:t>
            </a:r>
          </a:p>
        </p:txBody>
      </p:sp>
      <p:sp>
        <p:nvSpPr>
          <p:cNvPr id="6" name="Freeform 6"/>
          <p:cNvSpPr/>
          <p:nvPr/>
        </p:nvSpPr>
        <p:spPr>
          <a:xfrm flipH="1">
            <a:off x="723932" y="1339550"/>
            <a:ext cx="5315011" cy="9797254"/>
          </a:xfrm>
          <a:custGeom>
            <a:avLst/>
            <a:gdLst/>
            <a:ahLst/>
            <a:cxnLst/>
            <a:rect l="l" t="t" r="r" b="b"/>
            <a:pathLst>
              <a:path w="5315011" h="9797254">
                <a:moveTo>
                  <a:pt x="5315011" y="0"/>
                </a:moveTo>
                <a:lnTo>
                  <a:pt x="0" y="0"/>
                </a:lnTo>
                <a:lnTo>
                  <a:pt x="0" y="9797255"/>
                </a:lnTo>
                <a:lnTo>
                  <a:pt x="5315011" y="9797255"/>
                </a:lnTo>
                <a:lnTo>
                  <a:pt x="5315011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 flipV="1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10287000" y="18288000"/>
                </a:ln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3"/>
            <a:stretch>
              <a:fillRect l="-12999" r="-12999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80047" y="732600"/>
            <a:ext cx="16979253" cy="8894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54"/>
              </a:lnSpc>
            </a:pPr>
            <a:r>
              <a:rPr lang="en-US" sz="6895">
                <a:solidFill>
                  <a:srgbClr val="FFFFFF"/>
                </a:solidFill>
                <a:latin typeface="HK Grotesk Bold Italics"/>
                <a:ea typeface="HK Grotesk Bold Italics"/>
                <a:cs typeface="HK Grotesk Bold Italics"/>
                <a:sym typeface="HK Grotesk Bold Italics"/>
              </a:rPr>
              <a:t>Objectives </a:t>
            </a:r>
          </a:p>
          <a:p>
            <a:pPr algn="ctr">
              <a:lnSpc>
                <a:spcPts val="9654"/>
              </a:lnSpc>
            </a:pPr>
            <a:endParaRPr lang="en-US" sz="6895">
              <a:solidFill>
                <a:srgbClr val="FFFFFF"/>
              </a:solidFill>
              <a:latin typeface="HK Grotesk Bold Italics"/>
              <a:ea typeface="HK Grotesk Bold Italics"/>
              <a:cs typeface="HK Grotesk Bold Italics"/>
              <a:sym typeface="HK Grotesk Bold Italics"/>
            </a:endParaRPr>
          </a:p>
          <a:p>
            <a:pPr marL="723738" lvl="1" indent="-361869" algn="l">
              <a:lnSpc>
                <a:spcPts val="4693"/>
              </a:lnSpc>
              <a:buAutoNum type="arabicPeriod"/>
            </a:pPr>
            <a:r>
              <a:rPr lang="en-US" sz="3352">
                <a:solidFill>
                  <a:srgbClr val="FFFFFF"/>
                </a:solidFill>
                <a:latin typeface="HK Grotesk Bold Italics"/>
                <a:ea typeface="HK Grotesk Bold Italics"/>
                <a:cs typeface="HK Grotesk Bold Italics"/>
                <a:sym typeface="HK Grotesk Bold Italics"/>
              </a:rPr>
              <a:t>AI Tool Integration:</a:t>
            </a:r>
            <a:r>
              <a:rPr lang="en-US" sz="3352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 Combine the strengths of ChatGPT, Google Gemini, and image generation AI to offer comprehensive solutions across different domains.</a:t>
            </a:r>
          </a:p>
          <a:p>
            <a:pPr marL="723739" lvl="1" indent="-361870" algn="l">
              <a:lnSpc>
                <a:spcPts val="4693"/>
              </a:lnSpc>
              <a:buAutoNum type="arabicPeriod"/>
            </a:pPr>
            <a:r>
              <a:rPr lang="en-US" sz="3352">
                <a:solidFill>
                  <a:srgbClr val="FFFFFF"/>
                </a:solidFill>
                <a:latin typeface="HK Grotesk Bold Italics"/>
                <a:ea typeface="HK Grotesk Bold Italics"/>
                <a:cs typeface="HK Grotesk Bold Italics"/>
                <a:sym typeface="HK Grotesk Bold Italics"/>
              </a:rPr>
              <a:t>User-Friendly Interface:</a:t>
            </a:r>
            <a:r>
              <a:rPr lang="en-US" sz="3352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 Design a visually appealing and intuitive UI/UX that boosts user engagement and accessibility.</a:t>
            </a:r>
          </a:p>
          <a:p>
            <a:pPr marL="723739" lvl="1" indent="-361870" algn="l">
              <a:lnSpc>
                <a:spcPts val="4693"/>
              </a:lnSpc>
              <a:buAutoNum type="arabicPeriod"/>
            </a:pPr>
            <a:r>
              <a:rPr lang="en-US" sz="3352">
                <a:solidFill>
                  <a:srgbClr val="FFFFFF"/>
                </a:solidFill>
                <a:latin typeface="HK Grotesk Bold Italics"/>
                <a:ea typeface="HK Grotesk Bold Italics"/>
                <a:cs typeface="HK Grotesk Bold Italics"/>
                <a:sym typeface="HK Grotesk Bold Italics"/>
              </a:rPr>
              <a:t>Scalability:</a:t>
            </a:r>
            <a:r>
              <a:rPr lang="en-US" sz="3352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 Build a scalable platform to support future expansions and integrate additional AI tools.</a:t>
            </a:r>
          </a:p>
          <a:p>
            <a:pPr marL="723739" lvl="1" indent="-361870" algn="l">
              <a:lnSpc>
                <a:spcPts val="4693"/>
              </a:lnSpc>
              <a:buAutoNum type="arabicPeriod"/>
            </a:pPr>
            <a:r>
              <a:rPr lang="en-US" sz="3352">
                <a:solidFill>
                  <a:srgbClr val="FFFFFF"/>
                </a:solidFill>
                <a:latin typeface="HK Grotesk Bold Italics"/>
                <a:ea typeface="HK Grotesk Bold Italics"/>
                <a:cs typeface="HK Grotesk Bold Italics"/>
                <a:sym typeface="HK Grotesk Bold Italics"/>
              </a:rPr>
              <a:t>Real-Time Updates:</a:t>
            </a:r>
            <a:r>
              <a:rPr lang="en-US" sz="3352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 Ensure the platform delivers real-time updates and insights, allowing users to access the latest information and solutions as they evolve.</a:t>
            </a:r>
          </a:p>
          <a:p>
            <a:pPr marL="723739" lvl="1" indent="-361870" algn="l">
              <a:lnSpc>
                <a:spcPts val="4693"/>
              </a:lnSpc>
              <a:buAutoNum type="arabicPeriod"/>
            </a:pPr>
            <a:r>
              <a:rPr lang="en-US" sz="3352">
                <a:solidFill>
                  <a:srgbClr val="FFFFFF"/>
                </a:solidFill>
                <a:latin typeface="HK Grotesk Bold Italics"/>
                <a:ea typeface="HK Grotesk Bold Italics"/>
                <a:cs typeface="HK Grotesk Bold Italics"/>
                <a:sym typeface="HK Grotesk Bold Italics"/>
              </a:rPr>
              <a:t>Cross-Platform Compatibility:</a:t>
            </a:r>
            <a:r>
              <a:rPr lang="en-US" sz="3352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 Develop the platform to be accessible across various devices.</a:t>
            </a:r>
          </a:p>
          <a:p>
            <a:pPr algn="l">
              <a:lnSpc>
                <a:spcPts val="4022"/>
              </a:lnSpc>
            </a:pPr>
            <a:endParaRPr lang="en-US" sz="3352">
              <a:solidFill>
                <a:srgbClr val="FFFFFF"/>
              </a:solidFill>
              <a:latin typeface="HK Grotesk Italics"/>
              <a:ea typeface="HK Grotesk Italics"/>
              <a:cs typeface="HK Grotesk Italics"/>
              <a:sym typeface="HK Grotesk Itali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31637" y="-960395"/>
            <a:ext cx="17024727" cy="10737964"/>
          </a:xfrm>
          <a:custGeom>
            <a:avLst/>
            <a:gdLst/>
            <a:ahLst/>
            <a:cxnLst/>
            <a:rect l="l" t="t" r="r" b="b"/>
            <a:pathLst>
              <a:path w="17024727" h="10737964">
                <a:moveTo>
                  <a:pt x="0" y="0"/>
                </a:moveTo>
                <a:lnTo>
                  <a:pt x="17024726" y="0"/>
                </a:lnTo>
                <a:lnTo>
                  <a:pt x="17024726" y="10737963"/>
                </a:lnTo>
                <a:lnTo>
                  <a:pt x="0" y="107379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23699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3385185"/>
            <a:ext cx="16230600" cy="5873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680"/>
              </a:lnSpc>
              <a:buFont typeface="Arial"/>
              <a:buChar char="•"/>
            </a:pPr>
            <a:r>
              <a:rPr lang="en-US" sz="3000" spc="3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User → (1) Input Processing: User inputs queries or tasks.</a:t>
            </a:r>
          </a:p>
          <a:p>
            <a:pPr marL="647700" lvl="1" indent="-323850" algn="l">
              <a:lnSpc>
                <a:spcPts val="4680"/>
              </a:lnSpc>
              <a:buFont typeface="Arial"/>
              <a:buChar char="•"/>
            </a:pPr>
            <a:r>
              <a:rPr lang="en-US" sz="3000" spc="3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Input Processing → (2) AI Model Execution: Analyzes inputs and selects appropriate AI models.</a:t>
            </a:r>
          </a:p>
          <a:p>
            <a:pPr marL="647700" lvl="1" indent="-323850" algn="l">
              <a:lnSpc>
                <a:spcPts val="4680"/>
              </a:lnSpc>
              <a:buFont typeface="Arial"/>
              <a:buChar char="•"/>
            </a:pPr>
            <a:r>
              <a:rPr lang="en-US" sz="3000" spc="3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AI Model Execution → (3) Output Generation: Generates and integrates responses from the AI models.</a:t>
            </a:r>
          </a:p>
          <a:p>
            <a:pPr marL="647700" lvl="1" indent="-323850" algn="l">
              <a:lnSpc>
                <a:spcPts val="4680"/>
              </a:lnSpc>
              <a:buFont typeface="Arial"/>
              <a:buChar char="•"/>
            </a:pPr>
            <a:r>
              <a:rPr lang="en-US" sz="3000" spc="3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Output Generation → (4) User: Provides personalized responses and content to the user.</a:t>
            </a:r>
          </a:p>
          <a:p>
            <a:pPr marL="647700" lvl="1" indent="-323850" algn="l">
              <a:lnSpc>
                <a:spcPts val="4680"/>
              </a:lnSpc>
              <a:buFont typeface="Arial"/>
              <a:buChar char="•"/>
            </a:pPr>
            <a:r>
              <a:rPr lang="en-US" sz="3000" spc="3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User → (5) AI Tool Collection: Submits AI Tool on the responses received.</a:t>
            </a:r>
          </a:p>
          <a:p>
            <a:pPr marL="647700" lvl="1" indent="-323850" algn="l">
              <a:lnSpc>
                <a:spcPts val="4680"/>
              </a:lnSpc>
              <a:buFont typeface="Arial"/>
              <a:buChar char="•"/>
            </a:pPr>
            <a:r>
              <a:rPr lang="en-US" sz="3000" spc="3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AI Tool Collection → (6) User Data: Updates user data with AI Tool for future improvements.</a:t>
            </a:r>
          </a:p>
          <a:p>
            <a:pPr algn="l">
              <a:lnSpc>
                <a:spcPts val="4680"/>
              </a:lnSpc>
            </a:pPr>
            <a:endParaRPr lang="en-US" sz="3000" spc="30">
              <a:solidFill>
                <a:srgbClr val="FFFFFF"/>
              </a:solidFill>
              <a:latin typeface="HK Grotesk"/>
              <a:ea typeface="HK Grotesk"/>
              <a:cs typeface="HK Grotesk"/>
              <a:sym typeface="HK Grotesk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071055" y="2083890"/>
            <a:ext cx="14145890" cy="73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50"/>
              </a:lnSpc>
            </a:pPr>
            <a:r>
              <a:rPr lang="en-US" sz="500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DATA FLOW DIAGRAM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68578" y="0"/>
            <a:ext cx="15890722" cy="10737964"/>
          </a:xfrm>
          <a:custGeom>
            <a:avLst/>
            <a:gdLst/>
            <a:ahLst/>
            <a:cxnLst/>
            <a:rect l="l" t="t" r="r" b="b"/>
            <a:pathLst>
              <a:path w="15890722" h="10737964">
                <a:moveTo>
                  <a:pt x="0" y="0"/>
                </a:moveTo>
                <a:lnTo>
                  <a:pt x="15890722" y="0"/>
                </a:lnTo>
                <a:lnTo>
                  <a:pt x="15890722" y="10737964"/>
                </a:lnTo>
                <a:lnTo>
                  <a:pt x="0" y="107379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637" t="-123699" r="-249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145473" y="1583291"/>
            <a:ext cx="14791182" cy="8518200"/>
          </a:xfrm>
          <a:custGeom>
            <a:avLst/>
            <a:gdLst/>
            <a:ahLst/>
            <a:cxnLst/>
            <a:rect l="l" t="t" r="r" b="b"/>
            <a:pathLst>
              <a:path w="14791182" h="8518200">
                <a:moveTo>
                  <a:pt x="0" y="0"/>
                </a:moveTo>
                <a:lnTo>
                  <a:pt x="14791181" y="0"/>
                </a:lnTo>
                <a:lnTo>
                  <a:pt x="14791181" y="8518201"/>
                </a:lnTo>
                <a:lnTo>
                  <a:pt x="0" y="85182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2780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468118" y="677862"/>
            <a:ext cx="14145890" cy="73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50"/>
              </a:lnSpc>
            </a:pPr>
            <a:r>
              <a:rPr lang="en-US" sz="500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CONTEXT LEVEL DFD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071055" y="-960395"/>
            <a:ext cx="14145890" cy="11247395"/>
          </a:xfrm>
          <a:custGeom>
            <a:avLst/>
            <a:gdLst/>
            <a:ahLst/>
            <a:cxnLst/>
            <a:rect l="l" t="t" r="r" b="b"/>
            <a:pathLst>
              <a:path w="14145890" h="11247395">
                <a:moveTo>
                  <a:pt x="0" y="0"/>
                </a:moveTo>
                <a:lnTo>
                  <a:pt x="14145890" y="0"/>
                </a:lnTo>
                <a:lnTo>
                  <a:pt x="14145890" y="11247395"/>
                </a:lnTo>
                <a:lnTo>
                  <a:pt x="0" y="112473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789" t="-123699" r="-13271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836746" y="2056436"/>
            <a:ext cx="6614508" cy="6174128"/>
          </a:xfrm>
          <a:custGeom>
            <a:avLst/>
            <a:gdLst/>
            <a:ahLst/>
            <a:cxnLst/>
            <a:rect l="l" t="t" r="r" b="b"/>
            <a:pathLst>
              <a:path w="6614508" h="6174128">
                <a:moveTo>
                  <a:pt x="0" y="0"/>
                </a:moveTo>
                <a:lnTo>
                  <a:pt x="6614508" y="0"/>
                </a:lnTo>
                <a:lnTo>
                  <a:pt x="6614508" y="6174128"/>
                </a:lnTo>
                <a:lnTo>
                  <a:pt x="0" y="6174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629728" y="1688554"/>
            <a:ext cx="10081619" cy="8089015"/>
          </a:xfrm>
          <a:custGeom>
            <a:avLst/>
            <a:gdLst/>
            <a:ahLst/>
            <a:cxnLst/>
            <a:rect l="l" t="t" r="r" b="b"/>
            <a:pathLst>
              <a:path w="10081619" h="8089015">
                <a:moveTo>
                  <a:pt x="0" y="0"/>
                </a:moveTo>
                <a:lnTo>
                  <a:pt x="10081619" y="0"/>
                </a:lnTo>
                <a:lnTo>
                  <a:pt x="10081619" y="8089014"/>
                </a:lnTo>
                <a:lnTo>
                  <a:pt x="0" y="80890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2628" b="-16757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071055" y="677862"/>
            <a:ext cx="14145890" cy="73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50"/>
              </a:lnSpc>
            </a:pPr>
            <a:r>
              <a:rPr lang="en-US" sz="500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SEQUENCE DIAGRAM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31637" y="-450964"/>
            <a:ext cx="17024727" cy="10737964"/>
          </a:xfrm>
          <a:custGeom>
            <a:avLst/>
            <a:gdLst/>
            <a:ahLst/>
            <a:cxnLst/>
            <a:rect l="l" t="t" r="r" b="b"/>
            <a:pathLst>
              <a:path w="17024727" h="10737964">
                <a:moveTo>
                  <a:pt x="0" y="0"/>
                </a:moveTo>
                <a:lnTo>
                  <a:pt x="17024726" y="0"/>
                </a:lnTo>
                <a:lnTo>
                  <a:pt x="17024726" y="10737964"/>
                </a:lnTo>
                <a:lnTo>
                  <a:pt x="0" y="107379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23699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2985201"/>
            <a:ext cx="16390643" cy="5887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0063" lvl="1" indent="-360031" algn="just">
              <a:lnSpc>
                <a:spcPts val="4669"/>
              </a:lnSpc>
              <a:buFont typeface="Arial"/>
              <a:buChar char="•"/>
            </a:pPr>
            <a:r>
              <a:rPr lang="en-US" sz="3335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User Interaction: Users input queries via a user-friendly interface for AI assistance.</a:t>
            </a:r>
          </a:p>
          <a:p>
            <a:pPr marL="720063" lvl="1" indent="-360031" algn="just">
              <a:lnSpc>
                <a:spcPts val="4669"/>
              </a:lnSpc>
              <a:buFont typeface="Arial"/>
              <a:buChar char="•"/>
            </a:pPr>
            <a:r>
              <a:rPr lang="en-US" sz="3335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Request Processing: The system analyzes inputs to select appropriate AI models.</a:t>
            </a:r>
          </a:p>
          <a:p>
            <a:pPr marL="720063" lvl="1" indent="-360031" algn="just">
              <a:lnSpc>
                <a:spcPts val="4669"/>
              </a:lnSpc>
              <a:buFont typeface="Arial"/>
              <a:buChar char="•"/>
            </a:pPr>
            <a:r>
              <a:rPr lang="en-US" sz="3335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AI Model Integration: Selected AI models execute and integrate to generate responses.</a:t>
            </a:r>
          </a:p>
          <a:p>
            <a:pPr marL="720063" lvl="1" indent="-360031" algn="just">
              <a:lnSpc>
                <a:spcPts val="4669"/>
              </a:lnSpc>
              <a:buFont typeface="Arial"/>
              <a:buChar char="•"/>
            </a:pPr>
            <a:r>
              <a:rPr lang="en-US" sz="3335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Output Generation: The platform compiles and personalizes outputs for user clarity.</a:t>
            </a:r>
          </a:p>
          <a:p>
            <a:pPr marL="720063" lvl="1" indent="-360031" algn="just">
              <a:lnSpc>
                <a:spcPts val="4669"/>
              </a:lnSpc>
              <a:buFont typeface="Arial"/>
              <a:buChar char="•"/>
            </a:pPr>
            <a:r>
              <a:rPr lang="en-US" sz="3335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User AI tool and Iteration: User AI Tool  is collected to improve system performance.</a:t>
            </a:r>
          </a:p>
          <a:p>
            <a:pPr marL="720063" lvl="1" indent="-360031" algn="just">
              <a:lnSpc>
                <a:spcPts val="4669"/>
              </a:lnSpc>
              <a:buFont typeface="Arial"/>
              <a:buChar char="•"/>
            </a:pPr>
            <a:r>
              <a:rPr lang="en-US" sz="3335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Security and Privacy: User data is protected to maintain privacy and trust.</a:t>
            </a:r>
          </a:p>
          <a:p>
            <a:pPr marL="720063" lvl="1" indent="-360031" algn="just">
              <a:lnSpc>
                <a:spcPts val="4669"/>
              </a:lnSpc>
              <a:buFont typeface="Arial"/>
              <a:buChar char="•"/>
            </a:pPr>
            <a:r>
              <a:rPr lang="en-US" sz="3335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Scalability and Maintenance: The platform scales and updates to meet growing demand.</a:t>
            </a:r>
          </a:p>
          <a:p>
            <a:pPr algn="just">
              <a:lnSpc>
                <a:spcPts val="4669"/>
              </a:lnSpc>
            </a:pPr>
            <a:endParaRPr lang="en-US" sz="3335">
              <a:solidFill>
                <a:srgbClr val="FFFFFF"/>
              </a:solidFill>
              <a:latin typeface="HK Grotesk"/>
              <a:ea typeface="HK Grotesk"/>
              <a:cs typeface="HK Grotesk"/>
              <a:sym typeface="HK Grotesk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071055" y="1345547"/>
            <a:ext cx="14145890" cy="822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569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SYSTEM FLOW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 flipV="1">
            <a:off x="5069518" y="-2931482"/>
            <a:ext cx="10287000" cy="16149964"/>
          </a:xfrm>
          <a:custGeom>
            <a:avLst/>
            <a:gdLst/>
            <a:ahLst/>
            <a:cxnLst/>
            <a:rect l="l" t="t" r="r" b="b"/>
            <a:pathLst>
              <a:path w="10287000" h="16149964">
                <a:moveTo>
                  <a:pt x="0" y="16149964"/>
                </a:moveTo>
                <a:lnTo>
                  <a:pt x="10287000" y="16149964"/>
                </a:lnTo>
                <a:lnTo>
                  <a:pt x="10287000" y="0"/>
                </a:lnTo>
                <a:lnTo>
                  <a:pt x="0" y="0"/>
                </a:lnTo>
                <a:lnTo>
                  <a:pt x="0" y="16149964"/>
                </a:lnTo>
                <a:close/>
              </a:path>
            </a:pathLst>
          </a:custGeom>
          <a:blipFill>
            <a:blip r:embed="rId3"/>
            <a:stretch>
              <a:fillRect l="-5634" r="-5634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604151" y="1840532"/>
            <a:ext cx="6655149" cy="1044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039"/>
              </a:lnSpc>
            </a:pPr>
            <a:r>
              <a:rPr lang="en-US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ADVANTAGES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02912" y="3684346"/>
            <a:ext cx="15256388" cy="5741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3000" spc="27" dirty="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Unified AI Experience:</a:t>
            </a:r>
            <a:r>
              <a:rPr lang="en-US" sz="3000" spc="27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Combines multiple AI tools into a single platform for comprehensive insights.</a:t>
            </a: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3000" spc="27" dirty="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Enhanced User Engagement:</a:t>
            </a:r>
            <a:r>
              <a:rPr lang="en-US" sz="3000" spc="27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Offers a user-friendly interface with personalized features for increased satisfaction.</a:t>
            </a: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3000" spc="27" dirty="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Personalized Insights:</a:t>
            </a:r>
            <a:r>
              <a:rPr lang="en-US" sz="3000" spc="27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Provides tailored responses based on user preferences and needs.</a:t>
            </a: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3000" spc="27" dirty="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Real-Time Updates:</a:t>
            </a:r>
            <a:r>
              <a:rPr lang="en-US" sz="3000" spc="27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Delivers current information and solutions for users.</a:t>
            </a: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3000" spc="27" dirty="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Cross-Platform Accessibility:</a:t>
            </a:r>
            <a:r>
              <a:rPr lang="en-US" sz="3000" spc="27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Ensures a seamless experience across desktops, tablets, and smartphones.</a:t>
            </a:r>
          </a:p>
          <a:p>
            <a:pPr algn="just">
              <a:lnSpc>
                <a:spcPts val="4500"/>
              </a:lnSpc>
            </a:pPr>
            <a:endParaRPr lang="en-US" sz="3000" spc="27" dirty="0">
              <a:solidFill>
                <a:srgbClr val="FFFFFF"/>
              </a:solidFill>
              <a:latin typeface="HK Grotesk"/>
              <a:ea typeface="HK Grotesk"/>
              <a:cs typeface="HK Grotesk"/>
              <a:sym typeface="HK Grotes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700</Words>
  <Application>Microsoft Office PowerPoint</Application>
  <PresentationFormat>Custom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HK Grotesk Italics</vt:lpstr>
      <vt:lpstr>Arial</vt:lpstr>
      <vt:lpstr>HK Grotesk Bold</vt:lpstr>
      <vt:lpstr>Glacial Indifference Bold</vt:lpstr>
      <vt:lpstr>HK Grotesk Bold Italics</vt:lpstr>
      <vt:lpstr>HK Grotesk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Green Modern Artificial Intelligence Presentation</dc:title>
  <dc:creator>Shivam Javiya</dc:creator>
  <cp:lastModifiedBy>Utsav Shah</cp:lastModifiedBy>
  <cp:revision>4</cp:revision>
  <dcterms:created xsi:type="dcterms:W3CDTF">2006-08-16T00:00:00Z</dcterms:created>
  <dcterms:modified xsi:type="dcterms:W3CDTF">2024-08-13T08:06:07Z</dcterms:modified>
  <dc:identifier>DAGMud6ymO0</dc:identifier>
</cp:coreProperties>
</file>