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63" r:id="rId4"/>
    <p:sldId id="264" r:id="rId5"/>
    <p:sldId id="266" r:id="rId6"/>
    <p:sldId id="265" r:id="rId7"/>
    <p:sldId id="258"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3e57dfcd8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3e57dfcd8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3e57dfcd8d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3e57dfcd8d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3e57dfcd8d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3e57dfcd8d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66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e57dfcd8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3e57dfcd8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254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3e57dfcd8d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3e57dfcd8d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77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e57dfcd8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3e57dfcd8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9211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e57dfcd8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3e57dfcd8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pload.wikimedia.org/wikipedia/commons/thumb/b/bc/NTUT_Logo_2013.svg/320px-NTUT_Logo_2013.svg.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upload.wikimedia.org/wikipedia/commons/thumb/b/bc/NTUT_Logo_2013.svg/320px-NTUT_Logo_2013.svg.p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upload.wikimedia.org/wikipedia/commons/thumb/b/bc/NTUT_Logo_2013.svg/320px-NTUT_Logo_2013.svg.p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upload.wikimedia.org/wikipedia/commons/thumb/b/bc/NTUT_Logo_2013.svg/320px-NTUT_Logo_2013.svg.p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upload.wikimedia.org/wikipedia/commons/thumb/b/bc/NTUT_Logo_2013.svg/320px-NTUT_Logo_2013.svg.p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upload.wikimedia.org/wikipedia/commons/thumb/b/bc/NTUT_Logo_2013.svg/320px-NTUT_Logo_2013.svg.p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upload.wikimedia.org/wikipedia/commons/thumb/b/bc/NTUT_Logo_2013.svg/320px-NTUT_Logo_2013.svg.p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zh-TW" sz="4000" dirty="0"/>
              <a:t>Work Report</a:t>
            </a:r>
            <a:endParaRPr lang="en-US" sz="4000" dirty="0"/>
          </a:p>
        </p:txBody>
      </p:sp>
      <p:sp>
        <p:nvSpPr>
          <p:cNvPr id="55" name="Google Shape;55;p13"/>
          <p:cNvSpPr txBox="1">
            <a:spLocks noGrp="1"/>
          </p:cNvSpPr>
          <p:nvPr>
            <p:ph type="subTitle" idx="1"/>
          </p:nvPr>
        </p:nvSpPr>
        <p:spPr>
          <a:xfrm>
            <a:off x="311708" y="2797175"/>
            <a:ext cx="8520600" cy="792600"/>
          </a:xfrm>
          <a:prstGeom prst="rect">
            <a:avLst/>
          </a:prstGeom>
        </p:spPr>
        <p:txBody>
          <a:bodyPr spcFirstLastPara="1" wrap="square" lIns="91425" tIns="91425" rIns="91425" bIns="91425" anchor="t" anchorCtr="0">
            <a:normAutofit fontScale="77500" lnSpcReduction="20000"/>
          </a:bodyPr>
          <a:lstStyle/>
          <a:p>
            <a:pPr marL="0" indent="0"/>
            <a:r>
              <a:rPr lang="en-US" altLang="zh-TW" sz="2000" dirty="0">
                <a:latin typeface="+mn-lt"/>
              </a:rPr>
              <a:t> </a:t>
            </a:r>
            <a:r>
              <a:rPr kumimoji="0" lang="en-US" altLang="en-US" sz="2000" b="1" i="0" u="none" strike="noStrike" cap="none" normalizeH="0" baseline="0" dirty="0">
                <a:ln>
                  <a:noFill/>
                </a:ln>
                <a:solidFill>
                  <a:schemeClr val="tx1"/>
                </a:solidFill>
                <a:effectLst/>
                <a:latin typeface="+mn-lt"/>
              </a:rPr>
              <a:t>Kē </a:t>
            </a:r>
            <a:r>
              <a:rPr lang="en-US" altLang="en-US" sz="2000" b="1" dirty="0">
                <a:solidFill>
                  <a:schemeClr val="tx1"/>
                </a:solidFill>
                <a:latin typeface="+mn-lt"/>
              </a:rPr>
              <a:t>L</a:t>
            </a:r>
            <a:r>
              <a:rPr kumimoji="0" lang="en-US" altLang="en-US" sz="2000" b="1" i="0" u="none" strike="noStrike" cap="none" normalizeH="0" baseline="0" dirty="0">
                <a:ln>
                  <a:noFill/>
                </a:ln>
                <a:solidFill>
                  <a:schemeClr val="tx1"/>
                </a:solidFill>
                <a:effectLst/>
                <a:latin typeface="+mn-lt"/>
              </a:rPr>
              <a:t>ìhuī (</a:t>
            </a:r>
            <a:r>
              <a:rPr kumimoji="0" lang="ja-JP" altLang="en-US" sz="2000" b="1" i="0" u="none" strike="noStrike" cap="none" normalizeH="0" baseline="0" dirty="0">
                <a:ln>
                  <a:noFill/>
                </a:ln>
                <a:solidFill>
                  <a:schemeClr val="tx1"/>
                </a:solidFill>
                <a:effectLst/>
                <a:latin typeface="inherit"/>
                <a:cs typeface="Arial" panose="020B0604020202020204" pitchFamily="34" charset="0"/>
              </a:rPr>
              <a:t>柯力輝</a:t>
            </a:r>
            <a:r>
              <a:rPr kumimoji="0" lang="en-US" altLang="ja-JP" sz="2000" b="1" i="0" u="none" strike="noStrike" cap="none" normalizeH="0" baseline="0" dirty="0">
                <a:ln>
                  <a:noFill/>
                </a:ln>
                <a:solidFill>
                  <a:schemeClr val="tx1"/>
                </a:solidFill>
                <a:effectLst/>
                <a:latin typeface="inherit"/>
                <a:cs typeface="Arial" panose="020B0604020202020204" pitchFamily="34" charset="0"/>
              </a:rPr>
              <a:t>)</a:t>
            </a:r>
            <a:endParaRPr lang="ja-JP" altLang="en-US" sz="2000" b="1" dirty="0">
              <a:solidFill>
                <a:schemeClr val="tx1"/>
              </a:solidFill>
              <a:latin typeface="+mn-lt"/>
            </a:endParaRPr>
          </a:p>
          <a:p>
            <a:pPr marL="0" lvl="0" indent="0" algn="ctr" rtl="0">
              <a:spcBef>
                <a:spcPts val="0"/>
              </a:spcBef>
              <a:spcAft>
                <a:spcPts val="0"/>
              </a:spcAft>
              <a:buNone/>
            </a:pPr>
            <a:r>
              <a:rPr lang="en-US" altLang="ja-JP" sz="2000" b="1" dirty="0">
                <a:solidFill>
                  <a:schemeClr val="tx1"/>
                </a:solidFill>
                <a:latin typeface="+mn-lt"/>
              </a:rPr>
              <a:t>(</a:t>
            </a:r>
            <a:r>
              <a:rPr lang="en-US" altLang="zh-TW" sz="2000" b="1" dirty="0">
                <a:solidFill>
                  <a:schemeClr val="tx1"/>
                </a:solidFill>
                <a:latin typeface="+mn-lt"/>
              </a:rPr>
              <a:t>Shivam Kharangate)</a:t>
            </a:r>
            <a:endParaRPr lang="en-US" sz="2000" b="1" dirty="0">
              <a:solidFill>
                <a:schemeClr val="tx1"/>
              </a:solidFill>
              <a:latin typeface="+mn-lt"/>
            </a:endParaRPr>
          </a:p>
          <a:p>
            <a:pPr marL="0" lvl="0" indent="0" algn="ctr" rtl="0">
              <a:spcBef>
                <a:spcPts val="0"/>
              </a:spcBef>
              <a:spcAft>
                <a:spcPts val="0"/>
              </a:spcAft>
              <a:buClr>
                <a:schemeClr val="dk1"/>
              </a:buClr>
              <a:buSzPts val="1100"/>
              <a:buFont typeface="Arial"/>
              <a:buNone/>
            </a:pPr>
            <a:r>
              <a:rPr lang="en-US" sz="2000" b="1" dirty="0">
                <a:solidFill>
                  <a:schemeClr val="tx1"/>
                </a:solidFill>
                <a:latin typeface="+mn-lt"/>
              </a:rPr>
              <a:t>6/29/2024</a:t>
            </a:r>
          </a:p>
        </p:txBody>
      </p:sp>
      <p:pic>
        <p:nvPicPr>
          <p:cNvPr id="56" name="Google Shape;56;p13" descr="https://upload.wikimedia.org/wikipedia/commons/thumb/b/bc/NTUT_Logo_2013.svg/320px-NTUT_Logo_2013.svg.png">
            <a:hlinkClick r:id="rId3"/>
          </p:cNvPr>
          <p:cNvPicPr preferRelativeResize="0"/>
          <p:nvPr/>
        </p:nvPicPr>
        <p:blipFill>
          <a:blip r:embed="rId4">
            <a:alphaModFix/>
          </a:blip>
          <a:stretch>
            <a:fillRect/>
          </a:stretch>
        </p:blipFill>
        <p:spPr>
          <a:xfrm>
            <a:off x="311700" y="4285950"/>
            <a:ext cx="1220250" cy="716900"/>
          </a:xfrm>
          <a:prstGeom prst="rect">
            <a:avLst/>
          </a:prstGeom>
          <a:noFill/>
          <a:ln>
            <a:noFill/>
          </a:ln>
        </p:spPr>
      </p:pic>
      <p:sp>
        <p:nvSpPr>
          <p:cNvPr id="3" name="Rectangle 2">
            <a:extLst>
              <a:ext uri="{FF2B5EF4-FFF2-40B4-BE49-F238E27FC236}">
                <a16:creationId xmlns:a16="http://schemas.microsoft.com/office/drawing/2014/main" id="{0D9D084F-B412-EB71-DDED-C4B0AEA9F4A8}"/>
              </a:ext>
            </a:extLst>
          </p:cNvPr>
          <p:cNvSpPr>
            <a:spLocks noChangeArrowheads="1"/>
          </p:cNvSpPr>
          <p:nvPr/>
        </p:nvSpPr>
        <p:spPr bwMode="auto">
          <a:xfrm>
            <a:off x="921825" y="650010"/>
            <a:ext cx="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TW" dirty="0"/>
              <a:t>Progress on ResLSTM</a:t>
            </a:r>
            <a:endParaRPr dirty="0"/>
          </a:p>
        </p:txBody>
      </p:sp>
      <p:pic>
        <p:nvPicPr>
          <p:cNvPr id="62" name="Google Shape;62;p14" descr="https://upload.wikimedia.org/wikipedia/commons/thumb/b/bc/NTUT_Logo_2013.svg/320px-NTUT_Logo_2013.svg.png">
            <a:hlinkClick r:id="rId3"/>
          </p:cNvPr>
          <p:cNvPicPr preferRelativeResize="0"/>
          <p:nvPr/>
        </p:nvPicPr>
        <p:blipFill>
          <a:blip r:embed="rId4">
            <a:alphaModFix/>
          </a:blip>
          <a:stretch>
            <a:fillRect/>
          </a:stretch>
        </p:blipFill>
        <p:spPr>
          <a:xfrm>
            <a:off x="311700" y="4285950"/>
            <a:ext cx="1220250" cy="716900"/>
          </a:xfrm>
          <a:prstGeom prst="rect">
            <a:avLst/>
          </a:prstGeom>
          <a:noFill/>
          <a:ln>
            <a:noFill/>
          </a:ln>
        </p:spPr>
      </p:pic>
      <p:sp>
        <p:nvSpPr>
          <p:cNvPr id="63" name="Google Shape;63;p14"/>
          <p:cNvSpPr txBox="1"/>
          <p:nvPr/>
        </p:nvSpPr>
        <p:spPr>
          <a:xfrm>
            <a:off x="311700" y="1148088"/>
            <a:ext cx="8520600" cy="3007500"/>
          </a:xfrm>
          <a:prstGeom prst="rect">
            <a:avLst/>
          </a:prstGeom>
          <a:noFill/>
          <a:ln>
            <a:noFill/>
          </a:ln>
        </p:spPr>
        <p:txBody>
          <a:bodyPr spcFirstLastPara="1" wrap="square" lIns="91425" tIns="91425" rIns="91425" bIns="91425" anchor="t" anchorCtr="0">
            <a:normAutofit fontScale="92500"/>
          </a:bodyPr>
          <a:lstStyle/>
          <a:p>
            <a:pPr marL="457200" lvl="0" indent="-342900" algn="l" rtl="0">
              <a:lnSpc>
                <a:spcPct val="115000"/>
              </a:lnSpc>
              <a:spcBef>
                <a:spcPts val="0"/>
              </a:spcBef>
              <a:spcAft>
                <a:spcPts val="0"/>
              </a:spcAft>
              <a:buClr>
                <a:schemeClr val="dk2"/>
              </a:buClr>
              <a:buSzPts val="1800"/>
              <a:buChar char="●"/>
            </a:pPr>
            <a:r>
              <a:rPr lang="en-US" sz="1800" dirty="0">
                <a:solidFill>
                  <a:schemeClr val="tx1"/>
                </a:solidFill>
              </a:rPr>
              <a:t>ResLSTM architecture was studied (research paper and existing code), updated the code from old imports and code syntaxes format. (result in working code)</a:t>
            </a:r>
          </a:p>
          <a:p>
            <a:pPr marL="457200" lvl="0" indent="-342900" algn="l" rtl="0">
              <a:lnSpc>
                <a:spcPct val="115000"/>
              </a:lnSpc>
              <a:spcBef>
                <a:spcPts val="0"/>
              </a:spcBef>
              <a:spcAft>
                <a:spcPts val="0"/>
              </a:spcAft>
              <a:buClr>
                <a:schemeClr val="dk2"/>
              </a:buClr>
              <a:buSzPts val="1800"/>
              <a:buChar char="●"/>
            </a:pPr>
            <a:r>
              <a:rPr lang="en-US" sz="1800" dirty="0">
                <a:solidFill>
                  <a:schemeClr val="tx1"/>
                </a:solidFill>
              </a:rPr>
              <a:t>Improved model results with experimenting and replacing and adding new layers in the main model. (some new layers were added and also replaced, but result was not improved) (Batch -&gt; Group &amp; Layer, LSTM -&gt; GRU &amp; Bidirectional) </a:t>
            </a:r>
          </a:p>
          <a:p>
            <a:pPr marL="457200" lvl="0" indent="-342900" algn="l" rtl="0">
              <a:lnSpc>
                <a:spcPct val="115000"/>
              </a:lnSpc>
              <a:spcBef>
                <a:spcPts val="0"/>
              </a:spcBef>
              <a:spcAft>
                <a:spcPts val="0"/>
              </a:spcAft>
              <a:buClr>
                <a:schemeClr val="dk2"/>
              </a:buClr>
              <a:buSzPts val="1800"/>
              <a:buChar char="●"/>
            </a:pPr>
            <a:r>
              <a:rPr lang="en-US" sz="1800" dirty="0">
                <a:solidFill>
                  <a:schemeClr val="tx1"/>
                </a:solidFill>
              </a:rPr>
              <a:t>Replaced Max with Average in Pooling layer, and also replaced Relu activation layer with LeakyReLU activation layers. (tried softmax &amp; sigmoid, didn’t improve)</a:t>
            </a:r>
          </a:p>
          <a:p>
            <a:pPr marL="457200" lvl="0" indent="-342900" algn="l" rtl="0">
              <a:lnSpc>
                <a:spcPct val="115000"/>
              </a:lnSpc>
              <a:spcBef>
                <a:spcPts val="0"/>
              </a:spcBef>
              <a:spcAft>
                <a:spcPts val="0"/>
              </a:spcAft>
              <a:buClr>
                <a:schemeClr val="dk2"/>
              </a:buClr>
              <a:buSzPts val="1800"/>
              <a:buChar char="●"/>
            </a:pPr>
            <a:r>
              <a:rPr lang="en-US" sz="1800" dirty="0">
                <a:solidFill>
                  <a:schemeClr val="tx1"/>
                </a:solidFill>
              </a:rPr>
              <a:t>Created a function to replace Flatten layer, included with a reshape, global average and max pooling, and also dropout layers. (didn’t improve result)</a:t>
            </a:r>
          </a:p>
          <a:p>
            <a:pPr marL="457200" lvl="0" indent="-342900" algn="l" rtl="0">
              <a:lnSpc>
                <a:spcPct val="115000"/>
              </a:lnSpc>
              <a:spcBef>
                <a:spcPts val="0"/>
              </a:spcBef>
              <a:spcAft>
                <a:spcPts val="0"/>
              </a:spcAft>
              <a:buClr>
                <a:schemeClr val="dk2"/>
              </a:buClr>
              <a:buSzPts val="1800"/>
              <a:buChar char="●"/>
            </a:pPr>
            <a:endParaRPr lang="en-US" sz="1800" dirty="0">
              <a:solidFill>
                <a:schemeClr val="dk2"/>
              </a:solidFill>
            </a:endParaRPr>
          </a:p>
          <a:p>
            <a:pPr marL="457200" lvl="0" indent="-342900" algn="l" rtl="0">
              <a:lnSpc>
                <a:spcPct val="115000"/>
              </a:lnSpc>
              <a:spcBef>
                <a:spcPts val="0"/>
              </a:spcBef>
              <a:spcAft>
                <a:spcPts val="0"/>
              </a:spcAft>
              <a:buClr>
                <a:schemeClr val="dk2"/>
              </a:buClr>
              <a:buSzPts val="1800"/>
              <a:buChar char="●"/>
            </a:pPr>
            <a:endParaRPr lang="en-US"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ResLSTM Model Output</a:t>
            </a:r>
            <a:endParaRPr dirty="0"/>
          </a:p>
        </p:txBody>
      </p:sp>
      <p:pic>
        <p:nvPicPr>
          <p:cNvPr id="62" name="Google Shape;62;p14" descr="https://upload.wikimedia.org/wikipedia/commons/thumb/b/bc/NTUT_Logo_2013.svg/320px-NTUT_Logo_2013.svg.png">
            <a:hlinkClick r:id="rId3"/>
          </p:cNvPr>
          <p:cNvPicPr preferRelativeResize="0"/>
          <p:nvPr/>
        </p:nvPicPr>
        <p:blipFill>
          <a:blip r:embed="rId4">
            <a:alphaModFix/>
          </a:blip>
          <a:stretch>
            <a:fillRect/>
          </a:stretch>
        </p:blipFill>
        <p:spPr>
          <a:xfrm>
            <a:off x="311700" y="4285950"/>
            <a:ext cx="1220250" cy="716900"/>
          </a:xfrm>
          <a:prstGeom prst="rect">
            <a:avLst/>
          </a:prstGeom>
          <a:noFill/>
          <a:ln>
            <a:noFill/>
          </a:ln>
        </p:spPr>
      </p:pic>
      <p:pic>
        <p:nvPicPr>
          <p:cNvPr id="5" name="Picture 4" descr="A black and white image of a diagram&#10;&#10;Description automatically generated">
            <a:extLst>
              <a:ext uri="{FF2B5EF4-FFF2-40B4-BE49-F238E27FC236}">
                <a16:creationId xmlns:a16="http://schemas.microsoft.com/office/drawing/2014/main" id="{5E76607E-D7D2-0C2A-FDE4-9BA3F16251EC}"/>
              </a:ext>
            </a:extLst>
          </p:cNvPr>
          <p:cNvPicPr>
            <a:picLocks noChangeAspect="1"/>
          </p:cNvPicPr>
          <p:nvPr/>
        </p:nvPicPr>
        <p:blipFill>
          <a:blip r:embed="rId5"/>
          <a:stretch>
            <a:fillRect/>
          </a:stretch>
        </p:blipFill>
        <p:spPr>
          <a:xfrm rot="16200000">
            <a:off x="3041446" y="-1568201"/>
            <a:ext cx="3271255" cy="8440076"/>
          </a:xfrm>
          <a:prstGeom prst="rect">
            <a:avLst/>
          </a:prstGeom>
        </p:spPr>
      </p:pic>
    </p:spTree>
    <p:extLst>
      <p:ext uri="{BB962C8B-B14F-4D97-AF65-F5344CB8AC3E}">
        <p14:creationId xmlns:p14="http://schemas.microsoft.com/office/powerpoint/2010/main" val="1147548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Progress on ConvGCN</a:t>
            </a:r>
            <a:endParaRPr dirty="0"/>
          </a:p>
        </p:txBody>
      </p:sp>
      <p:pic>
        <p:nvPicPr>
          <p:cNvPr id="69" name="Google Shape;69;p15" descr="https://upload.wikimedia.org/wikipedia/commons/thumb/b/bc/NTUT_Logo_2013.svg/320px-NTUT_Logo_2013.svg.png">
            <a:hlinkClick r:id="rId3"/>
          </p:cNvPr>
          <p:cNvPicPr preferRelativeResize="0"/>
          <p:nvPr/>
        </p:nvPicPr>
        <p:blipFill>
          <a:blip r:embed="rId4">
            <a:alphaModFix/>
          </a:blip>
          <a:stretch>
            <a:fillRect/>
          </a:stretch>
        </p:blipFill>
        <p:spPr>
          <a:xfrm>
            <a:off x="311700" y="4285950"/>
            <a:ext cx="1220250" cy="716900"/>
          </a:xfrm>
          <a:prstGeom prst="rect">
            <a:avLst/>
          </a:prstGeom>
          <a:noFill/>
          <a:ln>
            <a:noFill/>
          </a:ln>
        </p:spPr>
      </p:pic>
      <p:sp>
        <p:nvSpPr>
          <p:cNvPr id="2" name="Google Shape;63;p14">
            <a:extLst>
              <a:ext uri="{FF2B5EF4-FFF2-40B4-BE49-F238E27FC236}">
                <a16:creationId xmlns:a16="http://schemas.microsoft.com/office/drawing/2014/main" id="{85CE3FF3-0C35-7089-530E-739697B007B3}"/>
              </a:ext>
            </a:extLst>
          </p:cNvPr>
          <p:cNvSpPr txBox="1"/>
          <p:nvPr/>
        </p:nvSpPr>
        <p:spPr>
          <a:xfrm>
            <a:off x="311700" y="1148088"/>
            <a:ext cx="8520600" cy="30075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Clr>
                <a:schemeClr val="dk2"/>
              </a:buClr>
              <a:buSzPts val="1800"/>
              <a:buChar char="●"/>
            </a:pPr>
            <a:r>
              <a:rPr lang="en-US" sz="1500" dirty="0">
                <a:solidFill>
                  <a:schemeClr val="tx1"/>
                </a:solidFill>
              </a:rPr>
              <a:t>ConvGCN architecture was studied (research paper and existing code), updated the code from deprecated imports and code syntaxes format. (result in working executable code)</a:t>
            </a:r>
          </a:p>
          <a:p>
            <a:pPr marL="457200" lvl="0" indent="-342900" algn="l" rtl="0">
              <a:lnSpc>
                <a:spcPct val="115000"/>
              </a:lnSpc>
              <a:spcBef>
                <a:spcPts val="0"/>
              </a:spcBef>
              <a:spcAft>
                <a:spcPts val="0"/>
              </a:spcAft>
              <a:buClr>
                <a:schemeClr val="dk2"/>
              </a:buClr>
              <a:buSzPts val="1800"/>
              <a:buChar char="●"/>
            </a:pPr>
            <a:r>
              <a:rPr lang="en-US" sz="1500" dirty="0">
                <a:solidFill>
                  <a:schemeClr val="tx1"/>
                </a:solidFill>
              </a:rPr>
              <a:t>Tested model results with experimenting and replacing and adding new layers in the main model, replaced Relu activation layer with LeakyReLU activation layers (some new layers were added and also replaced, but result was not improved) </a:t>
            </a:r>
          </a:p>
          <a:p>
            <a:pPr marL="457200" lvl="0" indent="-342900" algn="l" rtl="0">
              <a:lnSpc>
                <a:spcPct val="115000"/>
              </a:lnSpc>
              <a:spcBef>
                <a:spcPts val="0"/>
              </a:spcBef>
              <a:spcAft>
                <a:spcPts val="0"/>
              </a:spcAft>
              <a:buClr>
                <a:schemeClr val="dk2"/>
              </a:buClr>
              <a:buSzPts val="1800"/>
              <a:buChar char="●"/>
            </a:pPr>
            <a:r>
              <a:rPr lang="en-US" sz="1500" dirty="0">
                <a:solidFill>
                  <a:schemeClr val="tx1"/>
                </a:solidFill>
              </a:rPr>
              <a:t>The main custom GCN layer was experimented on, modifying the implementation, and also used different types of GCNs, but no improvement.</a:t>
            </a:r>
          </a:p>
          <a:p>
            <a:pPr marL="457200" lvl="0" indent="-342900" algn="l" rtl="0">
              <a:lnSpc>
                <a:spcPct val="115000"/>
              </a:lnSpc>
              <a:spcBef>
                <a:spcPts val="0"/>
              </a:spcBef>
              <a:spcAft>
                <a:spcPts val="0"/>
              </a:spcAft>
              <a:buClr>
                <a:schemeClr val="dk2"/>
              </a:buClr>
              <a:buSzPts val="1800"/>
              <a:buChar char="●"/>
            </a:pPr>
            <a:r>
              <a:rPr lang="en-US" sz="1500" dirty="0">
                <a:solidFill>
                  <a:schemeClr val="tx1"/>
                </a:solidFill>
              </a:rPr>
              <a:t>Some analysis was done using regression models (Linear, Ridge, Random Forest) to understand the deviation and predict future RMSE results. </a:t>
            </a:r>
          </a:p>
          <a:p>
            <a:pPr marL="457200" lvl="0" indent="-342900" algn="l" rtl="0">
              <a:lnSpc>
                <a:spcPct val="115000"/>
              </a:lnSpc>
              <a:spcBef>
                <a:spcPts val="0"/>
              </a:spcBef>
              <a:spcAft>
                <a:spcPts val="0"/>
              </a:spcAft>
              <a:buClr>
                <a:schemeClr val="dk2"/>
              </a:buClr>
              <a:buSzPts val="1800"/>
              <a:buChar char="●"/>
            </a:pPr>
            <a:r>
              <a:rPr lang="en-US" sz="1500" dirty="0">
                <a:solidFill>
                  <a:schemeClr val="tx1"/>
                </a:solidFill>
              </a:rPr>
              <a:t>This included training the regression model to give a consistent and accurate result, and mainly to visualize the output data through graphs.</a:t>
            </a:r>
            <a:endParaRPr lang="en-US" sz="1800" dirty="0">
              <a:solidFill>
                <a:schemeClr val="tx1"/>
              </a:solidFill>
            </a:endParaRPr>
          </a:p>
          <a:p>
            <a:endParaRPr lang="en-US" sz="2400" dirty="0"/>
          </a:p>
        </p:txBody>
      </p:sp>
    </p:spTree>
    <p:extLst>
      <p:ext uri="{BB962C8B-B14F-4D97-AF65-F5344CB8AC3E}">
        <p14:creationId xmlns:p14="http://schemas.microsoft.com/office/powerpoint/2010/main" val="384801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ConvGCN Model Output</a:t>
            </a:r>
            <a:endParaRPr dirty="0"/>
          </a:p>
        </p:txBody>
      </p:sp>
      <p:pic>
        <p:nvPicPr>
          <p:cNvPr id="62" name="Google Shape;62;p14" descr="https://upload.wikimedia.org/wikipedia/commons/thumb/b/bc/NTUT_Logo_2013.svg/320px-NTUT_Logo_2013.svg.png">
            <a:hlinkClick r:id="rId3"/>
          </p:cNvPr>
          <p:cNvPicPr preferRelativeResize="0"/>
          <p:nvPr/>
        </p:nvPicPr>
        <p:blipFill>
          <a:blip r:embed="rId4">
            <a:alphaModFix/>
          </a:blip>
          <a:stretch>
            <a:fillRect/>
          </a:stretch>
        </p:blipFill>
        <p:spPr>
          <a:xfrm>
            <a:off x="311700" y="4285950"/>
            <a:ext cx="1220250" cy="716900"/>
          </a:xfrm>
          <a:prstGeom prst="rect">
            <a:avLst/>
          </a:prstGeom>
          <a:noFill/>
          <a:ln>
            <a:noFill/>
          </a:ln>
        </p:spPr>
      </p:pic>
      <p:pic>
        <p:nvPicPr>
          <p:cNvPr id="3" name="Picture 2" descr="A diagram of a graph&#10;&#10;Description automatically generated">
            <a:extLst>
              <a:ext uri="{FF2B5EF4-FFF2-40B4-BE49-F238E27FC236}">
                <a16:creationId xmlns:a16="http://schemas.microsoft.com/office/drawing/2014/main" id="{8D0FC290-435E-0DC0-D799-55257515E070}"/>
              </a:ext>
            </a:extLst>
          </p:cNvPr>
          <p:cNvPicPr>
            <a:picLocks noChangeAspect="1"/>
          </p:cNvPicPr>
          <p:nvPr/>
        </p:nvPicPr>
        <p:blipFill>
          <a:blip r:embed="rId5"/>
          <a:stretch>
            <a:fillRect/>
          </a:stretch>
        </p:blipFill>
        <p:spPr>
          <a:xfrm rot="16200000">
            <a:off x="1260725" y="485774"/>
            <a:ext cx="2944380" cy="4171952"/>
          </a:xfrm>
          <a:prstGeom prst="rect">
            <a:avLst/>
          </a:prstGeom>
        </p:spPr>
      </p:pic>
      <p:sp>
        <p:nvSpPr>
          <p:cNvPr id="4" name="Text Placeholder 2">
            <a:extLst>
              <a:ext uri="{FF2B5EF4-FFF2-40B4-BE49-F238E27FC236}">
                <a16:creationId xmlns:a16="http://schemas.microsoft.com/office/drawing/2014/main" id="{C400625A-21E5-D598-FE9B-1147C0CACA16}"/>
              </a:ext>
            </a:extLst>
          </p:cNvPr>
          <p:cNvSpPr>
            <a:spLocks noGrp="1"/>
          </p:cNvSpPr>
          <p:nvPr>
            <p:ph type="body" idx="1"/>
          </p:nvPr>
        </p:nvSpPr>
        <p:spPr>
          <a:xfrm>
            <a:off x="4966674" y="1292855"/>
            <a:ext cx="3867912" cy="2717964"/>
          </a:xfrm>
        </p:spPr>
        <p:txBody>
          <a:bodyPr>
            <a:normAutofit/>
          </a:bodyPr>
          <a:lstStyle/>
          <a:p>
            <a:pPr marL="114300" indent="0">
              <a:buNone/>
            </a:pPr>
            <a:r>
              <a:rPr lang="en-US" dirty="0">
                <a:solidFill>
                  <a:schemeClr val="tx1"/>
                </a:solidFill>
              </a:rPr>
              <a:t>Experimented Layers:</a:t>
            </a:r>
          </a:p>
          <a:p>
            <a:r>
              <a:rPr lang="en-US" dirty="0">
                <a:solidFill>
                  <a:schemeClr val="tx1"/>
                </a:solidFill>
              </a:rPr>
              <a:t>For GCN layers, spektral, stellargraph and Graph nets were tested.</a:t>
            </a:r>
          </a:p>
          <a:p>
            <a:r>
              <a:rPr lang="en-US" dirty="0">
                <a:solidFill>
                  <a:schemeClr val="tx1"/>
                </a:solidFill>
              </a:rPr>
              <a:t>BatchNormalization and Dropout layers are added after the Conv3D.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8937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ConvGCN Output Graph</a:t>
            </a:r>
            <a:endParaRPr dirty="0"/>
          </a:p>
        </p:txBody>
      </p:sp>
      <p:pic>
        <p:nvPicPr>
          <p:cNvPr id="69" name="Google Shape;69;p15" descr="https://upload.wikimedia.org/wikipedia/commons/thumb/b/bc/NTUT_Logo_2013.svg/320px-NTUT_Logo_2013.svg.png">
            <a:hlinkClick r:id="rId3"/>
          </p:cNvPr>
          <p:cNvPicPr preferRelativeResize="0"/>
          <p:nvPr/>
        </p:nvPicPr>
        <p:blipFill>
          <a:blip r:embed="rId4">
            <a:alphaModFix/>
          </a:blip>
          <a:stretch>
            <a:fillRect/>
          </a:stretch>
        </p:blipFill>
        <p:spPr>
          <a:xfrm>
            <a:off x="311700" y="4285950"/>
            <a:ext cx="1220250" cy="716900"/>
          </a:xfrm>
          <a:prstGeom prst="rect">
            <a:avLst/>
          </a:prstGeom>
          <a:noFill/>
          <a:ln>
            <a:noFill/>
          </a:ln>
        </p:spPr>
      </p:pic>
      <p:pic>
        <p:nvPicPr>
          <p:cNvPr id="5" name="Picture 4">
            <a:extLst>
              <a:ext uri="{FF2B5EF4-FFF2-40B4-BE49-F238E27FC236}">
                <a16:creationId xmlns:a16="http://schemas.microsoft.com/office/drawing/2014/main" id="{4A02A333-138E-1C80-B0F2-9E13549BF6CC}"/>
              </a:ext>
            </a:extLst>
          </p:cNvPr>
          <p:cNvPicPr>
            <a:picLocks noChangeAspect="1"/>
          </p:cNvPicPr>
          <p:nvPr/>
        </p:nvPicPr>
        <p:blipFill>
          <a:blip r:embed="rId5"/>
          <a:stretch>
            <a:fillRect/>
          </a:stretch>
        </p:blipFill>
        <p:spPr>
          <a:xfrm>
            <a:off x="461016" y="1171224"/>
            <a:ext cx="4037832" cy="3306522"/>
          </a:xfrm>
          <a:prstGeom prst="rect">
            <a:avLst/>
          </a:prstGeom>
        </p:spPr>
      </p:pic>
      <p:sp>
        <p:nvSpPr>
          <p:cNvPr id="3" name="Text Placeholder 2">
            <a:extLst>
              <a:ext uri="{FF2B5EF4-FFF2-40B4-BE49-F238E27FC236}">
                <a16:creationId xmlns:a16="http://schemas.microsoft.com/office/drawing/2014/main" id="{439726FD-BEC7-7559-1434-074337ED9823}"/>
              </a:ext>
            </a:extLst>
          </p:cNvPr>
          <p:cNvSpPr>
            <a:spLocks noGrp="1"/>
          </p:cNvSpPr>
          <p:nvPr>
            <p:ph type="body" idx="1"/>
          </p:nvPr>
        </p:nvSpPr>
        <p:spPr>
          <a:xfrm>
            <a:off x="4572000" y="1360260"/>
            <a:ext cx="4260300" cy="2717964"/>
          </a:xfrm>
        </p:spPr>
        <p:txBody>
          <a:bodyPr>
            <a:normAutofit/>
          </a:bodyPr>
          <a:lstStyle/>
          <a:p>
            <a:r>
              <a:rPr lang="en-US" dirty="0">
                <a:solidFill>
                  <a:schemeClr val="tx1"/>
                </a:solidFill>
              </a:rPr>
              <a:t>The RMSE values in the graph decrease over 150 epochs. Since the learning rate (Adam 0.001) is set appropriately, the model makes progress in minimizing the RMSE.</a:t>
            </a:r>
          </a:p>
          <a:p>
            <a:r>
              <a:rPr lang="en-US" dirty="0">
                <a:solidFill>
                  <a:schemeClr val="tx1"/>
                </a:solidFill>
              </a:rPr>
              <a:t>L2 regularization layer helps in preventing overfitting, resulting in steady decline in RMSE.</a:t>
            </a:r>
          </a:p>
          <a:p>
            <a:endParaRPr lang="en-US" dirty="0"/>
          </a:p>
          <a:p>
            <a:endParaRPr lang="en-US" dirty="0"/>
          </a:p>
        </p:txBody>
      </p:sp>
    </p:spTree>
    <p:extLst>
      <p:ext uri="{BB962C8B-B14F-4D97-AF65-F5344CB8AC3E}">
        <p14:creationId xmlns:p14="http://schemas.microsoft.com/office/powerpoint/2010/main" val="331753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Results of both architectures</a:t>
            </a:r>
            <a:endParaRPr dirty="0"/>
          </a:p>
        </p:txBody>
      </p:sp>
      <p:pic>
        <p:nvPicPr>
          <p:cNvPr id="69" name="Google Shape;69;p15" descr="https://upload.wikimedia.org/wikipedia/commons/thumb/b/bc/NTUT_Logo_2013.svg/320px-NTUT_Logo_2013.svg.png">
            <a:hlinkClick r:id="rId3"/>
          </p:cNvPr>
          <p:cNvPicPr preferRelativeResize="0"/>
          <p:nvPr/>
        </p:nvPicPr>
        <p:blipFill>
          <a:blip r:embed="rId4">
            <a:alphaModFix/>
          </a:blip>
          <a:stretch>
            <a:fillRect/>
          </a:stretch>
        </p:blipFill>
        <p:spPr>
          <a:xfrm>
            <a:off x="311700" y="4285950"/>
            <a:ext cx="1220250" cy="716900"/>
          </a:xfrm>
          <a:prstGeom prst="rect">
            <a:avLst/>
          </a:prstGeom>
          <a:noFill/>
          <a:ln>
            <a:noFill/>
          </a:ln>
        </p:spPr>
      </p:pic>
      <p:sp>
        <p:nvSpPr>
          <p:cNvPr id="70" name="Google Shape;70;p15"/>
          <p:cNvSpPr txBox="1"/>
          <p:nvPr/>
        </p:nvSpPr>
        <p:spPr>
          <a:xfrm>
            <a:off x="623400" y="1068000"/>
            <a:ext cx="8520600" cy="3007500"/>
          </a:xfrm>
          <a:prstGeom prst="rect">
            <a:avLst/>
          </a:prstGeom>
          <a:noFill/>
          <a:ln>
            <a:noFill/>
          </a:ln>
        </p:spPr>
        <p:txBody>
          <a:bodyPr spcFirstLastPara="1" wrap="square" lIns="91425" tIns="91425" rIns="91425" bIns="91425" anchor="t" anchorCtr="0">
            <a:normAutofit/>
          </a:bodyPr>
          <a:lstStyle/>
          <a:p>
            <a:pPr algn="l" fontAlgn="base"/>
            <a:endParaRPr lang="en-US" sz="1050" b="0" i="0" dirty="0">
              <a:solidFill>
                <a:srgbClr val="E8EAED"/>
              </a:solidFill>
              <a:effectLst/>
              <a:highlight>
                <a:srgbClr val="2E3033"/>
              </a:highlight>
              <a:latin typeface="Roboto Mono" panose="00000009000000000000" pitchFamily="49" charset="0"/>
            </a:endParaRPr>
          </a:p>
        </p:txBody>
      </p:sp>
      <p:graphicFrame>
        <p:nvGraphicFramePr>
          <p:cNvPr id="3" name="Table 2">
            <a:extLst>
              <a:ext uri="{FF2B5EF4-FFF2-40B4-BE49-F238E27FC236}">
                <a16:creationId xmlns:a16="http://schemas.microsoft.com/office/drawing/2014/main" id="{40079F30-4614-0A43-67EF-AABACC76372D}"/>
              </a:ext>
            </a:extLst>
          </p:cNvPr>
          <p:cNvGraphicFramePr>
            <a:graphicFrameLocks noGrp="1"/>
          </p:cNvGraphicFramePr>
          <p:nvPr>
            <p:extLst>
              <p:ext uri="{D42A27DB-BD31-4B8C-83A1-F6EECF244321}">
                <p14:modId xmlns:p14="http://schemas.microsoft.com/office/powerpoint/2010/main" val="828741412"/>
              </p:ext>
            </p:extLst>
          </p:nvPr>
        </p:nvGraphicFramePr>
        <p:xfrm>
          <a:off x="2133600" y="1332172"/>
          <a:ext cx="4876800" cy="247915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816143640"/>
                    </a:ext>
                  </a:extLst>
                </a:gridCol>
                <a:gridCol w="1219200">
                  <a:extLst>
                    <a:ext uri="{9D8B030D-6E8A-4147-A177-3AD203B41FA5}">
                      <a16:colId xmlns:a16="http://schemas.microsoft.com/office/drawing/2014/main" val="2291713218"/>
                    </a:ext>
                  </a:extLst>
                </a:gridCol>
                <a:gridCol w="1219200">
                  <a:extLst>
                    <a:ext uri="{9D8B030D-6E8A-4147-A177-3AD203B41FA5}">
                      <a16:colId xmlns:a16="http://schemas.microsoft.com/office/drawing/2014/main" val="1635626036"/>
                    </a:ext>
                  </a:extLst>
                </a:gridCol>
                <a:gridCol w="1219200">
                  <a:extLst>
                    <a:ext uri="{9D8B030D-6E8A-4147-A177-3AD203B41FA5}">
                      <a16:colId xmlns:a16="http://schemas.microsoft.com/office/drawing/2014/main" val="3128693409"/>
                    </a:ext>
                  </a:extLst>
                </a:gridCol>
              </a:tblGrid>
              <a:tr h="370840">
                <a:tc>
                  <a:txBody>
                    <a:bodyPr/>
                    <a:lstStyle/>
                    <a:p>
                      <a:r>
                        <a:rPr lang="en-US" dirty="0"/>
                        <a:t>Metrics Evaluated</a:t>
                      </a:r>
                    </a:p>
                  </a:txBody>
                  <a:tcPr/>
                </a:tc>
                <a:tc>
                  <a:txBody>
                    <a:bodyPr/>
                    <a:lstStyle/>
                    <a:p>
                      <a:r>
                        <a:rPr lang="en-US" dirty="0"/>
                        <a:t>ResLSTM (old)</a:t>
                      </a:r>
                    </a:p>
                  </a:txBody>
                  <a:tcPr/>
                </a:tc>
                <a:tc>
                  <a:txBody>
                    <a:bodyPr/>
                    <a:lstStyle/>
                    <a:p>
                      <a:r>
                        <a:rPr lang="en-US" dirty="0"/>
                        <a:t>ResLSTM (updated)</a:t>
                      </a:r>
                    </a:p>
                  </a:txBody>
                  <a:tcPr/>
                </a:tc>
                <a:tc>
                  <a:txBody>
                    <a:bodyPr/>
                    <a:lstStyle/>
                    <a:p>
                      <a:r>
                        <a:rPr lang="en-US" dirty="0"/>
                        <a:t>ConvGCN</a:t>
                      </a:r>
                    </a:p>
                    <a:p>
                      <a:r>
                        <a:rPr lang="en-US" dirty="0"/>
                        <a:t>(latest)</a:t>
                      </a:r>
                    </a:p>
                  </a:txBody>
                  <a:tcPr/>
                </a:tc>
                <a:extLst>
                  <a:ext uri="{0D108BD9-81ED-4DB2-BD59-A6C34878D82A}">
                    <a16:rowId xmlns:a16="http://schemas.microsoft.com/office/drawing/2014/main" val="762159344"/>
                  </a:ext>
                </a:extLst>
              </a:tr>
              <a:tr h="370840">
                <a:tc>
                  <a:txBody>
                    <a:bodyPr/>
                    <a:lstStyle/>
                    <a:p>
                      <a:r>
                        <a:rPr lang="en-US" sz="1200" dirty="0"/>
                        <a:t>RMSE:</a:t>
                      </a:r>
                    </a:p>
                  </a:txBody>
                  <a:tcPr/>
                </a:tc>
                <a:tc>
                  <a:txBody>
                    <a:bodyPr/>
                    <a:lstStyle/>
                    <a:p>
                      <a:r>
                        <a:rPr lang="en-US" sz="1050" b="0" i="0" dirty="0">
                          <a:solidFill>
                            <a:schemeClr val="tx1"/>
                          </a:solidFill>
                          <a:effectLst/>
                          <a:latin typeface="+mn-lt"/>
                        </a:rPr>
                        <a:t>43.814</a:t>
                      </a:r>
                      <a:endParaRPr lang="en-US" sz="105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dk1"/>
                          </a:solidFill>
                          <a:effectLst/>
                          <a:latin typeface="+mn-lt"/>
                          <a:ea typeface="+mn-ea"/>
                          <a:cs typeface="+mn-cs"/>
                          <a:sym typeface="Arial"/>
                        </a:rPr>
                        <a:t>39.349</a:t>
                      </a:r>
                      <a:endParaRPr lang="en-US" sz="1050" dirty="0">
                        <a:latin typeface="+mn-lt"/>
                      </a:endParaRPr>
                    </a:p>
                  </a:txBody>
                  <a:tcPr/>
                </a:tc>
                <a:tc>
                  <a:txBody>
                    <a:bodyPr/>
                    <a:lstStyle/>
                    <a:p>
                      <a:r>
                        <a:rPr lang="en-US" sz="1050" dirty="0">
                          <a:latin typeface="+mn-lt"/>
                        </a:rPr>
                        <a:t>36.572</a:t>
                      </a:r>
                    </a:p>
                  </a:txBody>
                  <a:tcPr/>
                </a:tc>
                <a:extLst>
                  <a:ext uri="{0D108BD9-81ED-4DB2-BD59-A6C34878D82A}">
                    <a16:rowId xmlns:a16="http://schemas.microsoft.com/office/drawing/2014/main" val="1184384393"/>
                  </a:ext>
                </a:extLst>
              </a:tr>
              <a:tr h="370840">
                <a:tc>
                  <a:txBody>
                    <a:bodyPr/>
                    <a:lstStyle/>
                    <a:p>
                      <a:r>
                        <a:rPr lang="en-US" sz="1200" dirty="0"/>
                        <a:t>R2:</a:t>
                      </a:r>
                    </a:p>
                  </a:txBody>
                  <a:tcPr/>
                </a:tc>
                <a:tc>
                  <a:txBody>
                    <a:bodyPr/>
                    <a:lstStyle/>
                    <a:p>
                      <a:r>
                        <a:rPr lang="en-US" sz="1050" b="0" i="0" dirty="0">
                          <a:solidFill>
                            <a:schemeClr val="tx1"/>
                          </a:solidFill>
                          <a:effectLst/>
                          <a:latin typeface="+mn-lt"/>
                        </a:rPr>
                        <a:t>0.945</a:t>
                      </a:r>
                      <a:endParaRPr lang="en-US" sz="1050" dirty="0"/>
                    </a:p>
                  </a:txBody>
                  <a:tcPr/>
                </a:tc>
                <a:tc>
                  <a:txBody>
                    <a:bodyPr/>
                    <a:lstStyle/>
                    <a:p>
                      <a:r>
                        <a:rPr lang="en-US" sz="1050" b="0" i="0" u="none" strike="noStrike" cap="none" dirty="0">
                          <a:solidFill>
                            <a:schemeClr val="dk1"/>
                          </a:solidFill>
                          <a:effectLst/>
                          <a:latin typeface="+mn-lt"/>
                          <a:ea typeface="+mn-ea"/>
                          <a:cs typeface="+mn-cs"/>
                          <a:sym typeface="Arial"/>
                        </a:rPr>
                        <a:t>0.955</a:t>
                      </a:r>
                      <a:endParaRPr lang="en-US" sz="1050" dirty="0">
                        <a:latin typeface="+mn-lt"/>
                      </a:endParaRPr>
                    </a:p>
                  </a:txBody>
                  <a:tcPr/>
                </a:tc>
                <a:tc>
                  <a:txBody>
                    <a:bodyPr/>
                    <a:lstStyle/>
                    <a:p>
                      <a:r>
                        <a:rPr lang="en-US" sz="1050" dirty="0">
                          <a:latin typeface="+mn-lt"/>
                        </a:rPr>
                        <a:t>0.967</a:t>
                      </a:r>
                    </a:p>
                  </a:txBody>
                  <a:tcPr/>
                </a:tc>
                <a:extLst>
                  <a:ext uri="{0D108BD9-81ED-4DB2-BD59-A6C34878D82A}">
                    <a16:rowId xmlns:a16="http://schemas.microsoft.com/office/drawing/2014/main" val="2561855271"/>
                  </a:ext>
                </a:extLst>
              </a:tr>
              <a:tr h="391276">
                <a:tc>
                  <a:txBody>
                    <a:bodyPr/>
                    <a:lstStyle/>
                    <a:p>
                      <a:r>
                        <a:rPr lang="en-US" sz="1200" dirty="0"/>
                        <a:t>MAE:</a:t>
                      </a:r>
                    </a:p>
                  </a:txBody>
                  <a:tcPr/>
                </a:tc>
                <a:tc>
                  <a:txBody>
                    <a:bodyPr/>
                    <a:lstStyle/>
                    <a:p>
                      <a:r>
                        <a:rPr lang="en-US" sz="1050" b="0" i="0" dirty="0">
                          <a:solidFill>
                            <a:schemeClr val="tx1"/>
                          </a:solidFill>
                          <a:effectLst/>
                          <a:latin typeface="+mn-lt"/>
                        </a:rPr>
                        <a:t>25.121</a:t>
                      </a:r>
                      <a:endParaRPr lang="en-US" sz="1050" dirty="0"/>
                    </a:p>
                  </a:txBody>
                  <a:tcPr/>
                </a:tc>
                <a:tc>
                  <a:txBody>
                    <a:bodyPr/>
                    <a:lstStyle/>
                    <a:p>
                      <a:r>
                        <a:rPr lang="en-US" sz="1050" b="0" i="0" u="none" strike="noStrike" cap="none" dirty="0">
                          <a:solidFill>
                            <a:schemeClr val="dk1"/>
                          </a:solidFill>
                          <a:effectLst/>
                          <a:latin typeface="+mn-lt"/>
                          <a:ea typeface="+mn-ea"/>
                          <a:cs typeface="+mn-cs"/>
                          <a:sym typeface="Arial"/>
                        </a:rPr>
                        <a:t>22.852</a:t>
                      </a:r>
                      <a:endParaRPr lang="en-US" sz="1050" dirty="0">
                        <a:latin typeface="+mn-lt"/>
                      </a:endParaRPr>
                    </a:p>
                  </a:txBody>
                  <a:tcPr/>
                </a:tc>
                <a:tc>
                  <a:txBody>
                    <a:bodyPr/>
                    <a:lstStyle/>
                    <a:p>
                      <a:r>
                        <a:rPr lang="en-US" sz="1050" dirty="0">
                          <a:latin typeface="+mn-lt"/>
                        </a:rPr>
                        <a:t>21.768</a:t>
                      </a:r>
                    </a:p>
                  </a:txBody>
                  <a:tcPr/>
                </a:tc>
                <a:extLst>
                  <a:ext uri="{0D108BD9-81ED-4DB2-BD59-A6C34878D82A}">
                    <a16:rowId xmlns:a16="http://schemas.microsoft.com/office/drawing/2014/main" val="2085931301"/>
                  </a:ext>
                </a:extLst>
              </a:tr>
              <a:tr h="370840">
                <a:tc>
                  <a:txBody>
                    <a:bodyPr/>
                    <a:lstStyle/>
                    <a:p>
                      <a:r>
                        <a:rPr lang="en-US" sz="1200" dirty="0"/>
                        <a:t>WMAPE:</a:t>
                      </a:r>
                    </a:p>
                  </a:txBody>
                  <a:tcPr/>
                </a:tc>
                <a:tc>
                  <a:txBody>
                    <a:bodyPr/>
                    <a:lstStyle/>
                    <a:p>
                      <a:r>
                        <a:rPr lang="en-US" sz="1050" b="0" i="0" dirty="0">
                          <a:solidFill>
                            <a:schemeClr val="tx1"/>
                          </a:solidFill>
                          <a:effectLst/>
                          <a:latin typeface="+mn-lt"/>
                        </a:rPr>
                        <a:t>0.0939</a:t>
                      </a:r>
                      <a:endParaRPr lang="en-US" sz="1050" dirty="0"/>
                    </a:p>
                  </a:txBody>
                  <a:tcPr/>
                </a:tc>
                <a:tc>
                  <a:txBody>
                    <a:bodyPr/>
                    <a:lstStyle/>
                    <a:p>
                      <a:r>
                        <a:rPr lang="en-US" sz="1050" b="0" i="0" u="none" strike="noStrike" cap="none" dirty="0">
                          <a:solidFill>
                            <a:schemeClr val="dk1"/>
                          </a:solidFill>
                          <a:effectLst/>
                          <a:latin typeface="+mn-lt"/>
                          <a:ea typeface="+mn-ea"/>
                          <a:cs typeface="+mn-cs"/>
                          <a:sym typeface="Arial"/>
                        </a:rPr>
                        <a:t>0.0854</a:t>
                      </a:r>
                      <a:endParaRPr lang="en-US" sz="1050" dirty="0">
                        <a:latin typeface="+mn-lt"/>
                      </a:endParaRPr>
                    </a:p>
                  </a:txBody>
                  <a:tcPr/>
                </a:tc>
                <a:tc>
                  <a:txBody>
                    <a:bodyPr/>
                    <a:lstStyle/>
                    <a:p>
                      <a:r>
                        <a:rPr lang="en-US" sz="1050" dirty="0">
                          <a:latin typeface="+mn-lt"/>
                        </a:rPr>
                        <a:t>0.0810</a:t>
                      </a:r>
                    </a:p>
                  </a:txBody>
                  <a:tcPr/>
                </a:tc>
                <a:extLst>
                  <a:ext uri="{0D108BD9-81ED-4DB2-BD59-A6C34878D82A}">
                    <a16:rowId xmlns:a16="http://schemas.microsoft.com/office/drawing/2014/main" val="215329850"/>
                  </a:ext>
                </a:extLst>
              </a:tr>
              <a:tr h="0">
                <a:tc>
                  <a:txBody>
                    <a:bodyPr/>
                    <a:lstStyle/>
                    <a:p>
                      <a:r>
                        <a:rPr lang="en-US" sz="1200" dirty="0"/>
                        <a:t>Training time in seconds:</a:t>
                      </a:r>
                    </a:p>
                  </a:txBody>
                  <a:tcPr/>
                </a:tc>
                <a:tc>
                  <a:txBody>
                    <a:bodyPr/>
                    <a:lstStyle/>
                    <a:p>
                      <a:r>
                        <a:rPr lang="en-US" sz="1050" b="0" i="0" dirty="0">
                          <a:solidFill>
                            <a:schemeClr val="tx1"/>
                          </a:solidFill>
                          <a:effectLst/>
                          <a:latin typeface="+mn-lt"/>
                        </a:rPr>
                        <a:t>721.809 </a:t>
                      </a:r>
                    </a:p>
                    <a:p>
                      <a:r>
                        <a:rPr lang="en-US" sz="1050" b="0" i="0" dirty="0">
                          <a:solidFill>
                            <a:schemeClr val="tx1"/>
                          </a:solidFill>
                          <a:effectLst/>
                          <a:latin typeface="+mn-lt"/>
                        </a:rPr>
                        <a:t>(12.03 mins)</a:t>
                      </a:r>
                      <a:endParaRPr lang="en-US" sz="1050" dirty="0"/>
                    </a:p>
                  </a:txBody>
                  <a:tcPr/>
                </a:tc>
                <a:tc>
                  <a:txBody>
                    <a:bodyPr/>
                    <a:lstStyle/>
                    <a:p>
                      <a:r>
                        <a:rPr lang="en-US" sz="1050" b="0" i="0" u="none" strike="noStrike" cap="none" dirty="0">
                          <a:solidFill>
                            <a:schemeClr val="dk1"/>
                          </a:solidFill>
                          <a:effectLst/>
                          <a:latin typeface="+mn-lt"/>
                          <a:ea typeface="+mn-ea"/>
                          <a:cs typeface="+mn-cs"/>
                          <a:sym typeface="Arial"/>
                        </a:rPr>
                        <a:t>759.819</a:t>
                      </a:r>
                    </a:p>
                    <a:p>
                      <a:r>
                        <a:rPr lang="en-US" sz="1050" b="0" i="0" u="none" strike="noStrike" cap="none" dirty="0">
                          <a:solidFill>
                            <a:schemeClr val="dk1"/>
                          </a:solidFill>
                          <a:effectLst/>
                          <a:latin typeface="+mn-lt"/>
                          <a:ea typeface="+mn-ea"/>
                          <a:cs typeface="+mn-cs"/>
                          <a:sym typeface="Arial"/>
                        </a:rPr>
                        <a:t>(12.66 mins)</a:t>
                      </a:r>
                      <a:endParaRPr lang="en-US" sz="1050" dirty="0">
                        <a:latin typeface="+mn-lt"/>
                      </a:endParaRPr>
                    </a:p>
                  </a:txBody>
                  <a:tcPr/>
                </a:tc>
                <a:tc>
                  <a:txBody>
                    <a:bodyPr/>
                    <a:lstStyle/>
                    <a:p>
                      <a:r>
                        <a:rPr lang="en-US" sz="1050" dirty="0">
                          <a:latin typeface="+mn-lt"/>
                        </a:rPr>
                        <a:t>86.735</a:t>
                      </a:r>
                    </a:p>
                    <a:p>
                      <a:r>
                        <a:rPr lang="en-US" sz="1050" dirty="0">
                          <a:latin typeface="+mn-lt"/>
                        </a:rPr>
                        <a:t>(1.44 mins)</a:t>
                      </a:r>
                    </a:p>
                  </a:txBody>
                  <a:tcPr/>
                </a:tc>
                <a:extLst>
                  <a:ext uri="{0D108BD9-81ED-4DB2-BD59-A6C34878D82A}">
                    <a16:rowId xmlns:a16="http://schemas.microsoft.com/office/drawing/2014/main" val="236400135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435</Words>
  <Application>Microsoft Office PowerPoint</Application>
  <PresentationFormat>On-screen Show (16:9)</PresentationFormat>
  <Paragraphs>56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inherit</vt:lpstr>
      <vt:lpstr>Roboto Mono</vt:lpstr>
      <vt:lpstr>Simple Light</vt:lpstr>
      <vt:lpstr>Work Report</vt:lpstr>
      <vt:lpstr>Progress on ResLSTM</vt:lpstr>
      <vt:lpstr>ResLSTM Model Output</vt:lpstr>
      <vt:lpstr>Progress on ConvGCN</vt:lpstr>
      <vt:lpstr>ConvGCN Model Output</vt:lpstr>
      <vt:lpstr>ConvGCN Output Graph</vt:lpstr>
      <vt:lpstr>Results of both architectures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Report</dc:title>
  <dc:creator>Shivam Kharangate</dc:creator>
  <cp:lastModifiedBy>Sinay Kharangate, Shivam (sinayksp)</cp:lastModifiedBy>
  <cp:revision>16</cp:revision>
  <dcterms:modified xsi:type="dcterms:W3CDTF">2024-06-28T16:28:36Z</dcterms:modified>
</cp:coreProperties>
</file>