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331788"/>
            <a:ext cx="6875462" cy="936625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93186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men%27s_national_association_football_teams" TargetMode="External"/><Relationship Id="rId2" Type="http://schemas.openxmlformats.org/officeDocument/2006/relationships/hyperlink" Target="https://en.wikipedia.org/wiki/Association_footb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cond_World_War" TargetMode="External"/><Relationship Id="rId5" Type="http://schemas.openxmlformats.org/officeDocument/2006/relationships/hyperlink" Target="https://en.wikipedia.org/wiki/1930_FIFA_World_Cup" TargetMode="External"/><Relationship Id="rId4" Type="http://schemas.openxmlformats.org/officeDocument/2006/relationships/hyperlink" Target="https://en.wikipedia.org/wiki/FIF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94150" y="5867400"/>
            <a:ext cx="4729163" cy="176213"/>
          </a:xfrm>
        </p:spPr>
        <p:txBody>
          <a:bodyPr/>
          <a:lstStyle/>
          <a:p>
            <a:pPr eaLnBrk="1" hangingPunct="1"/>
            <a:r>
              <a:rPr lang="en-IN" b="1" dirty="0"/>
              <a:t>FIFA WORLD CUP ANALYSIS</a:t>
            </a:r>
            <a:endParaRPr lang="uk-U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9" y="1771650"/>
            <a:ext cx="4640262" cy="649288"/>
          </a:xfrm>
        </p:spPr>
        <p:txBody>
          <a:bodyPr/>
          <a:lstStyle/>
          <a:p>
            <a:pPr eaLnBrk="1" hangingPunct="1"/>
            <a:r>
              <a:rPr lang="en-IN" sz="3200" dirty="0"/>
              <a:t>INTRODUCTION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492375"/>
            <a:ext cx="7343775" cy="4032250"/>
          </a:xfrm>
        </p:spPr>
        <p:txBody>
          <a:bodyPr/>
          <a:lstStyle/>
          <a:p>
            <a:endParaRPr lang="en-US" sz="1800" b="0" i="0" u="none" strike="noStrike" baseline="0" dirty="0">
              <a:solidFill>
                <a:srgbClr val="24292E"/>
              </a:solidFill>
              <a:latin typeface="IBM Plex Sans" panose="020B050305020300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4292E"/>
                </a:solidFill>
                <a:latin typeface="IBM Plex Sans" panose="020B0503050203000203" pitchFamily="34" charset="0"/>
              </a:rPr>
              <a:t>FIFA World Cup is a global football competition contested by the various football-playing nations of the world. It is contested every four years and is the most prestigious and important trophy in the sport of football. </a:t>
            </a:r>
          </a:p>
          <a:p>
            <a:endParaRPr lang="en-US" sz="2000" dirty="0">
              <a:ea typeface="굴림" charset="-127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The </a:t>
            </a:r>
            <a:r>
              <a:rPr lang="en-US" sz="1800" b="0" i="0" u="none" strike="noStrike" baseline="0" dirty="0">
                <a:solidFill>
                  <a:srgbClr val="24292E"/>
                </a:solidFill>
                <a:latin typeface="IBM Plex Sans" panose="020B0503050203000203" pitchFamily="34" charset="0"/>
              </a:rPr>
              <a:t>FIFA World Cup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, often simply called the </a:t>
            </a:r>
            <a:r>
              <a:rPr lang="en-US" sz="180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World Cup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, is an international 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IBM Plex Sans" panose="020B0503050203000203" pitchFamily="34" charset="0"/>
                <a:hlinkClick r:id="rId2" tooltip="Association foot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association football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competition between the senior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latin typeface="IBM Plex Sans" panose="020B0503050203000203" pitchFamily="34" charset="0"/>
                <a:hlinkClick r:id="rId3" tooltip="List of men's national association football teams"/>
              </a:rPr>
              <a:t>men's national teams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 of the members of the 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Fédération </a:t>
            </a:r>
            <a:r>
              <a:rPr lang="en-US" sz="1800" b="0" i="1" dirty="0" err="1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Internationale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 de Football Association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IBM Plex Sans" panose="020B0503050203000203" pitchFamily="34" charset="0"/>
              </a:rPr>
              <a:t> (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IBM Plex Sans" panose="020B0503050203000203" pitchFamily="34" charset="0"/>
                <a:hlinkClick r:id="rId4" tooltip="FIF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FIFA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), the sport's global governing body. The tournament has been held every four years since the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latin typeface="IBM Plex Sans" panose="020B0503050203000203" pitchFamily="34" charset="0"/>
                <a:hlinkClick r:id="rId5" tooltip="1930 FIFA World Cup"/>
              </a:rPr>
              <a:t>inaugural tournament in 1930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, with the exception of 1942 and 1946 due to the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latin typeface="IBM Plex Sans" panose="020B0503050203000203" pitchFamily="34" charset="0"/>
                <a:hlinkClick r:id="rId6" tooltip="Second World War"/>
              </a:rPr>
              <a:t>Second World War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IBM Plex Sans" panose="020B0503050203000203" pitchFamily="34" charset="0"/>
              </a:rPr>
              <a:t>.</a:t>
            </a:r>
            <a:endParaRPr lang="uk-UA" sz="1800" dirty="0">
              <a:latin typeface="IBM Plex Sans" panose="020B050305020300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15888"/>
            <a:ext cx="6553200" cy="6492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Details of 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765175"/>
            <a:ext cx="6996113" cy="5759450"/>
          </a:xfrm>
        </p:spPr>
        <p:txBody>
          <a:bodyPr/>
          <a:lstStyle/>
          <a:p>
            <a:pPr eaLnBrk="1" hangingPunct="1"/>
            <a:endParaRPr lang="en-IN" sz="2000" dirty="0"/>
          </a:p>
          <a:p>
            <a:pPr eaLnBrk="1" hangingPunct="1"/>
            <a:r>
              <a:rPr lang="en-IN" sz="2000" dirty="0"/>
              <a:t>It contains 3 datasets.</a:t>
            </a:r>
          </a:p>
          <a:p>
            <a:pPr eaLnBrk="1" hangingPunct="1"/>
            <a:r>
              <a:rPr lang="en-IN" sz="2000" dirty="0"/>
              <a:t>First dataset contains information about all the matches.</a:t>
            </a:r>
          </a:p>
          <a:p>
            <a:pPr eaLnBrk="1" hangingPunct="1"/>
            <a:r>
              <a:rPr lang="en-IN" sz="2000" dirty="0"/>
              <a:t>Second dataset contains information about all the teams and players.</a:t>
            </a:r>
          </a:p>
          <a:p>
            <a:pPr eaLnBrk="1" hangingPunct="1"/>
            <a:r>
              <a:rPr lang="en-IN" sz="2000" dirty="0"/>
              <a:t>Third dataset contains information about all the </a:t>
            </a:r>
            <a:r>
              <a:rPr lang="en-IN" sz="2000" dirty="0" err="1"/>
              <a:t>WorldCup</a:t>
            </a:r>
            <a:r>
              <a:rPr lang="en-IN" sz="2000" dirty="0"/>
              <a:t>.</a:t>
            </a:r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530-91DA-EEE2-232B-A14FDBA4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5C06-CD69-14E9-0D22-E23F6366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Attendance – 38,390,080</a:t>
            </a:r>
          </a:p>
          <a:p>
            <a:r>
              <a:rPr lang="en-IN" dirty="0"/>
              <a:t>Total Matches Played - 836</a:t>
            </a:r>
          </a:p>
          <a:p>
            <a:r>
              <a:rPr lang="en-IN" dirty="0"/>
              <a:t>Total Goals Scored - 2379</a:t>
            </a:r>
          </a:p>
          <a:p>
            <a:r>
              <a:rPr lang="en-IN" dirty="0"/>
              <a:t>Total Teams - 82</a:t>
            </a:r>
          </a:p>
        </p:txBody>
      </p:sp>
    </p:spTree>
    <p:extLst>
      <p:ext uri="{BB962C8B-B14F-4D97-AF65-F5344CB8AC3E}">
        <p14:creationId xmlns:p14="http://schemas.microsoft.com/office/powerpoint/2010/main" val="275507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1F71-5FD0-591B-0948-23837CCE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14400"/>
            <a:ext cx="6553200" cy="649287"/>
          </a:xfrm>
        </p:spPr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1F42-190B-F450-950A-E373B3AD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1828800"/>
            <a:ext cx="7643813" cy="4695825"/>
          </a:xfrm>
        </p:spPr>
        <p:txBody>
          <a:bodyPr/>
          <a:lstStyle/>
          <a:p>
            <a:r>
              <a:rPr lang="en-IN" sz="2000" dirty="0"/>
              <a:t>In 2014, Highest Nos of People attended the Matches.</a:t>
            </a:r>
          </a:p>
          <a:p>
            <a:r>
              <a:rPr lang="en-IN" sz="2000" dirty="0"/>
              <a:t>Germany, France, Brazil, Italy, Mexico have won two world cups each,</a:t>
            </a:r>
          </a:p>
          <a:p>
            <a:r>
              <a:rPr lang="en-IN" sz="2000" dirty="0"/>
              <a:t>In 1930, Only 18 matches were played between 13 Countries, while from 1998, 32 teams started playing 64 matches.</a:t>
            </a:r>
          </a:p>
          <a:p>
            <a:r>
              <a:rPr lang="en-IN" sz="2000" dirty="0"/>
              <a:t>Antonio Carbajal from Mexico have scored mostly 5 goals then at second, Diego Maradona from Argentina scoring 4 goals comes.</a:t>
            </a:r>
          </a:p>
          <a:p>
            <a:r>
              <a:rPr lang="en-IN" sz="2000" dirty="0"/>
              <a:t>Brazil had most matches Wins 82 while Italy comes second winning 56 matches.</a:t>
            </a:r>
          </a:p>
          <a:p>
            <a:r>
              <a:rPr lang="en-IN" sz="2000" dirty="0"/>
              <a:t>In 2014, 206 goals scored as 99 away goals and 107 home goals which </a:t>
            </a:r>
            <a:r>
              <a:rPr lang="en-IN" sz="2000"/>
              <a:t>is highest.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0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6CC-3E83-1608-0529-F033E85A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0"/>
            <a:ext cx="6553200" cy="649287"/>
          </a:xfrm>
        </p:spPr>
        <p:txBody>
          <a:bodyPr/>
          <a:lstStyle/>
          <a:p>
            <a:r>
              <a:rPr lang="en-IN" dirty="0"/>
              <a:t>Mock-Up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8C9B4-C00A-A6A6-6102-1E877066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82000" cy="4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D61E6-E1D0-A00F-4842-CD0FD650E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8763000" cy="4848225"/>
          </a:xfrm>
        </p:spPr>
      </p:pic>
    </p:spTree>
    <p:extLst>
      <p:ext uri="{BB962C8B-B14F-4D97-AF65-F5344CB8AC3E}">
        <p14:creationId xmlns:p14="http://schemas.microsoft.com/office/powerpoint/2010/main" val="201321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DAE48-6041-1703-CC55-B5F8D1D1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068D1-BA2C-5269-BBC6-C66E08B9A9C0}"/>
              </a:ext>
            </a:extLst>
          </p:cNvPr>
          <p:cNvSpPr txBox="1"/>
          <p:nvPr/>
        </p:nvSpPr>
        <p:spPr>
          <a:xfrm>
            <a:off x="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61399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5">
      <a:dk1>
        <a:srgbClr val="5F5F5F"/>
      </a:dk1>
      <a:lt1>
        <a:srgbClr val="FFFFFF"/>
      </a:lt1>
      <a:dk2>
        <a:srgbClr val="006600"/>
      </a:dk2>
      <a:lt2>
        <a:srgbClr val="003300"/>
      </a:lt2>
      <a:accent1>
        <a:srgbClr val="33CC33"/>
      </a:accent1>
      <a:accent2>
        <a:srgbClr val="FFCC00"/>
      </a:accent2>
      <a:accent3>
        <a:srgbClr val="FFFFFF"/>
      </a:accent3>
      <a:accent4>
        <a:srgbClr val="505050"/>
      </a:accent4>
      <a:accent5>
        <a:srgbClr val="ADE2AD"/>
      </a:accent5>
      <a:accent6>
        <a:srgbClr val="E7B900"/>
      </a:accent6>
      <a:hlink>
        <a:srgbClr val="CC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336699"/>
        </a:lt2>
        <a:accent1>
          <a:srgbClr val="FFCC99"/>
        </a:accent1>
        <a:accent2>
          <a:srgbClr val="663300"/>
        </a:accent2>
        <a:accent3>
          <a:srgbClr val="FFFFFF"/>
        </a:accent3>
        <a:accent4>
          <a:srgbClr val="505050"/>
        </a:accent4>
        <a:accent5>
          <a:srgbClr val="FFE2CA"/>
        </a:accent5>
        <a:accent6>
          <a:srgbClr val="5C2D00"/>
        </a:accent6>
        <a:hlink>
          <a:srgbClr val="33CC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003300"/>
        </a:lt2>
        <a:accent1>
          <a:srgbClr val="339933"/>
        </a:accent1>
        <a:accent2>
          <a:srgbClr val="663300"/>
        </a:accent2>
        <a:accent3>
          <a:srgbClr val="FFFFFF"/>
        </a:accent3>
        <a:accent4>
          <a:srgbClr val="505050"/>
        </a:accent4>
        <a:accent5>
          <a:srgbClr val="ADCAAD"/>
        </a:accent5>
        <a:accent6>
          <a:srgbClr val="5C2D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006600"/>
        </a:dk2>
        <a:lt2>
          <a:srgbClr val="003300"/>
        </a:lt2>
        <a:accent1>
          <a:srgbClr val="33CC33"/>
        </a:accent1>
        <a:accent2>
          <a:srgbClr val="6633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5C2D00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5F5F5F"/>
        </a:dk1>
        <a:lt1>
          <a:srgbClr val="FFFFFF"/>
        </a:lt1>
        <a:dk2>
          <a:srgbClr val="006600"/>
        </a:dk2>
        <a:lt2>
          <a:srgbClr val="003300"/>
        </a:lt2>
        <a:accent1>
          <a:srgbClr val="33CC33"/>
        </a:accent1>
        <a:accent2>
          <a:srgbClr val="FFCC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E7B900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</TotalTime>
  <Words>289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굴림</vt:lpstr>
      <vt:lpstr>Arial</vt:lpstr>
      <vt:lpstr>IBM Plex Sans</vt:lpstr>
      <vt:lpstr>template</vt:lpstr>
      <vt:lpstr>FIFA WORLD CUP ANALYSIS</vt:lpstr>
      <vt:lpstr>INTRODUCTION</vt:lpstr>
      <vt:lpstr>Details of Data</vt:lpstr>
      <vt:lpstr>Main KPI’s</vt:lpstr>
      <vt:lpstr>Insights</vt:lpstr>
      <vt:lpstr>Mock-Up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ANALYSIS</dc:title>
  <dc:creator>Shivam Khudsange</dc:creator>
  <cp:lastModifiedBy>Shivam Khudsange</cp:lastModifiedBy>
  <cp:revision>2</cp:revision>
  <dcterms:created xsi:type="dcterms:W3CDTF">2024-04-05T11:25:45Z</dcterms:created>
  <dcterms:modified xsi:type="dcterms:W3CDTF">2024-04-06T11:00:44Z</dcterms:modified>
</cp:coreProperties>
</file>