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5" r:id="rId3"/>
    <p:sldId id="286" r:id="rId4"/>
    <p:sldId id="258" r:id="rId5"/>
    <p:sldId id="256" r:id="rId6"/>
    <p:sldId id="261" r:id="rId7"/>
    <p:sldId id="263" r:id="rId8"/>
    <p:sldId id="262" r:id="rId9"/>
    <p:sldId id="257" r:id="rId10"/>
    <p:sldId id="259" r:id="rId11"/>
    <p:sldId id="260" r:id="rId12"/>
    <p:sldId id="264" r:id="rId13"/>
    <p:sldId id="265" r:id="rId14"/>
    <p:sldId id="275" r:id="rId15"/>
    <p:sldId id="269" r:id="rId16"/>
    <p:sldId id="270" r:id="rId17"/>
    <p:sldId id="271" r:id="rId18"/>
    <p:sldId id="272" r:id="rId19"/>
    <p:sldId id="276" r:id="rId20"/>
    <p:sldId id="277" r:id="rId21"/>
    <p:sldId id="267" r:id="rId22"/>
    <p:sldId id="278" r:id="rId23"/>
    <p:sldId id="287" r:id="rId24"/>
    <p:sldId id="288" r:id="rId25"/>
    <p:sldId id="289" r:id="rId26"/>
    <p:sldId id="279"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0000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891A3-D30C-4144-98D4-35CC590546A1}" v="953" dt="2023-10-31T17:55:48.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4660"/>
  </p:normalViewPr>
  <p:slideViewPr>
    <p:cSldViewPr snapToGrid="0">
      <p:cViewPr varScale="1">
        <p:scale>
          <a:sx n="59" d="100"/>
          <a:sy n="59" d="100"/>
        </p:scale>
        <p:origin x="6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FD584-BB6A-4F6C-A1E1-03B919E8BFE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2297B23-188C-48D5-B90A-743E3A6BB59E}">
      <dgm:prSet/>
      <dgm:spPr>
        <a:solidFill>
          <a:schemeClr val="accent2">
            <a:lumMod val="60000"/>
            <a:lumOff val="40000"/>
          </a:schemeClr>
        </a:solidFill>
      </dgm:spPr>
      <dgm:t>
        <a:bodyPr/>
        <a:lstStyle/>
        <a:p>
          <a:r>
            <a:rPr lang="en-US" dirty="0"/>
            <a:t>The purpose of testing is to discover errors.</a:t>
          </a:r>
        </a:p>
      </dgm:t>
    </dgm:pt>
    <dgm:pt modelId="{02D6C27E-0815-4850-A675-B997BEC45D6E}" type="parTrans" cxnId="{89761F78-6F5C-48C7-9E82-FCDFBC93FCE9}">
      <dgm:prSet/>
      <dgm:spPr/>
      <dgm:t>
        <a:bodyPr/>
        <a:lstStyle/>
        <a:p>
          <a:endParaRPr lang="en-US"/>
        </a:p>
      </dgm:t>
    </dgm:pt>
    <dgm:pt modelId="{B484A9E8-D2CE-49CF-87F1-9AACF5C9C6B7}" type="sibTrans" cxnId="{89761F78-6F5C-48C7-9E82-FCDFBC93FCE9}">
      <dgm:prSet/>
      <dgm:spPr>
        <a:solidFill>
          <a:schemeClr val="tx2">
            <a:lumMod val="40000"/>
            <a:lumOff val="60000"/>
          </a:schemeClr>
        </a:solidFill>
      </dgm:spPr>
      <dgm:t>
        <a:bodyPr/>
        <a:lstStyle/>
        <a:p>
          <a:endParaRPr lang="en-US"/>
        </a:p>
      </dgm:t>
    </dgm:pt>
    <dgm:pt modelId="{99DEDEEF-9370-41CA-9A57-3EC002C4F9E5}">
      <dgm:prSet/>
      <dgm:spPr>
        <a:solidFill>
          <a:schemeClr val="accent2">
            <a:lumMod val="60000"/>
            <a:lumOff val="40000"/>
          </a:schemeClr>
        </a:solidFill>
      </dgm:spPr>
      <dgm:t>
        <a:bodyPr/>
        <a:lstStyle/>
        <a:p>
          <a:r>
            <a:rPr lang="en-US" dirty="0"/>
            <a:t>Types of Testing</a:t>
          </a:r>
        </a:p>
      </dgm:t>
    </dgm:pt>
    <dgm:pt modelId="{25234736-F185-43B4-80FF-1AD198666904}" type="parTrans" cxnId="{E6DD076E-03BE-42AF-BE19-0F4537D4A066}">
      <dgm:prSet/>
      <dgm:spPr/>
      <dgm:t>
        <a:bodyPr/>
        <a:lstStyle/>
        <a:p>
          <a:endParaRPr lang="en-US"/>
        </a:p>
      </dgm:t>
    </dgm:pt>
    <dgm:pt modelId="{14A3D31F-7C48-4805-8226-FAAACFC40595}" type="sibTrans" cxnId="{E6DD076E-03BE-42AF-BE19-0F4537D4A066}">
      <dgm:prSet/>
      <dgm:spPr>
        <a:solidFill>
          <a:schemeClr val="tx2">
            <a:lumMod val="40000"/>
            <a:lumOff val="60000"/>
          </a:schemeClr>
        </a:solidFill>
      </dgm:spPr>
      <dgm:t>
        <a:bodyPr/>
        <a:lstStyle/>
        <a:p>
          <a:endParaRPr lang="en-US"/>
        </a:p>
      </dgm:t>
    </dgm:pt>
    <dgm:pt modelId="{58F578DA-74F1-4467-990A-B5A5D952C828}">
      <dgm:prSet/>
      <dgm:spPr>
        <a:solidFill>
          <a:schemeClr val="accent2">
            <a:lumMod val="60000"/>
            <a:lumOff val="40000"/>
          </a:schemeClr>
        </a:solidFill>
      </dgm:spPr>
      <dgm:t>
        <a:bodyPr/>
        <a:lstStyle/>
        <a:p>
          <a:r>
            <a:rPr lang="en-US" dirty="0"/>
            <a:t>Unit testing</a:t>
          </a:r>
        </a:p>
      </dgm:t>
    </dgm:pt>
    <dgm:pt modelId="{E8780813-F0CC-4549-B79C-E19F0A1F132E}" type="parTrans" cxnId="{F3857C24-6666-4685-9CB7-4091463823BB}">
      <dgm:prSet/>
      <dgm:spPr/>
      <dgm:t>
        <a:bodyPr/>
        <a:lstStyle/>
        <a:p>
          <a:endParaRPr lang="en-US"/>
        </a:p>
      </dgm:t>
    </dgm:pt>
    <dgm:pt modelId="{F36A44B2-83F8-4BDB-A598-55DBDB50DD34}" type="sibTrans" cxnId="{F3857C24-6666-4685-9CB7-4091463823BB}">
      <dgm:prSet/>
      <dgm:spPr/>
      <dgm:t>
        <a:bodyPr/>
        <a:lstStyle/>
        <a:p>
          <a:endParaRPr lang="en-US"/>
        </a:p>
      </dgm:t>
    </dgm:pt>
    <dgm:pt modelId="{004C6BB4-FB4A-47A8-8194-96D44E39F5FD}">
      <dgm:prSet/>
      <dgm:spPr>
        <a:solidFill>
          <a:schemeClr val="accent2">
            <a:lumMod val="60000"/>
            <a:lumOff val="40000"/>
          </a:schemeClr>
        </a:solidFill>
      </dgm:spPr>
      <dgm:t>
        <a:bodyPr/>
        <a:lstStyle/>
        <a:p>
          <a:r>
            <a:rPr lang="en-US"/>
            <a:t>Integration testing</a:t>
          </a:r>
        </a:p>
      </dgm:t>
    </dgm:pt>
    <dgm:pt modelId="{2F317A69-7C1E-441B-B4A0-73133A47F60F}" type="parTrans" cxnId="{10D17965-0716-4E73-8CC6-43CBDF8C713C}">
      <dgm:prSet/>
      <dgm:spPr/>
      <dgm:t>
        <a:bodyPr/>
        <a:lstStyle/>
        <a:p>
          <a:endParaRPr lang="en-US"/>
        </a:p>
      </dgm:t>
    </dgm:pt>
    <dgm:pt modelId="{BCC2051C-3BAB-4CF7-AFEB-288877121B26}" type="sibTrans" cxnId="{10D17965-0716-4E73-8CC6-43CBDF8C713C}">
      <dgm:prSet/>
      <dgm:spPr/>
      <dgm:t>
        <a:bodyPr/>
        <a:lstStyle/>
        <a:p>
          <a:endParaRPr lang="en-US"/>
        </a:p>
      </dgm:t>
    </dgm:pt>
    <dgm:pt modelId="{9AE002A9-A472-4643-8098-A3C89FE32CCE}">
      <dgm:prSet/>
      <dgm:spPr>
        <a:solidFill>
          <a:schemeClr val="accent2">
            <a:lumMod val="60000"/>
            <a:lumOff val="40000"/>
          </a:schemeClr>
        </a:solidFill>
      </dgm:spPr>
      <dgm:t>
        <a:bodyPr/>
        <a:lstStyle/>
        <a:p>
          <a:r>
            <a:rPr lang="en-US"/>
            <a:t>Functional test</a:t>
          </a:r>
        </a:p>
      </dgm:t>
    </dgm:pt>
    <dgm:pt modelId="{0B4E67AB-C7A3-438F-A6CE-BC74464D05C1}" type="parTrans" cxnId="{7A558771-2383-4FC3-B337-965B3A503F34}">
      <dgm:prSet/>
      <dgm:spPr/>
      <dgm:t>
        <a:bodyPr/>
        <a:lstStyle/>
        <a:p>
          <a:endParaRPr lang="en-US"/>
        </a:p>
      </dgm:t>
    </dgm:pt>
    <dgm:pt modelId="{554C5C9D-1633-4281-BEA7-11D9E39AE3CF}" type="sibTrans" cxnId="{7A558771-2383-4FC3-B337-965B3A503F34}">
      <dgm:prSet/>
      <dgm:spPr/>
      <dgm:t>
        <a:bodyPr/>
        <a:lstStyle/>
        <a:p>
          <a:endParaRPr lang="en-US"/>
        </a:p>
      </dgm:t>
    </dgm:pt>
    <dgm:pt modelId="{6A1366CD-EA3C-40F5-99FF-F79943174634}">
      <dgm:prSet/>
      <dgm:spPr>
        <a:solidFill>
          <a:schemeClr val="accent2">
            <a:lumMod val="60000"/>
            <a:lumOff val="40000"/>
          </a:schemeClr>
        </a:solidFill>
      </dgm:spPr>
      <dgm:t>
        <a:bodyPr/>
        <a:lstStyle/>
        <a:p>
          <a:r>
            <a:rPr lang="en-US"/>
            <a:t>White Box Testing</a:t>
          </a:r>
        </a:p>
      </dgm:t>
    </dgm:pt>
    <dgm:pt modelId="{47FD24C6-BE27-4C55-AF05-23DA8367C10F}" type="parTrans" cxnId="{0A252434-FAB3-4D8C-B3C5-97DA3FAA7D1B}">
      <dgm:prSet/>
      <dgm:spPr/>
      <dgm:t>
        <a:bodyPr/>
        <a:lstStyle/>
        <a:p>
          <a:endParaRPr lang="en-US"/>
        </a:p>
      </dgm:t>
    </dgm:pt>
    <dgm:pt modelId="{748D7A00-B64A-459E-A101-A48007EFB1E3}" type="sibTrans" cxnId="{0A252434-FAB3-4D8C-B3C5-97DA3FAA7D1B}">
      <dgm:prSet/>
      <dgm:spPr/>
      <dgm:t>
        <a:bodyPr/>
        <a:lstStyle/>
        <a:p>
          <a:endParaRPr lang="en-US"/>
        </a:p>
      </dgm:t>
    </dgm:pt>
    <dgm:pt modelId="{B7443436-6B95-4C45-A778-92CE5167DDD8}">
      <dgm:prSet/>
      <dgm:spPr>
        <a:solidFill>
          <a:schemeClr val="accent2">
            <a:lumMod val="60000"/>
            <a:lumOff val="40000"/>
          </a:schemeClr>
        </a:solidFill>
      </dgm:spPr>
      <dgm:t>
        <a:bodyPr/>
        <a:lstStyle/>
        <a:p>
          <a:r>
            <a:rPr lang="en-US"/>
            <a:t>Black Box Testing</a:t>
          </a:r>
        </a:p>
      </dgm:t>
    </dgm:pt>
    <dgm:pt modelId="{82C8ECD7-3BFE-47DC-8847-73A54EF73EFB}" type="parTrans" cxnId="{5AC0C341-4189-46C9-8BFC-D22E691CF281}">
      <dgm:prSet/>
      <dgm:spPr/>
      <dgm:t>
        <a:bodyPr/>
        <a:lstStyle/>
        <a:p>
          <a:endParaRPr lang="en-US"/>
        </a:p>
      </dgm:t>
    </dgm:pt>
    <dgm:pt modelId="{465C03E9-FBD9-48C2-9F54-023AD83FB4C3}" type="sibTrans" cxnId="{5AC0C341-4189-46C9-8BFC-D22E691CF281}">
      <dgm:prSet/>
      <dgm:spPr/>
      <dgm:t>
        <a:bodyPr/>
        <a:lstStyle/>
        <a:p>
          <a:endParaRPr lang="en-US"/>
        </a:p>
      </dgm:t>
    </dgm:pt>
    <dgm:pt modelId="{9F6CE224-78B5-473A-98BD-DE80F259B2BF}" type="pres">
      <dgm:prSet presAssocID="{8EBFD584-BB6A-4F6C-A1E1-03B919E8BFE0}" presName="cycle" presStyleCnt="0">
        <dgm:presLayoutVars>
          <dgm:dir/>
          <dgm:resizeHandles val="exact"/>
        </dgm:presLayoutVars>
      </dgm:prSet>
      <dgm:spPr/>
    </dgm:pt>
    <dgm:pt modelId="{FCC0D74E-E0E2-4D64-A513-4839DE68A6DE}" type="pres">
      <dgm:prSet presAssocID="{72297B23-188C-48D5-B90A-743E3A6BB59E}" presName="node" presStyleLbl="node1" presStyleIdx="0" presStyleCnt="2">
        <dgm:presLayoutVars>
          <dgm:bulletEnabled val="1"/>
        </dgm:presLayoutVars>
      </dgm:prSet>
      <dgm:spPr/>
    </dgm:pt>
    <dgm:pt modelId="{FED78E3D-85D0-4E5A-B7AA-E490F3AAD386}" type="pres">
      <dgm:prSet presAssocID="{B484A9E8-D2CE-49CF-87F1-9AACF5C9C6B7}" presName="sibTrans" presStyleLbl="sibTrans2D1" presStyleIdx="0" presStyleCnt="2"/>
      <dgm:spPr/>
    </dgm:pt>
    <dgm:pt modelId="{3AAAE270-6336-4A0F-A42E-A07DA0FD6743}" type="pres">
      <dgm:prSet presAssocID="{B484A9E8-D2CE-49CF-87F1-9AACF5C9C6B7}" presName="connectorText" presStyleLbl="sibTrans2D1" presStyleIdx="0" presStyleCnt="2"/>
      <dgm:spPr/>
    </dgm:pt>
    <dgm:pt modelId="{A8CEA206-1822-4506-9BE5-D88D7B4C90CC}" type="pres">
      <dgm:prSet presAssocID="{99DEDEEF-9370-41CA-9A57-3EC002C4F9E5}" presName="node" presStyleLbl="node1" presStyleIdx="1" presStyleCnt="2">
        <dgm:presLayoutVars>
          <dgm:bulletEnabled val="1"/>
        </dgm:presLayoutVars>
      </dgm:prSet>
      <dgm:spPr/>
    </dgm:pt>
    <dgm:pt modelId="{E0BAA32F-3CA7-4E57-9AF9-DEE885D37D72}" type="pres">
      <dgm:prSet presAssocID="{14A3D31F-7C48-4805-8226-FAAACFC40595}" presName="sibTrans" presStyleLbl="sibTrans2D1" presStyleIdx="1" presStyleCnt="2"/>
      <dgm:spPr/>
    </dgm:pt>
    <dgm:pt modelId="{982298C1-9C82-436B-8C71-495AF22D1A47}" type="pres">
      <dgm:prSet presAssocID="{14A3D31F-7C48-4805-8226-FAAACFC40595}" presName="connectorText" presStyleLbl="sibTrans2D1" presStyleIdx="1" presStyleCnt="2"/>
      <dgm:spPr/>
    </dgm:pt>
  </dgm:ptLst>
  <dgm:cxnLst>
    <dgm:cxn modelId="{ADCF7208-FF7A-49AE-A89A-C97FEF71F1BE}" type="presOf" srcId="{99DEDEEF-9370-41CA-9A57-3EC002C4F9E5}" destId="{A8CEA206-1822-4506-9BE5-D88D7B4C90CC}" srcOrd="0" destOrd="0" presId="urn:microsoft.com/office/officeart/2005/8/layout/cycle2"/>
    <dgm:cxn modelId="{9D957111-1E98-4173-9296-55138885D5F0}" type="presOf" srcId="{B7443436-6B95-4C45-A778-92CE5167DDD8}" destId="{A8CEA206-1822-4506-9BE5-D88D7B4C90CC}" srcOrd="0" destOrd="5" presId="urn:microsoft.com/office/officeart/2005/8/layout/cycle2"/>
    <dgm:cxn modelId="{D2A8C322-A39B-4AB8-B9F5-5F52B03C228C}" type="presOf" srcId="{B484A9E8-D2CE-49CF-87F1-9AACF5C9C6B7}" destId="{3AAAE270-6336-4A0F-A42E-A07DA0FD6743}" srcOrd="1" destOrd="0" presId="urn:microsoft.com/office/officeart/2005/8/layout/cycle2"/>
    <dgm:cxn modelId="{F3857C24-6666-4685-9CB7-4091463823BB}" srcId="{99DEDEEF-9370-41CA-9A57-3EC002C4F9E5}" destId="{58F578DA-74F1-4467-990A-B5A5D952C828}" srcOrd="0" destOrd="0" parTransId="{E8780813-F0CC-4549-B79C-E19F0A1F132E}" sibTransId="{F36A44B2-83F8-4BDB-A598-55DBDB50DD34}"/>
    <dgm:cxn modelId="{0A252434-FAB3-4D8C-B3C5-97DA3FAA7D1B}" srcId="{99DEDEEF-9370-41CA-9A57-3EC002C4F9E5}" destId="{6A1366CD-EA3C-40F5-99FF-F79943174634}" srcOrd="3" destOrd="0" parTransId="{47FD24C6-BE27-4C55-AF05-23DA8367C10F}" sibTransId="{748D7A00-B64A-459E-A101-A48007EFB1E3}"/>
    <dgm:cxn modelId="{5AC0C341-4189-46C9-8BFC-D22E691CF281}" srcId="{99DEDEEF-9370-41CA-9A57-3EC002C4F9E5}" destId="{B7443436-6B95-4C45-A778-92CE5167DDD8}" srcOrd="4" destOrd="0" parTransId="{82C8ECD7-3BFE-47DC-8847-73A54EF73EFB}" sibTransId="{465C03E9-FBD9-48C2-9F54-023AD83FB4C3}"/>
    <dgm:cxn modelId="{10D17965-0716-4E73-8CC6-43CBDF8C713C}" srcId="{99DEDEEF-9370-41CA-9A57-3EC002C4F9E5}" destId="{004C6BB4-FB4A-47A8-8194-96D44E39F5FD}" srcOrd="1" destOrd="0" parTransId="{2F317A69-7C1E-441B-B4A0-73133A47F60F}" sibTransId="{BCC2051C-3BAB-4CF7-AFEB-288877121B26}"/>
    <dgm:cxn modelId="{A5166F4D-D66D-4672-825F-E8B8415D1153}" type="presOf" srcId="{004C6BB4-FB4A-47A8-8194-96D44E39F5FD}" destId="{A8CEA206-1822-4506-9BE5-D88D7B4C90CC}" srcOrd="0" destOrd="2" presId="urn:microsoft.com/office/officeart/2005/8/layout/cycle2"/>
    <dgm:cxn modelId="{E6DD076E-03BE-42AF-BE19-0F4537D4A066}" srcId="{8EBFD584-BB6A-4F6C-A1E1-03B919E8BFE0}" destId="{99DEDEEF-9370-41CA-9A57-3EC002C4F9E5}" srcOrd="1" destOrd="0" parTransId="{25234736-F185-43B4-80FF-1AD198666904}" sibTransId="{14A3D31F-7C48-4805-8226-FAAACFC40595}"/>
    <dgm:cxn modelId="{7EA4784F-1FD5-4423-AB2E-CDEF8FDF216E}" type="presOf" srcId="{8EBFD584-BB6A-4F6C-A1E1-03B919E8BFE0}" destId="{9F6CE224-78B5-473A-98BD-DE80F259B2BF}" srcOrd="0" destOrd="0" presId="urn:microsoft.com/office/officeart/2005/8/layout/cycle2"/>
    <dgm:cxn modelId="{EDFCAD4F-B92E-4B30-A2F0-E4BCA46CB1D9}" type="presOf" srcId="{B484A9E8-D2CE-49CF-87F1-9AACF5C9C6B7}" destId="{FED78E3D-85D0-4E5A-B7AA-E490F3AAD386}" srcOrd="0" destOrd="0" presId="urn:microsoft.com/office/officeart/2005/8/layout/cycle2"/>
    <dgm:cxn modelId="{7A558771-2383-4FC3-B337-965B3A503F34}" srcId="{99DEDEEF-9370-41CA-9A57-3EC002C4F9E5}" destId="{9AE002A9-A472-4643-8098-A3C89FE32CCE}" srcOrd="2" destOrd="0" parTransId="{0B4E67AB-C7A3-438F-A6CE-BC74464D05C1}" sibTransId="{554C5C9D-1633-4281-BEA7-11D9E39AE3CF}"/>
    <dgm:cxn modelId="{E36C8472-DD31-4043-9E26-32CA18207EB1}" type="presOf" srcId="{9AE002A9-A472-4643-8098-A3C89FE32CCE}" destId="{A8CEA206-1822-4506-9BE5-D88D7B4C90CC}" srcOrd="0" destOrd="3" presId="urn:microsoft.com/office/officeart/2005/8/layout/cycle2"/>
    <dgm:cxn modelId="{89761F78-6F5C-48C7-9E82-FCDFBC93FCE9}" srcId="{8EBFD584-BB6A-4F6C-A1E1-03B919E8BFE0}" destId="{72297B23-188C-48D5-B90A-743E3A6BB59E}" srcOrd="0" destOrd="0" parTransId="{02D6C27E-0815-4850-A675-B997BEC45D6E}" sibTransId="{B484A9E8-D2CE-49CF-87F1-9AACF5C9C6B7}"/>
    <dgm:cxn modelId="{22460DB5-F2F8-42B5-9C85-7470DBBAAD17}" type="presOf" srcId="{14A3D31F-7C48-4805-8226-FAAACFC40595}" destId="{E0BAA32F-3CA7-4E57-9AF9-DEE885D37D72}" srcOrd="0" destOrd="0" presId="urn:microsoft.com/office/officeart/2005/8/layout/cycle2"/>
    <dgm:cxn modelId="{216802C0-C32C-4217-8169-8BA466A34A5F}" type="presOf" srcId="{58F578DA-74F1-4467-990A-B5A5D952C828}" destId="{A8CEA206-1822-4506-9BE5-D88D7B4C90CC}" srcOrd="0" destOrd="1" presId="urn:microsoft.com/office/officeart/2005/8/layout/cycle2"/>
    <dgm:cxn modelId="{83D696C4-69A6-4D15-81C7-0E732764EAFB}" type="presOf" srcId="{72297B23-188C-48D5-B90A-743E3A6BB59E}" destId="{FCC0D74E-E0E2-4D64-A513-4839DE68A6DE}" srcOrd="0" destOrd="0" presId="urn:microsoft.com/office/officeart/2005/8/layout/cycle2"/>
    <dgm:cxn modelId="{FA79C2C5-30CC-4F81-87B3-9D8F825B9A8D}" type="presOf" srcId="{6A1366CD-EA3C-40F5-99FF-F79943174634}" destId="{A8CEA206-1822-4506-9BE5-D88D7B4C90CC}" srcOrd="0" destOrd="4" presId="urn:microsoft.com/office/officeart/2005/8/layout/cycle2"/>
    <dgm:cxn modelId="{2F948DDB-CE84-4AB0-8478-3B2A69A9064D}" type="presOf" srcId="{14A3D31F-7C48-4805-8226-FAAACFC40595}" destId="{982298C1-9C82-436B-8C71-495AF22D1A47}" srcOrd="1" destOrd="0" presId="urn:microsoft.com/office/officeart/2005/8/layout/cycle2"/>
    <dgm:cxn modelId="{D257C97F-B15F-4888-B97D-C5F9FBB1FA4E}" type="presParOf" srcId="{9F6CE224-78B5-473A-98BD-DE80F259B2BF}" destId="{FCC0D74E-E0E2-4D64-A513-4839DE68A6DE}" srcOrd="0" destOrd="0" presId="urn:microsoft.com/office/officeart/2005/8/layout/cycle2"/>
    <dgm:cxn modelId="{66617E51-CDBC-41A4-B3D3-D3645D0DEDCF}" type="presParOf" srcId="{9F6CE224-78B5-473A-98BD-DE80F259B2BF}" destId="{FED78E3D-85D0-4E5A-B7AA-E490F3AAD386}" srcOrd="1" destOrd="0" presId="urn:microsoft.com/office/officeart/2005/8/layout/cycle2"/>
    <dgm:cxn modelId="{022D7925-4356-4007-98D2-2F613D43D078}" type="presParOf" srcId="{FED78E3D-85D0-4E5A-B7AA-E490F3AAD386}" destId="{3AAAE270-6336-4A0F-A42E-A07DA0FD6743}" srcOrd="0" destOrd="0" presId="urn:microsoft.com/office/officeart/2005/8/layout/cycle2"/>
    <dgm:cxn modelId="{4877F304-36A6-47B6-BD2A-5ACADB7C77EB}" type="presParOf" srcId="{9F6CE224-78B5-473A-98BD-DE80F259B2BF}" destId="{A8CEA206-1822-4506-9BE5-D88D7B4C90CC}" srcOrd="2" destOrd="0" presId="urn:microsoft.com/office/officeart/2005/8/layout/cycle2"/>
    <dgm:cxn modelId="{F12AD29C-8F35-4B32-9A30-DE22D0892113}" type="presParOf" srcId="{9F6CE224-78B5-473A-98BD-DE80F259B2BF}" destId="{E0BAA32F-3CA7-4E57-9AF9-DEE885D37D72}" srcOrd="3" destOrd="0" presId="urn:microsoft.com/office/officeart/2005/8/layout/cycle2"/>
    <dgm:cxn modelId="{9C9E640D-952D-412E-B19C-66DAD3380C54}" type="presParOf" srcId="{E0BAA32F-3CA7-4E57-9AF9-DEE885D37D72}" destId="{982298C1-9C82-436B-8C71-495AF22D1A4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0D74E-E0E2-4D64-A513-4839DE68A6DE}">
      <dsp:nvSpPr>
        <dsp:cNvPr id="0" name=""/>
        <dsp:cNvSpPr/>
      </dsp:nvSpPr>
      <dsp:spPr>
        <a:xfrm>
          <a:off x="1243" y="75629"/>
          <a:ext cx="4200078" cy="4200078"/>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The purpose of testing is to discover errors.</a:t>
          </a:r>
        </a:p>
      </dsp:txBody>
      <dsp:txXfrm>
        <a:off x="616330" y="690716"/>
        <a:ext cx="2969904" cy="2969904"/>
      </dsp:txXfrm>
    </dsp:sp>
    <dsp:sp modelId="{FED78E3D-85D0-4E5A-B7AA-E490F3AAD386}">
      <dsp:nvSpPr>
        <dsp:cNvPr id="0" name=""/>
        <dsp:cNvSpPr/>
      </dsp:nvSpPr>
      <dsp:spPr>
        <a:xfrm>
          <a:off x="3874180" y="-518009"/>
          <a:ext cx="2618993" cy="1417526"/>
        </a:xfrm>
        <a:prstGeom prst="rightArrow">
          <a:avLst>
            <a:gd name="adj1" fmla="val 60000"/>
            <a:gd name="adj2" fmla="val 50000"/>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874180" y="-234504"/>
        <a:ext cx="2193735" cy="850516"/>
      </dsp:txXfrm>
    </dsp:sp>
    <dsp:sp modelId="{A8CEA206-1822-4506-9BE5-D88D7B4C90CC}">
      <dsp:nvSpPr>
        <dsp:cNvPr id="0" name=""/>
        <dsp:cNvSpPr/>
      </dsp:nvSpPr>
      <dsp:spPr>
        <a:xfrm>
          <a:off x="6314277" y="75629"/>
          <a:ext cx="4200078" cy="4200078"/>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l" defTabSz="1555750">
            <a:lnSpc>
              <a:spcPct val="90000"/>
            </a:lnSpc>
            <a:spcBef>
              <a:spcPct val="0"/>
            </a:spcBef>
            <a:spcAft>
              <a:spcPct val="35000"/>
            </a:spcAft>
            <a:buNone/>
          </a:pPr>
          <a:r>
            <a:rPr lang="en-US" sz="3500" kern="1200" dirty="0"/>
            <a:t>Types of Testing</a:t>
          </a:r>
        </a:p>
        <a:p>
          <a:pPr marL="228600" lvl="1" indent="-228600" algn="l" defTabSz="1200150">
            <a:lnSpc>
              <a:spcPct val="90000"/>
            </a:lnSpc>
            <a:spcBef>
              <a:spcPct val="0"/>
            </a:spcBef>
            <a:spcAft>
              <a:spcPct val="15000"/>
            </a:spcAft>
            <a:buChar char="•"/>
          </a:pPr>
          <a:r>
            <a:rPr lang="en-US" sz="2700" kern="1200" dirty="0"/>
            <a:t>Unit testing</a:t>
          </a:r>
        </a:p>
        <a:p>
          <a:pPr marL="228600" lvl="1" indent="-228600" algn="l" defTabSz="1200150">
            <a:lnSpc>
              <a:spcPct val="90000"/>
            </a:lnSpc>
            <a:spcBef>
              <a:spcPct val="0"/>
            </a:spcBef>
            <a:spcAft>
              <a:spcPct val="15000"/>
            </a:spcAft>
            <a:buChar char="•"/>
          </a:pPr>
          <a:r>
            <a:rPr lang="en-US" sz="2700" kern="1200"/>
            <a:t>Integration testing</a:t>
          </a:r>
        </a:p>
        <a:p>
          <a:pPr marL="228600" lvl="1" indent="-228600" algn="l" defTabSz="1200150">
            <a:lnSpc>
              <a:spcPct val="90000"/>
            </a:lnSpc>
            <a:spcBef>
              <a:spcPct val="0"/>
            </a:spcBef>
            <a:spcAft>
              <a:spcPct val="15000"/>
            </a:spcAft>
            <a:buChar char="•"/>
          </a:pPr>
          <a:r>
            <a:rPr lang="en-US" sz="2700" kern="1200"/>
            <a:t>Functional test</a:t>
          </a:r>
        </a:p>
        <a:p>
          <a:pPr marL="228600" lvl="1" indent="-228600" algn="l" defTabSz="1200150">
            <a:lnSpc>
              <a:spcPct val="90000"/>
            </a:lnSpc>
            <a:spcBef>
              <a:spcPct val="0"/>
            </a:spcBef>
            <a:spcAft>
              <a:spcPct val="15000"/>
            </a:spcAft>
            <a:buChar char="•"/>
          </a:pPr>
          <a:r>
            <a:rPr lang="en-US" sz="2700" kern="1200"/>
            <a:t>White Box Testing</a:t>
          </a:r>
        </a:p>
        <a:p>
          <a:pPr marL="228600" lvl="1" indent="-228600" algn="l" defTabSz="1200150">
            <a:lnSpc>
              <a:spcPct val="90000"/>
            </a:lnSpc>
            <a:spcBef>
              <a:spcPct val="0"/>
            </a:spcBef>
            <a:spcAft>
              <a:spcPct val="15000"/>
            </a:spcAft>
            <a:buChar char="•"/>
          </a:pPr>
          <a:r>
            <a:rPr lang="en-US" sz="2700" kern="1200"/>
            <a:t>Black Box Testing</a:t>
          </a:r>
        </a:p>
      </dsp:txBody>
      <dsp:txXfrm>
        <a:off x="6929364" y="690716"/>
        <a:ext cx="2969904" cy="2969904"/>
      </dsp:txXfrm>
    </dsp:sp>
    <dsp:sp modelId="{E0BAA32F-3CA7-4E57-9AF9-DEE885D37D72}">
      <dsp:nvSpPr>
        <dsp:cNvPr id="0" name=""/>
        <dsp:cNvSpPr/>
      </dsp:nvSpPr>
      <dsp:spPr>
        <a:xfrm rot="10800000">
          <a:off x="4022425" y="3451820"/>
          <a:ext cx="2618993" cy="1417526"/>
        </a:xfrm>
        <a:prstGeom prst="rightArrow">
          <a:avLst>
            <a:gd name="adj1" fmla="val 60000"/>
            <a:gd name="adj2" fmla="val 50000"/>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rot="10800000">
        <a:off x="4447683" y="3735325"/>
        <a:ext cx="2193735" cy="85051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1338-4B8B-CA1A-AC3E-28CD1B6C83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43CAA1-7042-148E-FB3B-3E9FA49C0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7307C6-6778-1D7F-DFD6-7AFC8DF6CF08}"/>
              </a:ext>
            </a:extLst>
          </p:cNvPr>
          <p:cNvSpPr>
            <a:spLocks noGrp="1"/>
          </p:cNvSpPr>
          <p:nvPr>
            <p:ph type="dt" sz="half" idx="10"/>
          </p:nvPr>
        </p:nvSpPr>
        <p:spPr/>
        <p:txBody>
          <a:bodyPr/>
          <a:lstStyle/>
          <a:p>
            <a:fld id="{A29B40AA-3729-4102-B4C9-5783A9947C93}" type="datetimeFigureOut">
              <a:rPr lang="en-US" smtClean="0"/>
              <a:t>11/4/2023</a:t>
            </a:fld>
            <a:endParaRPr lang="en-US"/>
          </a:p>
        </p:txBody>
      </p:sp>
      <p:sp>
        <p:nvSpPr>
          <p:cNvPr id="5" name="Footer Placeholder 4">
            <a:extLst>
              <a:ext uri="{FF2B5EF4-FFF2-40B4-BE49-F238E27FC236}">
                <a16:creationId xmlns:a16="http://schemas.microsoft.com/office/drawing/2014/main" id="{8AB6FE9D-1169-AC7A-FCEE-1B95E1068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7C3D5-1D7A-AC36-047E-76729528EF51}"/>
              </a:ext>
            </a:extLst>
          </p:cNvPr>
          <p:cNvSpPr>
            <a:spLocks noGrp="1"/>
          </p:cNvSpPr>
          <p:nvPr>
            <p:ph type="sldNum" sz="quarter" idx="12"/>
          </p:nvPr>
        </p:nvSpPr>
        <p:spPr/>
        <p:txBody>
          <a:bodyPr/>
          <a:lstStyle/>
          <a:p>
            <a:fld id="{3BB43573-8910-4F22-9237-40E2EC460B4A}" type="slidenum">
              <a:rPr lang="en-US" smtClean="0"/>
              <a:t>‹#›</a:t>
            </a:fld>
            <a:endParaRPr lang="en-US"/>
          </a:p>
        </p:txBody>
      </p:sp>
    </p:spTree>
    <p:extLst>
      <p:ext uri="{BB962C8B-B14F-4D97-AF65-F5344CB8AC3E}">
        <p14:creationId xmlns:p14="http://schemas.microsoft.com/office/powerpoint/2010/main" val="398710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0745-27EC-1F8C-956B-0EBE736CC1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AA69FC-CB76-D4E4-D3C5-CF010B926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1EED8-7457-8831-D2AA-4156495D0B5F}"/>
              </a:ext>
            </a:extLst>
          </p:cNvPr>
          <p:cNvSpPr>
            <a:spLocks noGrp="1"/>
          </p:cNvSpPr>
          <p:nvPr>
            <p:ph type="dt" sz="half" idx="10"/>
          </p:nvPr>
        </p:nvSpPr>
        <p:spPr/>
        <p:txBody>
          <a:bodyPr/>
          <a:lstStyle/>
          <a:p>
            <a:fld id="{A29B40AA-3729-4102-B4C9-5783A9947C93}" type="datetimeFigureOut">
              <a:rPr lang="en-US" smtClean="0"/>
              <a:t>11/4/2023</a:t>
            </a:fld>
            <a:endParaRPr lang="en-US"/>
          </a:p>
        </p:txBody>
      </p:sp>
      <p:sp>
        <p:nvSpPr>
          <p:cNvPr id="5" name="Footer Placeholder 4">
            <a:extLst>
              <a:ext uri="{FF2B5EF4-FFF2-40B4-BE49-F238E27FC236}">
                <a16:creationId xmlns:a16="http://schemas.microsoft.com/office/drawing/2014/main" id="{E703D921-30C7-BB33-60E9-E2B86CBC9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8BE47-66D0-5F5C-4A02-4D9E2654625A}"/>
              </a:ext>
            </a:extLst>
          </p:cNvPr>
          <p:cNvSpPr>
            <a:spLocks noGrp="1"/>
          </p:cNvSpPr>
          <p:nvPr>
            <p:ph type="sldNum" sz="quarter" idx="12"/>
          </p:nvPr>
        </p:nvSpPr>
        <p:spPr/>
        <p:txBody>
          <a:bodyPr/>
          <a:lstStyle/>
          <a:p>
            <a:fld id="{3BB43573-8910-4F22-9237-40E2EC460B4A}" type="slidenum">
              <a:rPr lang="en-US" smtClean="0"/>
              <a:t>‹#›</a:t>
            </a:fld>
            <a:endParaRPr lang="en-US"/>
          </a:p>
        </p:txBody>
      </p:sp>
    </p:spTree>
    <p:extLst>
      <p:ext uri="{BB962C8B-B14F-4D97-AF65-F5344CB8AC3E}">
        <p14:creationId xmlns:p14="http://schemas.microsoft.com/office/powerpoint/2010/main" val="375624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DBE98-9805-C556-D435-ED0BCF4B1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4D544A-9F67-4F10-6CC9-C902EAB9D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C65AC-AF5C-3CF6-13A5-0B32ED13D550}"/>
              </a:ext>
            </a:extLst>
          </p:cNvPr>
          <p:cNvSpPr>
            <a:spLocks noGrp="1"/>
          </p:cNvSpPr>
          <p:nvPr>
            <p:ph type="dt" sz="half" idx="10"/>
          </p:nvPr>
        </p:nvSpPr>
        <p:spPr/>
        <p:txBody>
          <a:bodyPr/>
          <a:lstStyle/>
          <a:p>
            <a:fld id="{A29B40AA-3729-4102-B4C9-5783A9947C93}" type="datetimeFigureOut">
              <a:rPr lang="en-US" smtClean="0"/>
              <a:t>11/4/2023</a:t>
            </a:fld>
            <a:endParaRPr lang="en-US"/>
          </a:p>
        </p:txBody>
      </p:sp>
      <p:sp>
        <p:nvSpPr>
          <p:cNvPr id="5" name="Footer Placeholder 4">
            <a:extLst>
              <a:ext uri="{FF2B5EF4-FFF2-40B4-BE49-F238E27FC236}">
                <a16:creationId xmlns:a16="http://schemas.microsoft.com/office/drawing/2014/main" id="{6B0B68EB-865B-7B8D-A23E-CD2D838C6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8C981-5E61-4880-7074-AC4AB5867FE9}"/>
              </a:ext>
            </a:extLst>
          </p:cNvPr>
          <p:cNvSpPr>
            <a:spLocks noGrp="1"/>
          </p:cNvSpPr>
          <p:nvPr>
            <p:ph type="sldNum" sz="quarter" idx="12"/>
          </p:nvPr>
        </p:nvSpPr>
        <p:spPr/>
        <p:txBody>
          <a:bodyPr/>
          <a:lstStyle/>
          <a:p>
            <a:fld id="{3BB43573-8910-4F22-9237-40E2EC460B4A}" type="slidenum">
              <a:rPr lang="en-US" smtClean="0"/>
              <a:t>‹#›</a:t>
            </a:fld>
            <a:endParaRPr lang="en-US"/>
          </a:p>
        </p:txBody>
      </p:sp>
    </p:spTree>
    <p:extLst>
      <p:ext uri="{BB962C8B-B14F-4D97-AF65-F5344CB8AC3E}">
        <p14:creationId xmlns:p14="http://schemas.microsoft.com/office/powerpoint/2010/main" val="310459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0A8C-D0EB-45EE-94F5-11B52B2577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F9819-B638-850E-1C73-EE878D930D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46587-59AE-0822-0D36-F426DC8A9980}"/>
              </a:ext>
            </a:extLst>
          </p:cNvPr>
          <p:cNvSpPr>
            <a:spLocks noGrp="1"/>
          </p:cNvSpPr>
          <p:nvPr>
            <p:ph type="dt" sz="half" idx="10"/>
          </p:nvPr>
        </p:nvSpPr>
        <p:spPr/>
        <p:txBody>
          <a:bodyPr/>
          <a:lstStyle/>
          <a:p>
            <a:fld id="{A29B40AA-3729-4102-B4C9-5783A9947C93}" type="datetimeFigureOut">
              <a:rPr lang="en-US" smtClean="0"/>
              <a:t>11/4/2023</a:t>
            </a:fld>
            <a:endParaRPr lang="en-US"/>
          </a:p>
        </p:txBody>
      </p:sp>
      <p:sp>
        <p:nvSpPr>
          <p:cNvPr id="5" name="Footer Placeholder 4">
            <a:extLst>
              <a:ext uri="{FF2B5EF4-FFF2-40B4-BE49-F238E27FC236}">
                <a16:creationId xmlns:a16="http://schemas.microsoft.com/office/drawing/2014/main" id="{87DCC54A-DBAB-D036-2A5A-13AC4228B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79F9D-EE35-437D-C092-01B9279A78B2}"/>
              </a:ext>
            </a:extLst>
          </p:cNvPr>
          <p:cNvSpPr>
            <a:spLocks noGrp="1"/>
          </p:cNvSpPr>
          <p:nvPr>
            <p:ph type="sldNum" sz="quarter" idx="12"/>
          </p:nvPr>
        </p:nvSpPr>
        <p:spPr/>
        <p:txBody>
          <a:bodyPr/>
          <a:lstStyle/>
          <a:p>
            <a:fld id="{3BB43573-8910-4F22-9237-40E2EC460B4A}" type="slidenum">
              <a:rPr lang="en-US" smtClean="0"/>
              <a:t>‹#›</a:t>
            </a:fld>
            <a:endParaRPr lang="en-US"/>
          </a:p>
        </p:txBody>
      </p:sp>
    </p:spTree>
    <p:extLst>
      <p:ext uri="{BB962C8B-B14F-4D97-AF65-F5344CB8AC3E}">
        <p14:creationId xmlns:p14="http://schemas.microsoft.com/office/powerpoint/2010/main" val="300960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DB49-2554-D30A-C73F-9CB5428C4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533531-7D60-449B-E8ED-4ECBBE4D5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0D800-74AD-2DD4-DBCC-42ABDFF3F3D6}"/>
              </a:ext>
            </a:extLst>
          </p:cNvPr>
          <p:cNvSpPr>
            <a:spLocks noGrp="1"/>
          </p:cNvSpPr>
          <p:nvPr>
            <p:ph type="dt" sz="half" idx="10"/>
          </p:nvPr>
        </p:nvSpPr>
        <p:spPr/>
        <p:txBody>
          <a:bodyPr/>
          <a:lstStyle/>
          <a:p>
            <a:fld id="{A29B40AA-3729-4102-B4C9-5783A9947C93}" type="datetimeFigureOut">
              <a:rPr lang="en-US" smtClean="0"/>
              <a:t>11/4/2023</a:t>
            </a:fld>
            <a:endParaRPr lang="en-US"/>
          </a:p>
        </p:txBody>
      </p:sp>
      <p:sp>
        <p:nvSpPr>
          <p:cNvPr id="5" name="Footer Placeholder 4">
            <a:extLst>
              <a:ext uri="{FF2B5EF4-FFF2-40B4-BE49-F238E27FC236}">
                <a16:creationId xmlns:a16="http://schemas.microsoft.com/office/drawing/2014/main" id="{86AE3B40-E847-168C-4371-75B5CBC4E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95FF5-B9F0-3EDC-DC5C-C141FC3B9248}"/>
              </a:ext>
            </a:extLst>
          </p:cNvPr>
          <p:cNvSpPr>
            <a:spLocks noGrp="1"/>
          </p:cNvSpPr>
          <p:nvPr>
            <p:ph type="sldNum" sz="quarter" idx="12"/>
          </p:nvPr>
        </p:nvSpPr>
        <p:spPr/>
        <p:txBody>
          <a:bodyPr/>
          <a:lstStyle/>
          <a:p>
            <a:fld id="{3BB43573-8910-4F22-9237-40E2EC460B4A}" type="slidenum">
              <a:rPr lang="en-US" smtClean="0"/>
              <a:t>‹#›</a:t>
            </a:fld>
            <a:endParaRPr lang="en-US"/>
          </a:p>
        </p:txBody>
      </p:sp>
    </p:spTree>
    <p:extLst>
      <p:ext uri="{BB962C8B-B14F-4D97-AF65-F5344CB8AC3E}">
        <p14:creationId xmlns:p14="http://schemas.microsoft.com/office/powerpoint/2010/main" val="354778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CB89-BD16-5D31-320A-41DD2D110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F1C1A2-29CF-7249-D42B-094F1283B2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CD2EF-6FDA-6F96-86AE-C3289B4752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BCE6BB-9868-DE63-206A-EFAA9D4130E4}"/>
              </a:ext>
            </a:extLst>
          </p:cNvPr>
          <p:cNvSpPr>
            <a:spLocks noGrp="1"/>
          </p:cNvSpPr>
          <p:nvPr>
            <p:ph type="dt" sz="half" idx="10"/>
          </p:nvPr>
        </p:nvSpPr>
        <p:spPr/>
        <p:txBody>
          <a:bodyPr/>
          <a:lstStyle/>
          <a:p>
            <a:fld id="{A29B40AA-3729-4102-B4C9-5783A9947C93}" type="datetimeFigureOut">
              <a:rPr lang="en-US" smtClean="0"/>
              <a:t>11/4/2023</a:t>
            </a:fld>
            <a:endParaRPr lang="en-US"/>
          </a:p>
        </p:txBody>
      </p:sp>
      <p:sp>
        <p:nvSpPr>
          <p:cNvPr id="6" name="Footer Placeholder 5">
            <a:extLst>
              <a:ext uri="{FF2B5EF4-FFF2-40B4-BE49-F238E27FC236}">
                <a16:creationId xmlns:a16="http://schemas.microsoft.com/office/drawing/2014/main" id="{354ACCA8-8D09-8AC6-CC5A-2D67A1DBB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E4836-CE60-BFF5-A42C-2112C26AA784}"/>
              </a:ext>
            </a:extLst>
          </p:cNvPr>
          <p:cNvSpPr>
            <a:spLocks noGrp="1"/>
          </p:cNvSpPr>
          <p:nvPr>
            <p:ph type="sldNum" sz="quarter" idx="12"/>
          </p:nvPr>
        </p:nvSpPr>
        <p:spPr/>
        <p:txBody>
          <a:bodyPr/>
          <a:lstStyle/>
          <a:p>
            <a:fld id="{3BB43573-8910-4F22-9237-40E2EC460B4A}" type="slidenum">
              <a:rPr lang="en-US" smtClean="0"/>
              <a:t>‹#›</a:t>
            </a:fld>
            <a:endParaRPr lang="en-US"/>
          </a:p>
        </p:txBody>
      </p:sp>
    </p:spTree>
    <p:extLst>
      <p:ext uri="{BB962C8B-B14F-4D97-AF65-F5344CB8AC3E}">
        <p14:creationId xmlns:p14="http://schemas.microsoft.com/office/powerpoint/2010/main" val="224996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3D-4678-5AED-A3E0-48027A7BA5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EE433-9D4E-ED6D-B1B9-2E02E539E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379710-2C77-EE85-0E88-EB4E6A46FA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290BD0-BEF4-7852-E162-35A3C7E45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AF4BD-3570-BC70-CA4A-5FF8B005FB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DCF02E-A739-BEAC-164A-EF84DA86C12F}"/>
              </a:ext>
            </a:extLst>
          </p:cNvPr>
          <p:cNvSpPr>
            <a:spLocks noGrp="1"/>
          </p:cNvSpPr>
          <p:nvPr>
            <p:ph type="dt" sz="half" idx="10"/>
          </p:nvPr>
        </p:nvSpPr>
        <p:spPr/>
        <p:txBody>
          <a:bodyPr/>
          <a:lstStyle/>
          <a:p>
            <a:fld id="{A29B40AA-3729-4102-B4C9-5783A9947C93}" type="datetimeFigureOut">
              <a:rPr lang="en-US" smtClean="0"/>
              <a:t>11/4/2023</a:t>
            </a:fld>
            <a:endParaRPr lang="en-US"/>
          </a:p>
        </p:txBody>
      </p:sp>
      <p:sp>
        <p:nvSpPr>
          <p:cNvPr id="8" name="Footer Placeholder 7">
            <a:extLst>
              <a:ext uri="{FF2B5EF4-FFF2-40B4-BE49-F238E27FC236}">
                <a16:creationId xmlns:a16="http://schemas.microsoft.com/office/drawing/2014/main" id="{8AC3172B-F521-1630-34A2-B2C637D8E7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2C890B-88E1-DFBA-994D-C635D27F510F}"/>
              </a:ext>
            </a:extLst>
          </p:cNvPr>
          <p:cNvSpPr>
            <a:spLocks noGrp="1"/>
          </p:cNvSpPr>
          <p:nvPr>
            <p:ph type="sldNum" sz="quarter" idx="12"/>
          </p:nvPr>
        </p:nvSpPr>
        <p:spPr/>
        <p:txBody>
          <a:bodyPr/>
          <a:lstStyle/>
          <a:p>
            <a:fld id="{3BB43573-8910-4F22-9237-40E2EC460B4A}" type="slidenum">
              <a:rPr lang="en-US" smtClean="0"/>
              <a:t>‹#›</a:t>
            </a:fld>
            <a:endParaRPr lang="en-US"/>
          </a:p>
        </p:txBody>
      </p:sp>
    </p:spTree>
    <p:extLst>
      <p:ext uri="{BB962C8B-B14F-4D97-AF65-F5344CB8AC3E}">
        <p14:creationId xmlns:p14="http://schemas.microsoft.com/office/powerpoint/2010/main" val="1534052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AB45-1252-F936-2141-0C6D1BDEA2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891C79-E808-C154-2211-6AC1331A4902}"/>
              </a:ext>
            </a:extLst>
          </p:cNvPr>
          <p:cNvSpPr>
            <a:spLocks noGrp="1"/>
          </p:cNvSpPr>
          <p:nvPr>
            <p:ph type="dt" sz="half" idx="10"/>
          </p:nvPr>
        </p:nvSpPr>
        <p:spPr/>
        <p:txBody>
          <a:bodyPr/>
          <a:lstStyle/>
          <a:p>
            <a:fld id="{A29B40AA-3729-4102-B4C9-5783A9947C93}" type="datetimeFigureOut">
              <a:rPr lang="en-US" smtClean="0"/>
              <a:t>11/4/2023</a:t>
            </a:fld>
            <a:endParaRPr lang="en-US"/>
          </a:p>
        </p:txBody>
      </p:sp>
      <p:sp>
        <p:nvSpPr>
          <p:cNvPr id="4" name="Footer Placeholder 3">
            <a:extLst>
              <a:ext uri="{FF2B5EF4-FFF2-40B4-BE49-F238E27FC236}">
                <a16:creationId xmlns:a16="http://schemas.microsoft.com/office/drawing/2014/main" id="{94DAE9C1-10C8-7399-3D0E-6C04A408AA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E455AB-C84D-5D10-5191-1B9F1930632F}"/>
              </a:ext>
            </a:extLst>
          </p:cNvPr>
          <p:cNvSpPr>
            <a:spLocks noGrp="1"/>
          </p:cNvSpPr>
          <p:nvPr>
            <p:ph type="sldNum" sz="quarter" idx="12"/>
          </p:nvPr>
        </p:nvSpPr>
        <p:spPr/>
        <p:txBody>
          <a:bodyPr/>
          <a:lstStyle/>
          <a:p>
            <a:fld id="{3BB43573-8910-4F22-9237-40E2EC460B4A}" type="slidenum">
              <a:rPr lang="en-US" smtClean="0"/>
              <a:t>‹#›</a:t>
            </a:fld>
            <a:endParaRPr lang="en-US"/>
          </a:p>
        </p:txBody>
      </p:sp>
    </p:spTree>
    <p:extLst>
      <p:ext uri="{BB962C8B-B14F-4D97-AF65-F5344CB8AC3E}">
        <p14:creationId xmlns:p14="http://schemas.microsoft.com/office/powerpoint/2010/main" val="222289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FEC7-F0DE-BB16-0430-BD93B688E0C6}"/>
              </a:ext>
            </a:extLst>
          </p:cNvPr>
          <p:cNvSpPr>
            <a:spLocks noGrp="1"/>
          </p:cNvSpPr>
          <p:nvPr>
            <p:ph type="dt" sz="half" idx="10"/>
          </p:nvPr>
        </p:nvSpPr>
        <p:spPr/>
        <p:txBody>
          <a:bodyPr/>
          <a:lstStyle/>
          <a:p>
            <a:fld id="{A29B40AA-3729-4102-B4C9-5783A9947C93}" type="datetimeFigureOut">
              <a:rPr lang="en-US" smtClean="0"/>
              <a:t>11/4/2023</a:t>
            </a:fld>
            <a:endParaRPr lang="en-US"/>
          </a:p>
        </p:txBody>
      </p:sp>
      <p:sp>
        <p:nvSpPr>
          <p:cNvPr id="3" name="Footer Placeholder 2">
            <a:extLst>
              <a:ext uri="{FF2B5EF4-FFF2-40B4-BE49-F238E27FC236}">
                <a16:creationId xmlns:a16="http://schemas.microsoft.com/office/drawing/2014/main" id="{2B5DF43C-BFCF-5F05-D107-BFD03CD516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7FB5E7-87A6-B14C-9728-9E89AB8ACB06}"/>
              </a:ext>
            </a:extLst>
          </p:cNvPr>
          <p:cNvSpPr>
            <a:spLocks noGrp="1"/>
          </p:cNvSpPr>
          <p:nvPr>
            <p:ph type="sldNum" sz="quarter" idx="12"/>
          </p:nvPr>
        </p:nvSpPr>
        <p:spPr/>
        <p:txBody>
          <a:bodyPr/>
          <a:lstStyle/>
          <a:p>
            <a:fld id="{3BB43573-8910-4F22-9237-40E2EC460B4A}" type="slidenum">
              <a:rPr lang="en-US" smtClean="0"/>
              <a:t>‹#›</a:t>
            </a:fld>
            <a:endParaRPr lang="en-US"/>
          </a:p>
        </p:txBody>
      </p:sp>
    </p:spTree>
    <p:extLst>
      <p:ext uri="{BB962C8B-B14F-4D97-AF65-F5344CB8AC3E}">
        <p14:creationId xmlns:p14="http://schemas.microsoft.com/office/powerpoint/2010/main" val="54659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431F-D0C9-2294-45BD-FE3429694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91D4A3-742A-92C0-0F94-2639BC36AA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0FD9EA-6253-4800-9E62-A76AF85A7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83127-5373-49AE-5491-66DE7CBBF017}"/>
              </a:ext>
            </a:extLst>
          </p:cNvPr>
          <p:cNvSpPr>
            <a:spLocks noGrp="1"/>
          </p:cNvSpPr>
          <p:nvPr>
            <p:ph type="dt" sz="half" idx="10"/>
          </p:nvPr>
        </p:nvSpPr>
        <p:spPr/>
        <p:txBody>
          <a:bodyPr/>
          <a:lstStyle/>
          <a:p>
            <a:fld id="{A29B40AA-3729-4102-B4C9-5783A9947C93}" type="datetimeFigureOut">
              <a:rPr lang="en-US" smtClean="0"/>
              <a:t>11/4/2023</a:t>
            </a:fld>
            <a:endParaRPr lang="en-US"/>
          </a:p>
        </p:txBody>
      </p:sp>
      <p:sp>
        <p:nvSpPr>
          <p:cNvPr id="6" name="Footer Placeholder 5">
            <a:extLst>
              <a:ext uri="{FF2B5EF4-FFF2-40B4-BE49-F238E27FC236}">
                <a16:creationId xmlns:a16="http://schemas.microsoft.com/office/drawing/2014/main" id="{6416BDC2-DB79-033C-1BEA-4384815F3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2C2DD-1CFA-6C20-C96C-FC5C8B05C91D}"/>
              </a:ext>
            </a:extLst>
          </p:cNvPr>
          <p:cNvSpPr>
            <a:spLocks noGrp="1"/>
          </p:cNvSpPr>
          <p:nvPr>
            <p:ph type="sldNum" sz="quarter" idx="12"/>
          </p:nvPr>
        </p:nvSpPr>
        <p:spPr/>
        <p:txBody>
          <a:bodyPr/>
          <a:lstStyle/>
          <a:p>
            <a:fld id="{3BB43573-8910-4F22-9237-40E2EC460B4A}" type="slidenum">
              <a:rPr lang="en-US" smtClean="0"/>
              <a:t>‹#›</a:t>
            </a:fld>
            <a:endParaRPr lang="en-US"/>
          </a:p>
        </p:txBody>
      </p:sp>
    </p:spTree>
    <p:extLst>
      <p:ext uri="{BB962C8B-B14F-4D97-AF65-F5344CB8AC3E}">
        <p14:creationId xmlns:p14="http://schemas.microsoft.com/office/powerpoint/2010/main" val="53958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BAB6-40E5-D5C5-2960-0A4F5B8E8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F0B5E2-25A9-7822-26A3-EF9A787CA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DB6C3B-BD1F-2FC1-E208-E2757CB74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69051-947B-4AB8-D843-F9733E7D835D}"/>
              </a:ext>
            </a:extLst>
          </p:cNvPr>
          <p:cNvSpPr>
            <a:spLocks noGrp="1"/>
          </p:cNvSpPr>
          <p:nvPr>
            <p:ph type="dt" sz="half" idx="10"/>
          </p:nvPr>
        </p:nvSpPr>
        <p:spPr/>
        <p:txBody>
          <a:bodyPr/>
          <a:lstStyle/>
          <a:p>
            <a:fld id="{A29B40AA-3729-4102-B4C9-5783A9947C93}" type="datetimeFigureOut">
              <a:rPr lang="en-US" smtClean="0"/>
              <a:t>11/4/2023</a:t>
            </a:fld>
            <a:endParaRPr lang="en-US"/>
          </a:p>
        </p:txBody>
      </p:sp>
      <p:sp>
        <p:nvSpPr>
          <p:cNvPr id="6" name="Footer Placeholder 5">
            <a:extLst>
              <a:ext uri="{FF2B5EF4-FFF2-40B4-BE49-F238E27FC236}">
                <a16:creationId xmlns:a16="http://schemas.microsoft.com/office/drawing/2014/main" id="{0E470C43-D819-D023-CA6E-AFCF1EF32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BA123-9C22-1F77-F4C8-703F517CDBEB}"/>
              </a:ext>
            </a:extLst>
          </p:cNvPr>
          <p:cNvSpPr>
            <a:spLocks noGrp="1"/>
          </p:cNvSpPr>
          <p:nvPr>
            <p:ph type="sldNum" sz="quarter" idx="12"/>
          </p:nvPr>
        </p:nvSpPr>
        <p:spPr/>
        <p:txBody>
          <a:bodyPr/>
          <a:lstStyle/>
          <a:p>
            <a:fld id="{3BB43573-8910-4F22-9237-40E2EC460B4A}" type="slidenum">
              <a:rPr lang="en-US" smtClean="0"/>
              <a:t>‹#›</a:t>
            </a:fld>
            <a:endParaRPr lang="en-US"/>
          </a:p>
        </p:txBody>
      </p:sp>
    </p:spTree>
    <p:extLst>
      <p:ext uri="{BB962C8B-B14F-4D97-AF65-F5344CB8AC3E}">
        <p14:creationId xmlns:p14="http://schemas.microsoft.com/office/powerpoint/2010/main" val="417907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90000">
              <a:srgbClr val="E1F2DA"/>
            </a:gs>
            <a:gs pos="100000">
              <a:schemeClr val="accent1">
                <a:lumMod val="45000"/>
                <a:lumOff val="5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DBB56-AC36-2292-F613-ECB9D6DE7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93BBC0-60D6-E963-004B-A42654214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6E922-5D18-B54D-72A0-4EC1811F3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B40AA-3729-4102-B4C9-5783A9947C93}" type="datetimeFigureOut">
              <a:rPr lang="en-US" smtClean="0"/>
              <a:t>11/4/2023</a:t>
            </a:fld>
            <a:endParaRPr lang="en-US"/>
          </a:p>
        </p:txBody>
      </p:sp>
      <p:sp>
        <p:nvSpPr>
          <p:cNvPr id="5" name="Footer Placeholder 4">
            <a:extLst>
              <a:ext uri="{FF2B5EF4-FFF2-40B4-BE49-F238E27FC236}">
                <a16:creationId xmlns:a16="http://schemas.microsoft.com/office/drawing/2014/main" id="{9C986D19-C6C7-0543-13D8-A04B9BF17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B080A2-C73C-E51C-7675-82696C5D1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43573-8910-4F22-9237-40E2EC460B4A}" type="slidenum">
              <a:rPr lang="en-US" smtClean="0"/>
              <a:t>‹#›</a:t>
            </a:fld>
            <a:endParaRPr lang="en-US"/>
          </a:p>
        </p:txBody>
      </p:sp>
    </p:spTree>
    <p:extLst>
      <p:ext uri="{BB962C8B-B14F-4D97-AF65-F5344CB8AC3E}">
        <p14:creationId xmlns:p14="http://schemas.microsoft.com/office/powerpoint/2010/main" val="849641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5">
            <a:extLst>
              <a:ext uri="{FF2B5EF4-FFF2-40B4-BE49-F238E27FC236}">
                <a16:creationId xmlns:a16="http://schemas.microsoft.com/office/drawing/2014/main" id="{0FC8DEAA-B47A-F76B-8FD4-EC51E2648EA3}"/>
              </a:ext>
            </a:extLst>
          </p:cNvPr>
          <p:cNvPicPr/>
          <p:nvPr/>
        </p:nvPicPr>
        <p:blipFill>
          <a:blip r:embed="rId2" cstate="print"/>
          <a:stretch>
            <a:fillRect/>
          </a:stretch>
        </p:blipFill>
        <p:spPr>
          <a:xfrm>
            <a:off x="337937" y="356682"/>
            <a:ext cx="1866783" cy="1614358"/>
          </a:xfrm>
          <a:prstGeom prst="rect">
            <a:avLst/>
          </a:prstGeom>
        </p:spPr>
      </p:pic>
      <p:sp>
        <p:nvSpPr>
          <p:cNvPr id="5" name="object 8">
            <a:extLst>
              <a:ext uri="{FF2B5EF4-FFF2-40B4-BE49-F238E27FC236}">
                <a16:creationId xmlns:a16="http://schemas.microsoft.com/office/drawing/2014/main" id="{F2E0A043-FD26-B045-3405-8D152D1A843A}"/>
              </a:ext>
            </a:extLst>
          </p:cNvPr>
          <p:cNvSpPr txBox="1"/>
          <p:nvPr/>
        </p:nvSpPr>
        <p:spPr>
          <a:xfrm>
            <a:off x="2401196" y="275402"/>
            <a:ext cx="7829924" cy="2087944"/>
          </a:xfrm>
          <a:prstGeom prst="rect">
            <a:avLst/>
          </a:prstGeom>
          <a:solidFill>
            <a:schemeClr val="bg1"/>
          </a:solidFill>
        </p:spPr>
        <p:style>
          <a:lnRef idx="1">
            <a:schemeClr val="accent3"/>
          </a:lnRef>
          <a:fillRef idx="3">
            <a:schemeClr val="accent3"/>
          </a:fillRef>
          <a:effectRef idx="2">
            <a:schemeClr val="accent3"/>
          </a:effectRef>
          <a:fontRef idx="minor">
            <a:schemeClr val="lt1"/>
          </a:fontRef>
        </p:style>
        <p:txBody>
          <a:bodyPr vert="horz" wrap="square" lIns="0" tIns="93980" rIns="0" bIns="0" rtlCol="0">
            <a:spAutoFit/>
          </a:bodyPr>
          <a:lstStyle/>
          <a:p>
            <a:pPr marL="114297" algn="ctr">
              <a:spcBef>
                <a:spcPts val="740"/>
              </a:spcBef>
              <a:tabLst>
                <a:tab pos="5365193" algn="l"/>
              </a:tabLst>
            </a:pPr>
            <a:r>
              <a:rPr sz="4000" b="1" spc="-7" dirty="0">
                <a:solidFill>
                  <a:srgbClr val="0070C0"/>
                </a:solidFill>
                <a:latin typeface="Times New Roman" panose="02020603050405020304"/>
                <a:cs typeface="Times New Roman" panose="02020603050405020304"/>
              </a:rPr>
              <a:t>CMR </a:t>
            </a:r>
            <a:r>
              <a:rPr sz="4000" b="1" spc="-13" dirty="0">
                <a:solidFill>
                  <a:srgbClr val="0070C0"/>
                </a:solidFill>
                <a:latin typeface="Times New Roman" panose="02020603050405020304"/>
                <a:cs typeface="Times New Roman" panose="02020603050405020304"/>
              </a:rPr>
              <a:t>ENGINEERING</a:t>
            </a:r>
            <a:r>
              <a:rPr lang="en-US" sz="4000" b="1" spc="-13" dirty="0">
                <a:solidFill>
                  <a:srgbClr val="0070C0"/>
                </a:solidFill>
                <a:latin typeface="Times New Roman" panose="02020603050405020304"/>
                <a:cs typeface="Times New Roman" panose="02020603050405020304"/>
              </a:rPr>
              <a:t> </a:t>
            </a:r>
            <a:r>
              <a:rPr sz="4000" b="1" spc="-7" dirty="0">
                <a:solidFill>
                  <a:srgbClr val="0070C0"/>
                </a:solidFill>
                <a:latin typeface="Times New Roman" panose="02020603050405020304"/>
                <a:cs typeface="Times New Roman" panose="02020603050405020304"/>
              </a:rPr>
              <a:t>COLLE</a:t>
            </a:r>
            <a:r>
              <a:rPr lang="en-US" sz="4000" b="1" spc="-7" dirty="0">
                <a:solidFill>
                  <a:srgbClr val="0070C0"/>
                </a:solidFill>
                <a:latin typeface="Times New Roman" panose="02020603050405020304"/>
                <a:cs typeface="Times New Roman" panose="02020603050405020304"/>
              </a:rPr>
              <a:t>GE</a:t>
            </a:r>
          </a:p>
          <a:p>
            <a:pPr marL="114297" algn="ctr">
              <a:spcBef>
                <a:spcPts val="740"/>
              </a:spcBef>
              <a:tabLst>
                <a:tab pos="5365193" algn="l"/>
              </a:tabLst>
            </a:pPr>
            <a:r>
              <a:rPr lang="en-US" sz="1867" i="1" spc="-7" dirty="0">
                <a:solidFill>
                  <a:srgbClr val="FF0000"/>
                </a:solidFill>
                <a:latin typeface="Times New Roman" panose="02020603050405020304"/>
                <a:cs typeface="Times New Roman" panose="02020603050405020304"/>
              </a:rPr>
              <a:t>  </a:t>
            </a:r>
            <a:r>
              <a:rPr lang="en-US" sz="1867" b="1" i="1" spc="-7" dirty="0">
                <a:solidFill>
                  <a:schemeClr val="tx2">
                    <a:lumMod val="50000"/>
                  </a:schemeClr>
                </a:solidFill>
                <a:latin typeface="Times New Roman" panose="02020603050405020304"/>
                <a:cs typeface="Times New Roman" panose="02020603050405020304"/>
              </a:rPr>
              <a:t>(UGC AUTONOMOUS)            </a:t>
            </a:r>
          </a:p>
          <a:p>
            <a:pPr marL="114297">
              <a:spcBef>
                <a:spcPts val="740"/>
              </a:spcBef>
              <a:tabLst>
                <a:tab pos="5365193" algn="l"/>
              </a:tabLst>
            </a:pPr>
            <a:r>
              <a:rPr lang="en-US" sz="1867" b="1" spc="-7" dirty="0">
                <a:solidFill>
                  <a:srgbClr val="FF0000"/>
                </a:solidFill>
                <a:latin typeface="Times New Roman" panose="02020603050405020304" pitchFamily="18" charset="0"/>
                <a:cs typeface="Times New Roman" panose="02020603050405020304" pitchFamily="18" charset="0"/>
              </a:rPr>
              <a:t>           </a:t>
            </a:r>
            <a:r>
              <a:rPr sz="1867" b="1" i="1" spc="-7" dirty="0">
                <a:solidFill>
                  <a:srgbClr val="FF0000"/>
                </a:solidFill>
                <a:latin typeface="Times New Roman" panose="02020603050405020304" pitchFamily="18" charset="0"/>
                <a:cs typeface="Times New Roman" panose="02020603050405020304" pitchFamily="18" charset="0"/>
              </a:rPr>
              <a:t>(</a:t>
            </a:r>
            <a:r>
              <a:rPr sz="1600" b="1" i="1" spc="-7" dirty="0">
                <a:solidFill>
                  <a:srgbClr val="FF0000"/>
                </a:solidFill>
                <a:latin typeface="Times New Roman" panose="02020603050405020304" pitchFamily="18" charset="0"/>
                <a:cs typeface="Times New Roman" panose="02020603050405020304" pitchFamily="18" charset="0"/>
              </a:rPr>
              <a:t>Accredited </a:t>
            </a:r>
            <a:r>
              <a:rPr sz="1600" b="1" i="1" dirty="0">
                <a:solidFill>
                  <a:srgbClr val="FF0000"/>
                </a:solidFill>
                <a:latin typeface="Times New Roman" panose="02020603050405020304" pitchFamily="18" charset="0"/>
                <a:cs typeface="Times New Roman" panose="02020603050405020304" pitchFamily="18" charset="0"/>
              </a:rPr>
              <a:t>by </a:t>
            </a:r>
            <a:r>
              <a:rPr sz="1600" b="1" i="1" spc="-7" dirty="0">
                <a:solidFill>
                  <a:srgbClr val="FF0000"/>
                </a:solidFill>
                <a:latin typeface="Times New Roman" panose="02020603050405020304" pitchFamily="18" charset="0"/>
                <a:cs typeface="Times New Roman" panose="02020603050405020304" pitchFamily="18" charset="0"/>
              </a:rPr>
              <a:t>NBA,Approved </a:t>
            </a:r>
            <a:r>
              <a:rPr sz="1600" b="1" i="1" dirty="0">
                <a:solidFill>
                  <a:srgbClr val="FF0000"/>
                </a:solidFill>
                <a:latin typeface="Times New Roman" panose="02020603050405020304" pitchFamily="18" charset="0"/>
                <a:cs typeface="Times New Roman" panose="02020603050405020304" pitchFamily="18" charset="0"/>
              </a:rPr>
              <a:t>by </a:t>
            </a:r>
            <a:r>
              <a:rPr sz="1600" b="1" i="1" spc="-7" dirty="0">
                <a:solidFill>
                  <a:srgbClr val="FF0000"/>
                </a:solidFill>
                <a:latin typeface="Times New Roman" panose="02020603050405020304" pitchFamily="18" charset="0"/>
                <a:cs typeface="Times New Roman" panose="02020603050405020304" pitchFamily="18" charset="0"/>
              </a:rPr>
              <a:t>AICTE NEW DELHI, Affiliated to JNTU</a:t>
            </a:r>
            <a:r>
              <a:rPr lang="en-US" sz="1600" b="1" i="1" spc="-7" dirty="0">
                <a:solidFill>
                  <a:srgbClr val="FF0000"/>
                </a:solidFill>
                <a:latin typeface="Times New Roman" panose="02020603050405020304" pitchFamily="18" charset="0"/>
                <a:cs typeface="Times New Roman" panose="02020603050405020304" pitchFamily="18" charset="0"/>
              </a:rPr>
              <a:t>-</a:t>
            </a:r>
            <a:r>
              <a:rPr sz="1600" b="1" i="1" spc="-7" dirty="0">
                <a:solidFill>
                  <a:srgbClr val="FF0000"/>
                </a:solidFill>
                <a:latin typeface="Times New Roman" panose="02020603050405020304" pitchFamily="18" charset="0"/>
                <a:cs typeface="Times New Roman" panose="02020603050405020304" pitchFamily="18" charset="0"/>
              </a:rPr>
              <a:t>Hyderabad) </a:t>
            </a:r>
            <a:endParaRPr lang="en-US" sz="1600" b="1" i="1" spc="-7" dirty="0">
              <a:solidFill>
                <a:srgbClr val="FF0000"/>
              </a:solidFill>
              <a:latin typeface="Times New Roman" panose="02020603050405020304" pitchFamily="18" charset="0"/>
              <a:cs typeface="Times New Roman" panose="02020603050405020304" pitchFamily="18" charset="0"/>
            </a:endParaRPr>
          </a:p>
          <a:p>
            <a:pPr marL="114297">
              <a:spcBef>
                <a:spcPts val="740"/>
              </a:spcBef>
              <a:tabLst>
                <a:tab pos="5365193" algn="l"/>
              </a:tabLst>
            </a:pPr>
            <a:r>
              <a:rPr sz="1600" b="1" i="1" spc="-380" dirty="0">
                <a:solidFill>
                  <a:srgbClr val="FF0000"/>
                </a:solidFill>
                <a:latin typeface="Times New Roman" panose="02020603050405020304" pitchFamily="18" charset="0"/>
                <a:cs typeface="Times New Roman" panose="02020603050405020304" pitchFamily="18" charset="0"/>
              </a:rPr>
              <a:t> </a:t>
            </a:r>
            <a:r>
              <a:rPr lang="en-US" sz="1600" b="1" i="1" spc="-380" dirty="0">
                <a:solidFill>
                  <a:srgbClr val="FF0000"/>
                </a:solidFill>
                <a:latin typeface="Times New Roman" panose="02020603050405020304" pitchFamily="18" charset="0"/>
                <a:cs typeface="Times New Roman" panose="02020603050405020304" pitchFamily="18" charset="0"/>
              </a:rPr>
              <a:t>                                                                                                                                                                                                                                                                                                                                                                                                                                                                                                                                                                                                                                                                                                                                                                                                                                                                                                                                                            </a:t>
            </a:r>
            <a:r>
              <a:rPr sz="1600" b="1" i="1" spc="-7" dirty="0" err="1">
                <a:solidFill>
                  <a:srgbClr val="FF0000"/>
                </a:solidFill>
                <a:latin typeface="Times New Roman" panose="02020603050405020304" pitchFamily="18" charset="0"/>
                <a:cs typeface="Times New Roman" panose="02020603050405020304" pitchFamily="18" charset="0"/>
              </a:rPr>
              <a:t>Kandlakoya</a:t>
            </a:r>
            <a:r>
              <a:rPr sz="1600" b="1" i="1" spc="-7" dirty="0">
                <a:solidFill>
                  <a:srgbClr val="FF0000"/>
                </a:solidFill>
                <a:latin typeface="Times New Roman" panose="02020603050405020304" pitchFamily="18" charset="0"/>
                <a:cs typeface="Times New Roman" panose="02020603050405020304" pitchFamily="18" charset="0"/>
              </a:rPr>
              <a:t>,</a:t>
            </a:r>
            <a:r>
              <a:rPr sz="1600" b="1" i="1" spc="-13" dirty="0">
                <a:solidFill>
                  <a:srgbClr val="FF0000"/>
                </a:solidFill>
                <a:latin typeface="Times New Roman" panose="02020603050405020304" pitchFamily="18" charset="0"/>
                <a:cs typeface="Times New Roman" panose="02020603050405020304" pitchFamily="18" charset="0"/>
              </a:rPr>
              <a:t> </a:t>
            </a:r>
            <a:r>
              <a:rPr sz="1600" b="1" i="1" dirty="0">
                <a:solidFill>
                  <a:srgbClr val="FF0000"/>
                </a:solidFill>
                <a:latin typeface="Times New Roman" panose="02020603050405020304" pitchFamily="18" charset="0"/>
                <a:cs typeface="Times New Roman" panose="02020603050405020304" pitchFamily="18" charset="0"/>
              </a:rPr>
              <a:t>Medchal </a:t>
            </a:r>
            <a:r>
              <a:rPr sz="1600" b="1" i="1" spc="-7" dirty="0">
                <a:solidFill>
                  <a:srgbClr val="FF0000"/>
                </a:solidFill>
                <a:latin typeface="Times New Roman" panose="02020603050405020304" pitchFamily="18" charset="0"/>
                <a:cs typeface="Times New Roman" panose="02020603050405020304" pitchFamily="18" charset="0"/>
              </a:rPr>
              <a:t>Road, Hyderabad-501</a:t>
            </a:r>
            <a:r>
              <a:rPr sz="1600" b="1" i="1" spc="-13" dirty="0">
                <a:solidFill>
                  <a:srgbClr val="FF0000"/>
                </a:solidFill>
                <a:latin typeface="Times New Roman" panose="02020603050405020304" pitchFamily="18" charset="0"/>
                <a:cs typeface="Times New Roman" panose="02020603050405020304" pitchFamily="18" charset="0"/>
              </a:rPr>
              <a:t> </a:t>
            </a:r>
            <a:r>
              <a:rPr sz="1600" b="1" i="1" spc="13" dirty="0">
                <a:solidFill>
                  <a:srgbClr val="FF0000"/>
                </a:solidFill>
                <a:latin typeface="Times New Roman" panose="02020603050405020304" pitchFamily="18" charset="0"/>
                <a:cs typeface="Times New Roman" panose="02020603050405020304" pitchFamily="18" charset="0"/>
              </a:rPr>
              <a:t>401</a:t>
            </a:r>
            <a:r>
              <a:rPr sz="1867" b="1" i="1" spc="13" dirty="0">
                <a:solidFill>
                  <a:srgbClr val="FF0000"/>
                </a:solidFill>
                <a:latin typeface="Times New Roman" panose="02020603050405020304" pitchFamily="18" charset="0"/>
                <a:cs typeface="Times New Roman" panose="02020603050405020304" pitchFamily="18" charset="0"/>
              </a:rPr>
              <a:t>.</a:t>
            </a:r>
            <a:endParaRPr sz="1867" b="1" i="1" dirty="0">
              <a:latin typeface="Times New Roman" panose="02020603050405020304" pitchFamily="18" charset="0"/>
              <a:cs typeface="Times New Roman" panose="02020603050405020304" pitchFamily="18" charset="0"/>
            </a:endParaRPr>
          </a:p>
        </p:txBody>
      </p:sp>
      <p:pic>
        <p:nvPicPr>
          <p:cNvPr id="6" name="Picture 2" descr="National Board Of Accreditation (Nba) in Subramani Nagar, Info Bells  Technologies Private Limited | ID: 21274167473">
            <a:extLst>
              <a:ext uri="{FF2B5EF4-FFF2-40B4-BE49-F238E27FC236}">
                <a16:creationId xmlns:a16="http://schemas.microsoft.com/office/drawing/2014/main" id="{5BC0529E-4445-FAAB-865F-5A3B95B3B80A}"/>
              </a:ext>
            </a:extLst>
          </p:cNvPr>
          <p:cNvPicPr>
            <a:picLocks noChangeAspect="1" noChangeArrowheads="1"/>
          </p:cNvPicPr>
          <p:nvPr/>
        </p:nvPicPr>
        <p:blipFill>
          <a:blip r:embed="rId3" cstate="print"/>
          <a:srcRect/>
          <a:stretch>
            <a:fillRect/>
          </a:stretch>
        </p:blipFill>
        <p:spPr bwMode="auto">
          <a:xfrm>
            <a:off x="10414465" y="467360"/>
            <a:ext cx="1310175" cy="1503680"/>
          </a:xfrm>
          <a:prstGeom prst="rect">
            <a:avLst/>
          </a:prstGeom>
          <a:noFill/>
        </p:spPr>
      </p:pic>
      <p:sp>
        <p:nvSpPr>
          <p:cNvPr id="8" name="object 9">
            <a:extLst>
              <a:ext uri="{FF2B5EF4-FFF2-40B4-BE49-F238E27FC236}">
                <a16:creationId xmlns:a16="http://schemas.microsoft.com/office/drawing/2014/main" id="{016ABD86-0C35-8D9A-E552-3FDF1B607343}"/>
              </a:ext>
            </a:extLst>
          </p:cNvPr>
          <p:cNvSpPr txBox="1"/>
          <p:nvPr/>
        </p:nvSpPr>
        <p:spPr>
          <a:xfrm>
            <a:off x="608313" y="2401689"/>
            <a:ext cx="9806152" cy="2628070"/>
          </a:xfrm>
          <a:prstGeom prst="rect">
            <a:avLst/>
          </a:prstGeom>
        </p:spPr>
        <p:txBody>
          <a:bodyPr vert="horz" wrap="square" lIns="0" tIns="16933" rIns="0" bIns="0" rtlCol="0">
            <a:spAutoFit/>
          </a:bodyPr>
          <a:lstStyle/>
          <a:p>
            <a:pPr marL="999888" algn="ctr">
              <a:spcBef>
                <a:spcPts val="133"/>
              </a:spcBef>
            </a:pPr>
            <a:r>
              <a:rPr sz="2800" b="1" spc="-7" dirty="0">
                <a:latin typeface="Times New Roman" panose="02020603050405020304" pitchFamily="18" charset="0"/>
                <a:cs typeface="Times New Roman" panose="02020603050405020304" pitchFamily="18" charset="0"/>
              </a:rPr>
              <a:t>Department</a:t>
            </a:r>
            <a:r>
              <a:rPr sz="2800" b="1" spc="-27" dirty="0">
                <a:latin typeface="Times New Roman" panose="02020603050405020304" pitchFamily="18" charset="0"/>
                <a:cs typeface="Times New Roman" panose="02020603050405020304" pitchFamily="18" charset="0"/>
              </a:rPr>
              <a:t> </a:t>
            </a:r>
            <a:r>
              <a:rPr sz="2800" b="1" spc="-7" dirty="0">
                <a:latin typeface="Times New Roman" panose="02020603050405020304" pitchFamily="18" charset="0"/>
                <a:cs typeface="Times New Roman" panose="02020603050405020304" pitchFamily="18" charset="0"/>
              </a:rPr>
              <a:t>of</a:t>
            </a:r>
            <a:r>
              <a:rPr sz="2800" b="1" spc="-27" dirty="0">
                <a:latin typeface="Times New Roman" panose="02020603050405020304" pitchFamily="18" charset="0"/>
                <a:cs typeface="Times New Roman" panose="02020603050405020304" pitchFamily="18" charset="0"/>
              </a:rPr>
              <a:t> </a:t>
            </a:r>
            <a:r>
              <a:rPr sz="2800" b="1" spc="-7" dirty="0">
                <a:latin typeface="Times New Roman" panose="02020603050405020304" pitchFamily="18" charset="0"/>
                <a:cs typeface="Times New Roman" panose="02020603050405020304" pitchFamily="18" charset="0"/>
              </a:rPr>
              <a:t>Computer</a:t>
            </a:r>
            <a:r>
              <a:rPr sz="2800" b="1" spc="-20" dirty="0">
                <a:latin typeface="Times New Roman" panose="02020603050405020304" pitchFamily="18" charset="0"/>
                <a:cs typeface="Times New Roman" panose="02020603050405020304" pitchFamily="18" charset="0"/>
              </a:rPr>
              <a:t> </a:t>
            </a:r>
            <a:r>
              <a:rPr sz="2800" b="1" spc="-7" dirty="0">
                <a:latin typeface="Times New Roman" panose="02020603050405020304" pitchFamily="18" charset="0"/>
                <a:cs typeface="Times New Roman" panose="02020603050405020304" pitchFamily="18" charset="0"/>
              </a:rPr>
              <a:t>Science</a:t>
            </a:r>
            <a:r>
              <a:rPr sz="2800" b="1" spc="-33"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&amp;</a:t>
            </a:r>
            <a:r>
              <a:rPr sz="2800" b="1" spc="-20" dirty="0">
                <a:latin typeface="Times New Roman" panose="02020603050405020304" pitchFamily="18" charset="0"/>
                <a:cs typeface="Times New Roman" panose="02020603050405020304" pitchFamily="18" charset="0"/>
              </a:rPr>
              <a:t> </a:t>
            </a:r>
            <a:r>
              <a:rPr sz="2800" b="1" spc="-7" dirty="0">
                <a:latin typeface="Times New Roman" panose="02020603050405020304" pitchFamily="18" charset="0"/>
                <a:cs typeface="Times New Roman" panose="02020603050405020304" pitchFamily="18" charset="0"/>
              </a:rPr>
              <a:t>Engineering</a:t>
            </a:r>
            <a:endParaRPr lang="en-US" sz="2800" spc="-7" dirty="0">
              <a:latin typeface="Times New Roman" panose="02020603050405020304" pitchFamily="18" charset="0"/>
              <a:cs typeface="Times New Roman" panose="02020603050405020304" pitchFamily="18" charset="0"/>
            </a:endParaRPr>
          </a:p>
          <a:p>
            <a:pPr marL="999888" algn="ctr">
              <a:spcBef>
                <a:spcPts val="133"/>
              </a:spcBef>
            </a:pPr>
            <a:r>
              <a:rPr sz="2800" b="1" dirty="0">
                <a:latin typeface="Times New Roman" panose="02020603050405020304" pitchFamily="18" charset="0"/>
                <a:cs typeface="Times New Roman" panose="02020603050405020304" pitchFamily="18" charset="0"/>
              </a:rPr>
              <a:t>Mini</a:t>
            </a:r>
            <a:r>
              <a:rPr sz="2800" b="1" spc="-133" dirty="0">
                <a:latin typeface="Times New Roman" panose="02020603050405020304" pitchFamily="18" charset="0"/>
                <a:cs typeface="Times New Roman" panose="02020603050405020304" pitchFamily="18" charset="0"/>
              </a:rPr>
              <a:t> </a:t>
            </a:r>
            <a:r>
              <a:rPr sz="2800" b="1" spc="-7" dirty="0">
                <a:latin typeface="Times New Roman" panose="02020603050405020304" pitchFamily="18" charset="0"/>
                <a:cs typeface="Times New Roman" panose="02020603050405020304" pitchFamily="18" charset="0"/>
              </a:rPr>
              <a:t>Project</a:t>
            </a:r>
            <a:endParaRPr lang="en-IN" sz="2800" b="1" spc="-7" dirty="0">
              <a:latin typeface="Times New Roman" panose="02020603050405020304" pitchFamily="18" charset="0"/>
              <a:cs typeface="Times New Roman" panose="02020603050405020304" pitchFamily="18" charset="0"/>
            </a:endParaRPr>
          </a:p>
          <a:p>
            <a:pPr marL="999888" algn="ctr">
              <a:spcBef>
                <a:spcPts val="133"/>
              </a:spcBef>
            </a:pPr>
            <a:r>
              <a:rPr lang="en-US" sz="2800" b="1" spc="-7" dirty="0">
                <a:latin typeface="Times New Roman" panose="02020603050405020304" pitchFamily="18" charset="0"/>
                <a:cs typeface="Times New Roman" panose="02020603050405020304" pitchFamily="18" charset="0"/>
              </a:rPr>
              <a:t>On</a:t>
            </a:r>
            <a:endParaRPr lang="en-US" sz="2800"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	Fraud Detection and Analysis for Insurance </a:t>
            </a:r>
          </a:p>
          <a:p>
            <a:pPr algn="ctr"/>
            <a:r>
              <a:rPr lang="en-US" sz="2800" b="1" dirty="0">
                <a:latin typeface="Times New Roman" panose="02020603050405020304" pitchFamily="18" charset="0"/>
                <a:cs typeface="Times New Roman" panose="02020603050405020304" pitchFamily="18" charset="0"/>
              </a:rPr>
              <a:t>		   Claim using Machine Learning .</a:t>
            </a:r>
          </a:p>
          <a:p>
            <a:pPr algn="ctr"/>
            <a:endParaRPr lang="en-US" sz="2800" dirty="0">
              <a:latin typeface="Times New Roman" panose="02020603050405020304" pitchFamily="18" charset="0"/>
              <a:cs typeface="Times New Roman" panose="02020603050405020304" pitchFamily="18" charset="0"/>
            </a:endParaRPr>
          </a:p>
        </p:txBody>
      </p:sp>
      <p:sp>
        <p:nvSpPr>
          <p:cNvPr id="10" name="object 10">
            <a:extLst>
              <a:ext uri="{FF2B5EF4-FFF2-40B4-BE49-F238E27FC236}">
                <a16:creationId xmlns:a16="http://schemas.microsoft.com/office/drawing/2014/main" id="{06E88EB0-F79B-A79D-0ADD-61B2D452A10A}"/>
              </a:ext>
            </a:extLst>
          </p:cNvPr>
          <p:cNvSpPr txBox="1"/>
          <p:nvPr/>
        </p:nvSpPr>
        <p:spPr>
          <a:xfrm>
            <a:off x="589279" y="4565997"/>
            <a:ext cx="10994408" cy="1624505"/>
          </a:xfrm>
          <a:prstGeom prst="rect">
            <a:avLst/>
          </a:prstGeom>
          <a:solidFill>
            <a:schemeClr val="accent3">
              <a:lumMod val="20000"/>
              <a:lumOff val="80000"/>
            </a:schemeClr>
          </a:solidFill>
        </p:spPr>
        <p:txBody>
          <a:bodyPr vert="horz" wrap="square" lIns="0" tIns="31327" rIns="0" bIns="0" rtlCol="0">
            <a:spAutoFit/>
          </a:bodyPr>
          <a:lstStyle/>
          <a:p>
            <a:pPr marL="16933" marR="6773" indent="59265">
              <a:lnSpc>
                <a:spcPct val="116000"/>
              </a:lnSpc>
              <a:spcBef>
                <a:spcPts val="247"/>
              </a:spcBef>
            </a:pPr>
            <a:r>
              <a:rPr sz="1867" b="1" spc="-7" dirty="0">
                <a:latin typeface="Times New Roman" panose="02020603050405020304"/>
                <a:cs typeface="Times New Roman" panose="02020603050405020304"/>
              </a:rPr>
              <a:t>Internal</a:t>
            </a:r>
            <a:r>
              <a:rPr sz="1867" b="1" dirty="0">
                <a:latin typeface="Times New Roman" panose="02020603050405020304"/>
                <a:cs typeface="Times New Roman" panose="02020603050405020304"/>
              </a:rPr>
              <a:t> </a:t>
            </a:r>
            <a:r>
              <a:rPr sz="1867" b="1" spc="-7" dirty="0">
                <a:latin typeface="Times New Roman" panose="02020603050405020304"/>
                <a:cs typeface="Times New Roman" panose="02020603050405020304"/>
              </a:rPr>
              <a:t>Guide:</a:t>
            </a:r>
            <a:r>
              <a:rPr sz="2400" b="1" spc="-7" dirty="0">
                <a:latin typeface="Times New Roman" panose="02020603050405020304"/>
                <a:cs typeface="Times New Roman" panose="02020603050405020304"/>
              </a:rPr>
              <a:t>-</a:t>
            </a:r>
            <a:endParaRPr lang="en-US" sz="2400" b="1" spc="-7" dirty="0">
              <a:latin typeface="Times New Roman" panose="02020603050405020304"/>
              <a:cs typeface="Times New Roman" panose="02020603050405020304"/>
            </a:endParaRPr>
          </a:p>
          <a:p>
            <a:pPr marL="16933" marR="6773" indent="59265">
              <a:lnSpc>
                <a:spcPct val="116000"/>
              </a:lnSpc>
              <a:spcBef>
                <a:spcPts val="247"/>
              </a:spcBef>
            </a:pPr>
            <a:r>
              <a:rPr lang="en-US" sz="1867" b="1" spc="-7" dirty="0">
                <a:latin typeface="Times New Roman" panose="02020603050405020304"/>
                <a:cs typeface="Times New Roman" panose="02020603050405020304"/>
              </a:rPr>
              <a:t>Dr. C.N. Ravi</a:t>
            </a:r>
            <a:r>
              <a:rPr sz="1867" b="1" spc="-7" dirty="0">
                <a:latin typeface="Times New Roman" panose="02020603050405020304"/>
                <a:cs typeface="Times New Roman" panose="02020603050405020304"/>
              </a:rPr>
              <a:t>, Professor,</a:t>
            </a:r>
            <a:endParaRPr sz="1867" dirty="0">
              <a:latin typeface="Times New Roman" panose="02020603050405020304"/>
              <a:cs typeface="Times New Roman" panose="02020603050405020304"/>
            </a:endParaRPr>
          </a:p>
          <a:p>
            <a:pPr marL="16933">
              <a:spcBef>
                <a:spcPts val="873"/>
              </a:spcBef>
            </a:pPr>
            <a:r>
              <a:rPr lang="en-US" sz="1867" b="1" spc="-7" dirty="0">
                <a:latin typeface="Times New Roman" panose="02020603050405020304"/>
                <a:cs typeface="Times New Roman" panose="02020603050405020304"/>
              </a:rPr>
              <a:t> </a:t>
            </a:r>
            <a:r>
              <a:rPr sz="1867" b="1" spc="-7" dirty="0">
                <a:latin typeface="Times New Roman" panose="02020603050405020304"/>
                <a:cs typeface="Times New Roman" panose="02020603050405020304"/>
              </a:rPr>
              <a:t>Dept.</a:t>
            </a:r>
            <a:r>
              <a:rPr sz="1867" b="1" spc="-47" dirty="0">
                <a:latin typeface="Times New Roman" panose="02020603050405020304"/>
                <a:cs typeface="Times New Roman" panose="02020603050405020304"/>
              </a:rPr>
              <a:t> </a:t>
            </a:r>
            <a:r>
              <a:rPr sz="1867" b="1" dirty="0">
                <a:latin typeface="Times New Roman" panose="02020603050405020304"/>
                <a:cs typeface="Times New Roman" panose="02020603050405020304"/>
              </a:rPr>
              <a:t>of</a:t>
            </a:r>
            <a:r>
              <a:rPr sz="1867" b="1" spc="-40" dirty="0">
                <a:latin typeface="Times New Roman" panose="02020603050405020304"/>
                <a:cs typeface="Times New Roman" panose="02020603050405020304"/>
              </a:rPr>
              <a:t> </a:t>
            </a:r>
            <a:r>
              <a:rPr sz="1867" b="1" spc="-7" dirty="0">
                <a:latin typeface="Times New Roman" panose="02020603050405020304"/>
                <a:cs typeface="Times New Roman" panose="02020603050405020304"/>
              </a:rPr>
              <a:t>CSE.</a:t>
            </a:r>
            <a:endParaRPr lang="en-US" sz="1867" b="1" spc="-7" dirty="0">
              <a:latin typeface="Times New Roman" panose="02020603050405020304"/>
              <a:cs typeface="Times New Roman" panose="02020603050405020304"/>
            </a:endParaRPr>
          </a:p>
          <a:p>
            <a:pPr marL="16933">
              <a:spcBef>
                <a:spcPts val="873"/>
              </a:spcBef>
            </a:pPr>
            <a:endParaRPr sz="1867" dirty="0">
              <a:latin typeface="Times New Roman" panose="02020603050405020304"/>
              <a:cs typeface="Times New Roman" panose="02020603050405020304"/>
            </a:endParaRPr>
          </a:p>
        </p:txBody>
      </p:sp>
      <p:sp>
        <p:nvSpPr>
          <p:cNvPr id="14" name="TextBox 13">
            <a:extLst>
              <a:ext uri="{FF2B5EF4-FFF2-40B4-BE49-F238E27FC236}">
                <a16:creationId xmlns:a16="http://schemas.microsoft.com/office/drawing/2014/main" id="{80EA718B-A2BC-A31D-D82D-B735893D885F}"/>
              </a:ext>
            </a:extLst>
          </p:cNvPr>
          <p:cNvSpPr txBox="1"/>
          <p:nvPr/>
        </p:nvSpPr>
        <p:spPr>
          <a:xfrm>
            <a:off x="6732781" y="4633105"/>
            <a:ext cx="5805359" cy="1537857"/>
          </a:xfrm>
          <a:prstGeom prst="rect">
            <a:avLst/>
          </a:prstGeom>
          <a:noFill/>
        </p:spPr>
        <p:txBody>
          <a:bodyPr wrap="square">
            <a:spAutoFit/>
          </a:bodyPr>
          <a:lstStyle/>
          <a:p>
            <a:pPr marL="16933">
              <a:lnSpc>
                <a:spcPts val="2220"/>
              </a:lnSpc>
              <a:spcBef>
                <a:spcPts val="133"/>
              </a:spcBef>
            </a:pPr>
            <a:r>
              <a:rPr lang="en-US" sz="1800" b="1" spc="-7" dirty="0">
                <a:solidFill>
                  <a:schemeClr val="tx1">
                    <a:lumMod val="95000"/>
                    <a:lumOff val="5000"/>
                  </a:schemeClr>
                </a:solidFill>
                <a:latin typeface="Times New Roman" panose="02020603050405020304"/>
                <a:cs typeface="Times New Roman" panose="02020603050405020304"/>
              </a:rPr>
              <a:t>Presented By:</a:t>
            </a:r>
            <a:endParaRPr lang="en-US" sz="1800" dirty="0">
              <a:solidFill>
                <a:schemeClr val="tx1">
                  <a:lumMod val="95000"/>
                  <a:lumOff val="5000"/>
                </a:schemeClr>
              </a:solidFill>
              <a:latin typeface="Times New Roman" panose="02020603050405020304"/>
              <a:cs typeface="Times New Roman" panose="02020603050405020304"/>
            </a:endParaRPr>
          </a:p>
          <a:p>
            <a:pPr marL="16933" marR="6773" algn="just">
              <a:lnSpc>
                <a:spcPts val="2200"/>
              </a:lnSpc>
              <a:spcBef>
                <a:spcPts val="87"/>
              </a:spcBef>
            </a:pPr>
            <a:r>
              <a:rPr lang="en-US" sz="1800" b="1" dirty="0">
                <a:solidFill>
                  <a:schemeClr val="tx1">
                    <a:lumMod val="95000"/>
                    <a:lumOff val="5000"/>
                  </a:schemeClr>
                </a:solidFill>
                <a:latin typeface="Times New Roman" panose="02020603050405020304"/>
                <a:cs typeface="Times New Roman" panose="02020603050405020304"/>
              </a:rPr>
              <a:t>Shivam Kumar		:208R1A05N4</a:t>
            </a:r>
          </a:p>
          <a:p>
            <a:pPr marL="16933" marR="6773" algn="just">
              <a:lnSpc>
                <a:spcPts val="2200"/>
              </a:lnSpc>
              <a:spcBef>
                <a:spcPts val="87"/>
              </a:spcBef>
            </a:pPr>
            <a:r>
              <a:rPr lang="en-US" sz="1800" b="1" dirty="0">
                <a:solidFill>
                  <a:schemeClr val="tx1">
                    <a:lumMod val="95000"/>
                    <a:lumOff val="5000"/>
                  </a:schemeClr>
                </a:solidFill>
                <a:latin typeface="Times New Roman" panose="02020603050405020304"/>
                <a:cs typeface="Times New Roman" panose="02020603050405020304"/>
              </a:rPr>
              <a:t>Kyasa </a:t>
            </a:r>
            <a:r>
              <a:rPr lang="en-US" sz="1800" b="1" dirty="0" err="1">
                <a:solidFill>
                  <a:schemeClr val="tx1">
                    <a:lumMod val="95000"/>
                    <a:lumOff val="5000"/>
                  </a:schemeClr>
                </a:solidFill>
                <a:latin typeface="Times New Roman" panose="02020603050405020304"/>
                <a:cs typeface="Times New Roman" panose="02020603050405020304"/>
              </a:rPr>
              <a:t>Vyshnavi</a:t>
            </a:r>
            <a:r>
              <a:rPr lang="en-US" sz="1800" b="1" dirty="0">
                <a:solidFill>
                  <a:schemeClr val="tx1">
                    <a:lumMod val="95000"/>
                    <a:lumOff val="5000"/>
                  </a:schemeClr>
                </a:solidFill>
                <a:latin typeface="Times New Roman" panose="02020603050405020304"/>
                <a:cs typeface="Times New Roman" panose="02020603050405020304"/>
              </a:rPr>
              <a:t>		:208R1A05L1</a:t>
            </a:r>
          </a:p>
          <a:p>
            <a:pPr marL="16933" marR="6773" algn="just">
              <a:lnSpc>
                <a:spcPts val="2200"/>
              </a:lnSpc>
              <a:spcBef>
                <a:spcPts val="87"/>
              </a:spcBef>
            </a:pPr>
            <a:r>
              <a:rPr lang="en-US" sz="1800" b="1" dirty="0">
                <a:solidFill>
                  <a:schemeClr val="tx1">
                    <a:lumMod val="95000"/>
                    <a:lumOff val="5000"/>
                  </a:schemeClr>
                </a:solidFill>
                <a:latin typeface="Times New Roman" panose="02020603050405020304"/>
                <a:cs typeface="Times New Roman" panose="02020603050405020304"/>
              </a:rPr>
              <a:t>P. Madhu Prasad		:218R5A0519</a:t>
            </a:r>
          </a:p>
          <a:p>
            <a:pPr marL="16933" marR="6773" algn="just">
              <a:lnSpc>
                <a:spcPts val="2200"/>
              </a:lnSpc>
              <a:spcBef>
                <a:spcPts val="87"/>
              </a:spcBef>
            </a:pPr>
            <a:r>
              <a:rPr lang="en-US" sz="1800" b="1" dirty="0">
                <a:latin typeface="Times New Roman" panose="02020603050405020304"/>
                <a:cs typeface="Times New Roman" panose="02020603050405020304"/>
              </a:rPr>
              <a:t>G. </a:t>
            </a:r>
            <a:r>
              <a:rPr lang="en-US" sz="1800" b="1" dirty="0" err="1">
                <a:latin typeface="Times New Roman" panose="02020603050405020304"/>
                <a:cs typeface="Times New Roman" panose="02020603050405020304"/>
              </a:rPr>
              <a:t>Nithin</a:t>
            </a:r>
            <a:r>
              <a:rPr lang="en-US" sz="1800" b="1" dirty="0">
                <a:latin typeface="Times New Roman" panose="02020603050405020304"/>
                <a:cs typeface="Times New Roman" panose="02020603050405020304"/>
              </a:rPr>
              <a:t> Krishna Goud	:208R1A05J8</a:t>
            </a:r>
          </a:p>
        </p:txBody>
      </p:sp>
      <p:sp>
        <p:nvSpPr>
          <p:cNvPr id="16" name="TextBox 15">
            <a:extLst>
              <a:ext uri="{FF2B5EF4-FFF2-40B4-BE49-F238E27FC236}">
                <a16:creationId xmlns:a16="http://schemas.microsoft.com/office/drawing/2014/main" id="{B331FA21-D7F2-0934-F878-5668918EA1D3}"/>
              </a:ext>
            </a:extLst>
          </p:cNvPr>
          <p:cNvSpPr txBox="1"/>
          <p:nvPr/>
        </p:nvSpPr>
        <p:spPr>
          <a:xfrm>
            <a:off x="337937" y="5760209"/>
            <a:ext cx="626942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A.Y: 2023-2024</a:t>
            </a:r>
          </a:p>
        </p:txBody>
      </p:sp>
    </p:spTree>
    <p:extLst>
      <p:ext uri="{BB962C8B-B14F-4D97-AF65-F5344CB8AC3E}">
        <p14:creationId xmlns:p14="http://schemas.microsoft.com/office/powerpoint/2010/main" val="376198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3002-F1B5-1C4C-CCC5-24F9EE0E27FB}"/>
              </a:ext>
            </a:extLst>
          </p:cNvPr>
          <p:cNvSpPr>
            <a:spLocks noGrp="1"/>
          </p:cNvSpPr>
          <p:nvPr>
            <p:ph type="title"/>
          </p:nvPr>
        </p:nvSpPr>
        <p:spPr/>
        <p:txBody>
          <a:bodyPr>
            <a:normAutofit/>
          </a:bodyPr>
          <a:lstStyle/>
          <a:p>
            <a:r>
              <a:rPr lang="en-US" sz="4000" b="1" dirty="0">
                <a:ea typeface="Calibri Light" panose="020F0302020204030204" pitchFamily="34" charset="0"/>
                <a:cs typeface="Calibri Light" panose="020F0302020204030204" pitchFamily="34" charset="0"/>
              </a:rPr>
              <a:t>PROPOSED SYSTEM</a:t>
            </a:r>
          </a:p>
        </p:txBody>
      </p:sp>
      <p:sp>
        <p:nvSpPr>
          <p:cNvPr id="3" name="Content Placeholder 2">
            <a:extLst>
              <a:ext uri="{FF2B5EF4-FFF2-40B4-BE49-F238E27FC236}">
                <a16:creationId xmlns:a16="http://schemas.microsoft.com/office/drawing/2014/main" id="{C6389537-0C50-DE08-C7E8-707D89096456}"/>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Initially, data that is received in batches from the client is checked to see if it is in the format that was agreed upon; if not, it is deleted and sent to the archived folder. The next step is transformation, which modifies the data's format to make it appropriate for entry  into the database.</a:t>
            </a:r>
          </a:p>
          <a:p>
            <a:pPr algn="just">
              <a:lnSpc>
                <a:spcPct val="150000"/>
              </a:lnSpc>
            </a:pPr>
            <a:r>
              <a:rPr lang="en-US" sz="2000" dirty="0">
                <a:latin typeface="Times New Roman" panose="02020603050405020304" pitchFamily="18" charset="0"/>
                <a:cs typeface="Times New Roman" panose="02020603050405020304" pitchFamily="18" charset="0"/>
              </a:rPr>
              <a:t>Once the training is completed, now the model is fit for prediction. Now, data taken from the client for prediction is again checked, and appropriate changes are performed to make it suitable for insertion in the database.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After setting up the Heroku cloud platform, required files needed for pushing the model are added to the model, and the application is pushed on the cloud.</a:t>
            </a:r>
          </a:p>
        </p:txBody>
      </p:sp>
    </p:spTree>
    <p:extLst>
      <p:ext uri="{BB962C8B-B14F-4D97-AF65-F5344CB8AC3E}">
        <p14:creationId xmlns:p14="http://schemas.microsoft.com/office/powerpoint/2010/main" val="188728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DC29-B560-A75B-CF3B-D9666B9271B9}"/>
              </a:ext>
            </a:extLst>
          </p:cNvPr>
          <p:cNvSpPr>
            <a:spLocks noGrp="1"/>
          </p:cNvSpPr>
          <p:nvPr>
            <p:ph type="title"/>
          </p:nvPr>
        </p:nvSpPr>
        <p:spPr/>
        <p:txBody>
          <a:bodyPr>
            <a:normAutofit/>
          </a:bodyPr>
          <a:lstStyle/>
          <a:p>
            <a:r>
              <a:rPr lang="en-US" sz="4000" b="1" i="0" dirty="0">
                <a:solidFill>
                  <a:srgbClr val="374151"/>
                </a:solidFill>
                <a:effectLst/>
              </a:rPr>
              <a:t>PROS</a:t>
            </a:r>
            <a:endParaRPr lang="en-US" sz="4000" b="1" dirty="0"/>
          </a:p>
        </p:txBody>
      </p:sp>
      <p:sp>
        <p:nvSpPr>
          <p:cNvPr id="3" name="Content Placeholder 2">
            <a:extLst>
              <a:ext uri="{FF2B5EF4-FFF2-40B4-BE49-F238E27FC236}">
                <a16:creationId xmlns:a16="http://schemas.microsoft.com/office/drawing/2014/main" id="{2C32F782-7BA1-FC0E-62B9-3B7ACAE8E047}"/>
              </a:ext>
            </a:extLst>
          </p:cNvPr>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Binary Classification task takes place which gives answer between YES or NO. This report deals with classification algorithm to detect fraudulent transaction.</a:t>
            </a:r>
          </a:p>
          <a:p>
            <a:pPr algn="just">
              <a:lnSpc>
                <a:spcPct val="150000"/>
              </a:lnSpc>
            </a:pPr>
            <a:r>
              <a:rPr lang="en-US" sz="2000" dirty="0">
                <a:latin typeface="Times New Roman" panose="02020603050405020304" pitchFamily="18" charset="0"/>
                <a:cs typeface="Times New Roman" panose="02020603050405020304" pitchFamily="18" charset="0"/>
              </a:rPr>
              <a:t>A predictive model is created that predicts if an insurance claim is fraudulent or not. </a:t>
            </a:r>
          </a:p>
          <a:p>
            <a:pPr marL="0" indent="0">
              <a:buNone/>
            </a:pPr>
            <a:endParaRPr lang="en-US" dirty="0"/>
          </a:p>
        </p:txBody>
      </p:sp>
    </p:spTree>
    <p:extLst>
      <p:ext uri="{BB962C8B-B14F-4D97-AF65-F5344CB8AC3E}">
        <p14:creationId xmlns:p14="http://schemas.microsoft.com/office/powerpoint/2010/main" val="352313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DE7B-DBE1-F5BF-ABD3-4DF679666A75}"/>
              </a:ext>
            </a:extLst>
          </p:cNvPr>
          <p:cNvSpPr>
            <a:spLocks noGrp="1"/>
          </p:cNvSpPr>
          <p:nvPr>
            <p:ph type="title"/>
          </p:nvPr>
        </p:nvSpPr>
        <p:spPr/>
        <p:txBody>
          <a:bodyPr>
            <a:normAutofit/>
          </a:bodyPr>
          <a:lstStyle/>
          <a:p>
            <a:r>
              <a:rPr lang="en-US" sz="4000" dirty="0"/>
              <a:t>SOFTWARE REQUIREMENTS</a:t>
            </a:r>
          </a:p>
        </p:txBody>
      </p:sp>
      <p:sp>
        <p:nvSpPr>
          <p:cNvPr id="3" name="Content Placeholder 2">
            <a:extLst>
              <a:ext uri="{FF2B5EF4-FFF2-40B4-BE49-F238E27FC236}">
                <a16:creationId xmlns:a16="http://schemas.microsoft.com/office/drawing/2014/main" id="{218F2CE3-1258-2233-86C1-C28CEF0F3676}"/>
              </a:ext>
            </a:extLst>
          </p:cNvPr>
          <p:cNvSpPr>
            <a:spLocks noGrp="1"/>
          </p:cNvSpPr>
          <p:nvPr>
            <p:ph idx="1"/>
          </p:nvPr>
        </p:nvSpPr>
        <p:spPr/>
        <p:txBody>
          <a:bodyPr/>
          <a:lstStyle/>
          <a:p>
            <a:pPr>
              <a:lnSpc>
                <a:spcPct val="150000"/>
              </a:lnSpc>
            </a:pPr>
            <a:r>
              <a:rPr lang="en-US" sz="2000" b="1" dirty="0">
                <a:latin typeface="Times New Roman" panose="02020603050405020304" pitchFamily="18" charset="0"/>
                <a:cs typeface="Times New Roman" panose="02020603050405020304" pitchFamily="18" charset="0"/>
              </a:rPr>
              <a:t>Operating system </a:t>
            </a:r>
            <a:r>
              <a:rPr lang="en-US" sz="2000" dirty="0">
                <a:latin typeface="Times New Roman" panose="02020603050405020304" pitchFamily="18" charset="0"/>
                <a:cs typeface="Times New Roman" panose="02020603050405020304" pitchFamily="18" charset="0"/>
              </a:rPr>
              <a:t>		:   Windows 11 pro</a:t>
            </a:r>
          </a:p>
          <a:p>
            <a:pPr>
              <a:lnSpc>
                <a:spcPct val="150000"/>
              </a:lnSpc>
            </a:pPr>
            <a:r>
              <a:rPr lang="en-US" sz="2000" b="1" dirty="0">
                <a:latin typeface="Times New Roman" panose="02020603050405020304" pitchFamily="18" charset="0"/>
                <a:cs typeface="Times New Roman" panose="02020603050405020304" pitchFamily="18" charset="0"/>
              </a:rPr>
              <a:t>Coding Language</a:t>
            </a:r>
            <a:r>
              <a:rPr lang="en-US" sz="2000" dirty="0">
                <a:latin typeface="Times New Roman" panose="02020603050405020304" pitchFamily="18" charset="0"/>
                <a:cs typeface="Times New Roman" panose="02020603050405020304" pitchFamily="18" charset="0"/>
              </a:rPr>
              <a:t>		:    Python</a:t>
            </a:r>
          </a:p>
          <a:p>
            <a:pPr>
              <a:lnSpc>
                <a:spcPct val="150000"/>
              </a:lnSpc>
            </a:pPr>
            <a:r>
              <a:rPr lang="en-US" sz="2000" b="1" dirty="0">
                <a:latin typeface="Times New Roman" panose="02020603050405020304" pitchFamily="18" charset="0"/>
                <a:cs typeface="Times New Roman" panose="02020603050405020304" pitchFamily="18" charset="0"/>
              </a:rPr>
              <a:t>Front-End </a:t>
            </a:r>
            <a:r>
              <a:rPr lang="en-US" sz="2000" dirty="0">
                <a:latin typeface="Times New Roman" panose="02020603050405020304" pitchFamily="18" charset="0"/>
                <a:cs typeface="Times New Roman" panose="02020603050405020304" pitchFamily="18" charset="0"/>
              </a:rPr>
              <a:t>			:   HTML, CSS, JavaScript </a:t>
            </a:r>
          </a:p>
          <a:p>
            <a:pPr>
              <a:lnSpc>
                <a:spcPct val="150000"/>
              </a:lnSpc>
            </a:pPr>
            <a:r>
              <a:rPr lang="en-US" sz="2000" b="1" dirty="0">
                <a:latin typeface="Times New Roman" panose="02020603050405020304" pitchFamily="18" charset="0"/>
                <a:cs typeface="Times New Roman" panose="02020603050405020304" pitchFamily="18" charset="0"/>
              </a:rPr>
              <a:t>Back-End </a:t>
            </a:r>
            <a:r>
              <a:rPr lang="en-US" sz="2000" dirty="0">
                <a:latin typeface="Times New Roman" panose="02020603050405020304" pitchFamily="18" charset="0"/>
                <a:cs typeface="Times New Roman" panose="02020603050405020304" pitchFamily="18" charset="0"/>
              </a:rPr>
              <a:t>			:    Django ORM</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Frame Work</a:t>
            </a:r>
          </a:p>
          <a:p>
            <a:pPr>
              <a:lnSpc>
                <a:spcPct val="150000"/>
              </a:lnSpc>
            </a:pPr>
            <a:r>
              <a:rPr lang="en-US" sz="2000" b="1" dirty="0">
                <a:latin typeface="Times New Roman" panose="02020603050405020304" pitchFamily="18" charset="0"/>
                <a:cs typeface="Times New Roman" panose="02020603050405020304" pitchFamily="18" charset="0"/>
              </a:rPr>
              <a:t>Data Base </a:t>
            </a:r>
            <a:r>
              <a:rPr lang="en-US" sz="2000" dirty="0">
                <a:latin typeface="Times New Roman" panose="02020603050405020304" pitchFamily="18" charset="0"/>
                <a:cs typeface="Times New Roman" panose="02020603050405020304" pitchFamily="18" charset="0"/>
              </a:rPr>
              <a:t>			:    MySQL (WAMP Server).</a:t>
            </a:r>
            <a:endParaRPr lang="en-IN"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194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D808-819A-BDEE-B7D2-29244FED80A5}"/>
              </a:ext>
            </a:extLst>
          </p:cNvPr>
          <p:cNvSpPr>
            <a:spLocks noGrp="1"/>
          </p:cNvSpPr>
          <p:nvPr>
            <p:ph type="title"/>
          </p:nvPr>
        </p:nvSpPr>
        <p:spPr/>
        <p:txBody>
          <a:bodyPr/>
          <a:lstStyle/>
          <a:p>
            <a:r>
              <a:rPr lang="en-US" dirty="0"/>
              <a:t>HARDWARE REQUIREMENTS</a:t>
            </a:r>
          </a:p>
        </p:txBody>
      </p:sp>
      <p:sp>
        <p:nvSpPr>
          <p:cNvPr id="3" name="Content Placeholder 2">
            <a:extLst>
              <a:ext uri="{FF2B5EF4-FFF2-40B4-BE49-F238E27FC236}">
                <a16:creationId xmlns:a16="http://schemas.microsoft.com/office/drawing/2014/main" id="{AC0C2E25-AAE0-FE34-A1A9-8473C546FCE2}"/>
              </a:ext>
            </a:extLst>
          </p:cNvPr>
          <p:cNvSpPr>
            <a:spLocks noGrp="1"/>
          </p:cNvSpPr>
          <p:nvPr>
            <p:ph idx="1"/>
          </p:nvPr>
        </p:nvSpPr>
        <p:spPr/>
        <p:txBody>
          <a:bodyPr/>
          <a:lstStyle/>
          <a:p>
            <a:pPr marL="469265" indent="-457200" algn="l">
              <a:lnSpc>
                <a:spcPct val="150000"/>
              </a:lnSpc>
              <a:spcBef>
                <a:spcPts val="520"/>
              </a:spcBef>
              <a:tabLst>
                <a:tab pos="424815" algn="l"/>
                <a:tab pos="425450" algn="l"/>
              </a:tabLst>
            </a:pPr>
            <a:r>
              <a:rPr lang="en-US" sz="2000" b="1" dirty="0">
                <a:latin typeface="Times New Roman" panose="02020603050405020304" pitchFamily="18" charset="0"/>
                <a:cs typeface="Times New Roman" panose="02020603050405020304" pitchFamily="18" charset="0"/>
              </a:rPr>
              <a:t>Processor	   	:            </a:t>
            </a:r>
            <a:r>
              <a:rPr lang="en-US" sz="2000" dirty="0">
                <a:latin typeface="Times New Roman" panose="02020603050405020304" pitchFamily="18" charset="0"/>
                <a:cs typeface="Times New Roman" panose="02020603050405020304" pitchFamily="18" charset="0"/>
              </a:rPr>
              <a:t>Intel i5</a:t>
            </a:r>
            <a:r>
              <a:rPr lang="en-US" sz="2000" b="1" dirty="0">
                <a:latin typeface="Times New Roman" panose="02020603050405020304" pitchFamily="18" charset="0"/>
                <a:cs typeface="Times New Roman" panose="02020603050405020304" pitchFamily="18" charset="0"/>
              </a:rPr>
              <a:t>	</a:t>
            </a:r>
          </a:p>
          <a:p>
            <a:pPr marL="469265" indent="-457200" algn="l">
              <a:lnSpc>
                <a:spcPct val="150000"/>
              </a:lnSpc>
              <a:spcBef>
                <a:spcPts val="520"/>
              </a:spcBef>
              <a:tabLst>
                <a:tab pos="424815" algn="l"/>
                <a:tab pos="425450" algn="l"/>
              </a:tabLst>
            </a:pPr>
            <a:r>
              <a:rPr lang="en-US" sz="2000" b="1" dirty="0">
                <a:latin typeface="Times New Roman" panose="02020603050405020304" pitchFamily="18" charset="0"/>
                <a:cs typeface="Times New Roman" panose="02020603050405020304" pitchFamily="18" charset="0"/>
              </a:rPr>
              <a:t>RAM  		:            </a:t>
            </a:r>
            <a:r>
              <a:rPr lang="en-US" sz="2000" dirty="0">
                <a:latin typeface="Times New Roman" panose="02020603050405020304" pitchFamily="18" charset="0"/>
                <a:cs typeface="Times New Roman" panose="02020603050405020304" pitchFamily="18" charset="0"/>
              </a:rPr>
              <a:t>8 GB</a:t>
            </a:r>
            <a:endParaRPr lang="en-US" sz="2000" b="1" dirty="0">
              <a:latin typeface="Times New Roman" panose="02020603050405020304" pitchFamily="18" charset="0"/>
              <a:cs typeface="Times New Roman" panose="02020603050405020304" pitchFamily="18" charset="0"/>
            </a:endParaRPr>
          </a:p>
          <a:p>
            <a:pPr marL="469265" indent="-457200" algn="l">
              <a:lnSpc>
                <a:spcPct val="150000"/>
              </a:lnSpc>
              <a:spcBef>
                <a:spcPts val="520"/>
              </a:spcBef>
              <a:tabLst>
                <a:tab pos="424815" algn="l"/>
                <a:tab pos="425450" algn="l"/>
              </a:tabLst>
            </a:pPr>
            <a:r>
              <a:rPr lang="en-US" sz="2000" b="1" dirty="0">
                <a:latin typeface="Times New Roman" panose="02020603050405020304" pitchFamily="18" charset="0"/>
                <a:cs typeface="Times New Roman" panose="02020603050405020304" pitchFamily="18" charset="0"/>
              </a:rPr>
              <a:t>Hard Disk		:            </a:t>
            </a:r>
            <a:r>
              <a:rPr lang="en-US" sz="2000" dirty="0">
                <a:latin typeface="Times New Roman" panose="02020603050405020304" pitchFamily="18" charset="0"/>
                <a:cs typeface="Times New Roman" panose="02020603050405020304" pitchFamily="18" charset="0"/>
              </a:rPr>
              <a:t>1 TB</a:t>
            </a:r>
          </a:p>
          <a:p>
            <a:pPr marL="469265" indent="-457200" algn="l">
              <a:lnSpc>
                <a:spcPct val="150000"/>
              </a:lnSpc>
              <a:spcBef>
                <a:spcPts val="520"/>
              </a:spcBef>
              <a:tabLst>
                <a:tab pos="424815" algn="l"/>
                <a:tab pos="425450" algn="l"/>
              </a:tabLst>
            </a:pPr>
            <a:r>
              <a:rPr lang="en-US" sz="2000" b="1" dirty="0">
                <a:latin typeface="Times New Roman" panose="02020603050405020304" pitchFamily="18" charset="0"/>
                <a:cs typeface="Times New Roman" panose="02020603050405020304" pitchFamily="18" charset="0"/>
              </a:rPr>
              <a:t>Key Board 		:    	</a:t>
            </a:r>
            <a:r>
              <a:rPr lang="en-US" sz="2000" dirty="0">
                <a:latin typeface="Times New Roman" panose="02020603050405020304" pitchFamily="18" charset="0"/>
                <a:cs typeface="Times New Roman" panose="02020603050405020304" pitchFamily="18" charset="0"/>
              </a:rPr>
              <a:t>Standard Windows Keyboard </a:t>
            </a:r>
            <a:endParaRPr lang="en-US" sz="20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0855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6519-54F6-A8C2-FE8D-D4CAD506A473}"/>
              </a:ext>
            </a:extLst>
          </p:cNvPr>
          <p:cNvSpPr>
            <a:spLocks noGrp="1"/>
          </p:cNvSpPr>
          <p:nvPr>
            <p:ph type="title"/>
          </p:nvPr>
        </p:nvSpPr>
        <p:spPr/>
        <p:txBody>
          <a:bodyPr>
            <a:normAutofit/>
          </a:bodyPr>
          <a:lstStyle/>
          <a:p>
            <a:r>
              <a:rPr lang="en-US" sz="4000" b="1" dirty="0"/>
              <a:t>DATA FLOW DIAGRAM</a:t>
            </a:r>
          </a:p>
        </p:txBody>
      </p:sp>
      <p:pic>
        <p:nvPicPr>
          <p:cNvPr id="10" name="Picture 9">
            <a:extLst>
              <a:ext uri="{FF2B5EF4-FFF2-40B4-BE49-F238E27FC236}">
                <a16:creationId xmlns:a16="http://schemas.microsoft.com/office/drawing/2014/main" id="{6654D1A3-BD8D-60B5-152D-75FDBFDA454A}"/>
              </a:ext>
            </a:extLst>
          </p:cNvPr>
          <p:cNvPicPr/>
          <p:nvPr/>
        </p:nvPicPr>
        <p:blipFill>
          <a:blip r:embed="rId2"/>
          <a:stretch>
            <a:fillRect/>
          </a:stretch>
        </p:blipFill>
        <p:spPr>
          <a:xfrm>
            <a:off x="4795520" y="1249680"/>
            <a:ext cx="6979921" cy="4917440"/>
          </a:xfrm>
          <a:prstGeom prst="rect">
            <a:avLst/>
          </a:prstGeom>
        </p:spPr>
      </p:pic>
      <p:sp>
        <p:nvSpPr>
          <p:cNvPr id="13" name="TextBox 12">
            <a:extLst>
              <a:ext uri="{FF2B5EF4-FFF2-40B4-BE49-F238E27FC236}">
                <a16:creationId xmlns:a16="http://schemas.microsoft.com/office/drawing/2014/main" id="{3FD543AB-604B-B300-8D30-2407842EE1A1}"/>
              </a:ext>
            </a:extLst>
          </p:cNvPr>
          <p:cNvSpPr txBox="1"/>
          <p:nvPr/>
        </p:nvSpPr>
        <p:spPr>
          <a:xfrm>
            <a:off x="579120" y="1859280"/>
            <a:ext cx="3870960" cy="18836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T</a:t>
            </a:r>
            <a:r>
              <a:rPr lang="en-US" sz="2000" b="0" i="0" dirty="0">
                <a:solidFill>
                  <a:srgbClr val="273239"/>
                </a:solidFill>
                <a:effectLst/>
                <a:latin typeface="Times New Roman" panose="02020603050405020304" pitchFamily="18" charset="0"/>
                <a:cs typeface="Times New Roman" panose="02020603050405020304" pitchFamily="18" charset="0"/>
              </a:rPr>
              <a:t>he </a:t>
            </a:r>
            <a:r>
              <a:rPr lang="en-US" sz="2000" dirty="0">
                <a:solidFill>
                  <a:srgbClr val="273239"/>
                </a:solidFill>
                <a:latin typeface="Times New Roman" panose="02020603050405020304" pitchFamily="18" charset="0"/>
                <a:cs typeface="Times New Roman" panose="02020603050405020304" pitchFamily="18" charset="0"/>
              </a:rPr>
              <a:t>data flow diagram</a:t>
            </a:r>
            <a:r>
              <a:rPr lang="en-US" sz="2000" b="0" i="0" dirty="0">
                <a:solidFill>
                  <a:srgbClr val="273239"/>
                </a:solidFill>
                <a:effectLst/>
                <a:latin typeface="Times New Roman" panose="02020603050405020304" pitchFamily="18" charset="0"/>
                <a:cs typeface="Times New Roman" panose="02020603050405020304" pitchFamily="18" charset="0"/>
              </a:rPr>
              <a:t> that determines the information regarding the definition and use of data in program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636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87F4-A939-5D83-CC93-528FC553F086}"/>
              </a:ext>
            </a:extLst>
          </p:cNvPr>
          <p:cNvSpPr>
            <a:spLocks noGrp="1"/>
          </p:cNvSpPr>
          <p:nvPr>
            <p:ph type="title"/>
          </p:nvPr>
        </p:nvSpPr>
        <p:spPr/>
        <p:txBody>
          <a:bodyPr>
            <a:normAutofit/>
          </a:bodyPr>
          <a:lstStyle/>
          <a:p>
            <a:r>
              <a:rPr lang="en-US" sz="4000" b="1" dirty="0">
                <a:cs typeface="Times New Roman" panose="02020603050405020304" pitchFamily="18" charset="0"/>
              </a:rPr>
              <a:t>USE CASE DIAGRAM</a:t>
            </a:r>
          </a:p>
        </p:txBody>
      </p:sp>
      <p:pic>
        <p:nvPicPr>
          <p:cNvPr id="4" name="Content Placeholder 7">
            <a:extLst>
              <a:ext uri="{FF2B5EF4-FFF2-40B4-BE49-F238E27FC236}">
                <a16:creationId xmlns:a16="http://schemas.microsoft.com/office/drawing/2014/main" id="{C229F83E-1DD5-3D3F-B063-E55DAFA83A55}"/>
              </a:ext>
            </a:extLst>
          </p:cNvPr>
          <p:cNvPicPr>
            <a:picLocks noGrp="1" noChangeAspect="1"/>
          </p:cNvPicPr>
          <p:nvPr>
            <p:ph idx="1"/>
          </p:nvPr>
        </p:nvPicPr>
        <p:blipFill>
          <a:blip r:embed="rId2"/>
          <a:stretch>
            <a:fillRect/>
          </a:stretch>
        </p:blipFill>
        <p:spPr>
          <a:xfrm>
            <a:off x="5445761" y="1188720"/>
            <a:ext cx="5963400" cy="5140960"/>
          </a:xfrm>
        </p:spPr>
      </p:pic>
      <p:sp>
        <p:nvSpPr>
          <p:cNvPr id="6" name="TextBox 5">
            <a:extLst>
              <a:ext uri="{FF2B5EF4-FFF2-40B4-BE49-F238E27FC236}">
                <a16:creationId xmlns:a16="http://schemas.microsoft.com/office/drawing/2014/main" id="{C8113354-DEC2-86A0-4481-C03336E24B09}"/>
              </a:ext>
            </a:extLst>
          </p:cNvPr>
          <p:cNvSpPr txBox="1"/>
          <p:nvPr/>
        </p:nvSpPr>
        <p:spPr>
          <a:xfrm>
            <a:off x="782839" y="1981201"/>
            <a:ext cx="4398761" cy="221599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a:t>
            </a:r>
          </a:p>
          <a:p>
            <a:endParaRPr lang="en-US" dirty="0"/>
          </a:p>
        </p:txBody>
      </p:sp>
    </p:spTree>
    <p:extLst>
      <p:ext uri="{BB962C8B-B14F-4D97-AF65-F5344CB8AC3E}">
        <p14:creationId xmlns:p14="http://schemas.microsoft.com/office/powerpoint/2010/main" val="288307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7265-8721-0578-9341-F7D95B606AD1}"/>
              </a:ext>
            </a:extLst>
          </p:cNvPr>
          <p:cNvSpPr>
            <a:spLocks noGrp="1"/>
          </p:cNvSpPr>
          <p:nvPr>
            <p:ph type="title"/>
          </p:nvPr>
        </p:nvSpPr>
        <p:spPr/>
        <p:txBody>
          <a:bodyPr>
            <a:normAutofit/>
          </a:bodyPr>
          <a:lstStyle/>
          <a:p>
            <a:r>
              <a:rPr lang="en-US" sz="4000" b="1" dirty="0"/>
              <a:t>SEQUENCE DIAGRAM</a:t>
            </a:r>
          </a:p>
        </p:txBody>
      </p:sp>
      <p:pic>
        <p:nvPicPr>
          <p:cNvPr id="5" name="Content Placeholder 4">
            <a:extLst>
              <a:ext uri="{FF2B5EF4-FFF2-40B4-BE49-F238E27FC236}">
                <a16:creationId xmlns:a16="http://schemas.microsoft.com/office/drawing/2014/main" id="{ACB8B567-0E54-6E72-693E-E92AE2AD57BC}"/>
              </a:ext>
            </a:extLst>
          </p:cNvPr>
          <p:cNvPicPr>
            <a:picLocks noGrp="1" noChangeAspect="1"/>
          </p:cNvPicPr>
          <p:nvPr>
            <p:ph idx="1"/>
          </p:nvPr>
        </p:nvPicPr>
        <p:blipFill>
          <a:blip r:embed="rId2"/>
          <a:stretch>
            <a:fillRect/>
          </a:stretch>
        </p:blipFill>
        <p:spPr>
          <a:xfrm>
            <a:off x="5720080" y="1417367"/>
            <a:ext cx="5704840" cy="4729342"/>
          </a:xfrm>
        </p:spPr>
      </p:pic>
      <p:sp>
        <p:nvSpPr>
          <p:cNvPr id="7" name="TextBox 6">
            <a:extLst>
              <a:ext uri="{FF2B5EF4-FFF2-40B4-BE49-F238E27FC236}">
                <a16:creationId xmlns:a16="http://schemas.microsoft.com/office/drawing/2014/main" id="{2A72B13F-2494-5330-F7DF-AD912D95C4C7}"/>
              </a:ext>
            </a:extLst>
          </p:cNvPr>
          <p:cNvSpPr txBox="1"/>
          <p:nvPr/>
        </p:nvSpPr>
        <p:spPr>
          <a:xfrm>
            <a:off x="518160" y="2153923"/>
            <a:ext cx="4592320" cy="1883657"/>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a:t>
            </a:r>
          </a:p>
        </p:txBody>
      </p:sp>
    </p:spTree>
    <p:extLst>
      <p:ext uri="{BB962C8B-B14F-4D97-AF65-F5344CB8AC3E}">
        <p14:creationId xmlns:p14="http://schemas.microsoft.com/office/powerpoint/2010/main" val="148157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1DA-D62B-AC8A-4D41-3DC199AE2B83}"/>
              </a:ext>
            </a:extLst>
          </p:cNvPr>
          <p:cNvSpPr>
            <a:spLocks noGrp="1"/>
          </p:cNvSpPr>
          <p:nvPr>
            <p:ph type="title"/>
          </p:nvPr>
        </p:nvSpPr>
        <p:spPr/>
        <p:txBody>
          <a:bodyPr>
            <a:normAutofit/>
          </a:bodyPr>
          <a:lstStyle/>
          <a:p>
            <a:r>
              <a:rPr lang="en-US" sz="4000" b="1" dirty="0"/>
              <a:t>CLASS DIAGRAM </a:t>
            </a:r>
          </a:p>
        </p:txBody>
      </p:sp>
      <p:pic>
        <p:nvPicPr>
          <p:cNvPr id="5" name="Content Placeholder 4">
            <a:extLst>
              <a:ext uri="{FF2B5EF4-FFF2-40B4-BE49-F238E27FC236}">
                <a16:creationId xmlns:a16="http://schemas.microsoft.com/office/drawing/2014/main" id="{8D6FD8C1-2B94-B683-A472-AE4E0B975803}"/>
              </a:ext>
            </a:extLst>
          </p:cNvPr>
          <p:cNvPicPr>
            <a:picLocks noGrp="1" noChangeAspect="1"/>
          </p:cNvPicPr>
          <p:nvPr>
            <p:ph idx="1"/>
          </p:nvPr>
        </p:nvPicPr>
        <p:blipFill>
          <a:blip r:embed="rId2"/>
          <a:stretch>
            <a:fillRect/>
          </a:stretch>
        </p:blipFill>
        <p:spPr>
          <a:xfrm>
            <a:off x="5872480" y="1396960"/>
            <a:ext cx="5845855" cy="4638079"/>
          </a:xfrm>
        </p:spPr>
      </p:pic>
      <p:sp>
        <p:nvSpPr>
          <p:cNvPr id="7" name="TextBox 6">
            <a:extLst>
              <a:ext uri="{FF2B5EF4-FFF2-40B4-BE49-F238E27FC236}">
                <a16:creationId xmlns:a16="http://schemas.microsoft.com/office/drawing/2014/main" id="{30F614D5-7317-B851-48B3-3E53D61F785D}"/>
              </a:ext>
            </a:extLst>
          </p:cNvPr>
          <p:cNvSpPr txBox="1"/>
          <p:nvPr/>
        </p:nvSpPr>
        <p:spPr>
          <a:xfrm>
            <a:off x="397107" y="1940560"/>
            <a:ext cx="4987693" cy="28069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class diagram  is a type of static structure diagram that describes the structure of a system by showing the system's classes, their the attributes, operation and the relationships among the classes. It explains which class contains information</a:t>
            </a:r>
          </a:p>
        </p:txBody>
      </p:sp>
    </p:spTree>
    <p:extLst>
      <p:ext uri="{BB962C8B-B14F-4D97-AF65-F5344CB8AC3E}">
        <p14:creationId xmlns:p14="http://schemas.microsoft.com/office/powerpoint/2010/main" val="3480418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826E-DA5A-9117-0B05-2F6165013B9C}"/>
              </a:ext>
            </a:extLst>
          </p:cNvPr>
          <p:cNvSpPr>
            <a:spLocks noGrp="1"/>
          </p:cNvSpPr>
          <p:nvPr>
            <p:ph type="title"/>
          </p:nvPr>
        </p:nvSpPr>
        <p:spPr/>
        <p:txBody>
          <a:bodyPr>
            <a:normAutofit/>
          </a:bodyPr>
          <a:lstStyle/>
          <a:p>
            <a:r>
              <a:rPr lang="en-US" sz="4000" b="1" dirty="0"/>
              <a:t>ARCHITECTURE DIAGRAM</a:t>
            </a:r>
          </a:p>
        </p:txBody>
      </p:sp>
      <p:pic>
        <p:nvPicPr>
          <p:cNvPr id="3" name="Content Placeholder 2">
            <a:extLst>
              <a:ext uri="{FF2B5EF4-FFF2-40B4-BE49-F238E27FC236}">
                <a16:creationId xmlns:a16="http://schemas.microsoft.com/office/drawing/2014/main" id="{A6FC5782-B533-38FD-4E32-EEDE0C30D3A6}"/>
              </a:ext>
            </a:extLst>
          </p:cNvPr>
          <p:cNvPicPr>
            <a:picLocks noGrp="1"/>
          </p:cNvPicPr>
          <p:nvPr>
            <p:ph idx="1"/>
          </p:nvPr>
        </p:nvPicPr>
        <p:blipFill>
          <a:blip r:embed="rId2"/>
          <a:stretch>
            <a:fillRect/>
          </a:stretch>
        </p:blipFill>
        <p:spPr>
          <a:xfrm>
            <a:off x="5486400" y="1493520"/>
            <a:ext cx="5953760" cy="4693920"/>
          </a:xfrm>
          <a:prstGeom prst="rect">
            <a:avLst/>
          </a:prstGeom>
        </p:spPr>
      </p:pic>
      <p:sp>
        <p:nvSpPr>
          <p:cNvPr id="5" name="TextBox 4">
            <a:extLst>
              <a:ext uri="{FF2B5EF4-FFF2-40B4-BE49-F238E27FC236}">
                <a16:creationId xmlns:a16="http://schemas.microsoft.com/office/drawing/2014/main" id="{A3182F42-47A2-F803-2F19-770139D0F134}"/>
              </a:ext>
            </a:extLst>
          </p:cNvPr>
          <p:cNvSpPr txBox="1"/>
          <p:nvPr/>
        </p:nvSpPr>
        <p:spPr>
          <a:xfrm>
            <a:off x="568960" y="1978075"/>
            <a:ext cx="4419600" cy="142199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solidFill>
                  <a:srgbClr val="202124"/>
                </a:solidFill>
                <a:effectLst/>
                <a:latin typeface="Times New Roman" panose="02020603050405020304" pitchFamily="18" charset="0"/>
                <a:cs typeface="Times New Roman" panose="02020603050405020304" pitchFamily="18" charset="0"/>
              </a:rPr>
              <a:t>An architecture diagram is </a:t>
            </a:r>
            <a:r>
              <a:rPr lang="en-US" sz="2000" b="0" i="0" dirty="0">
                <a:solidFill>
                  <a:srgbClr val="040C28"/>
                </a:solidFill>
                <a:effectLst/>
                <a:latin typeface="Times New Roman" panose="02020603050405020304" pitchFamily="18" charset="0"/>
                <a:cs typeface="Times New Roman" panose="02020603050405020304" pitchFamily="18" charset="0"/>
              </a:rPr>
              <a:t>a visual representation of all the elements that make up part, or all, of a system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D195-AD18-523A-AD26-7E97DE8F4E27}"/>
              </a:ext>
            </a:extLst>
          </p:cNvPr>
          <p:cNvSpPr>
            <a:spLocks noGrp="1"/>
          </p:cNvSpPr>
          <p:nvPr>
            <p:ph type="title"/>
          </p:nvPr>
        </p:nvSpPr>
        <p:spPr/>
        <p:txBody>
          <a:bodyPr>
            <a:normAutofit/>
          </a:bodyPr>
          <a:lstStyle/>
          <a:p>
            <a:r>
              <a:rPr lang="en-US" sz="4000" b="1" dirty="0"/>
              <a:t>FLOW CHART DIAGRAM (USER)</a:t>
            </a:r>
          </a:p>
        </p:txBody>
      </p:sp>
      <p:pic>
        <p:nvPicPr>
          <p:cNvPr id="11" name="Picture 10">
            <a:extLst>
              <a:ext uri="{FF2B5EF4-FFF2-40B4-BE49-F238E27FC236}">
                <a16:creationId xmlns:a16="http://schemas.microsoft.com/office/drawing/2014/main" id="{15A0D41D-C1E6-CFBA-0505-651CF21C6DA6}"/>
              </a:ext>
            </a:extLst>
          </p:cNvPr>
          <p:cNvPicPr>
            <a:picLocks noChangeAspect="1"/>
          </p:cNvPicPr>
          <p:nvPr/>
        </p:nvPicPr>
        <p:blipFill>
          <a:blip r:embed="rId2"/>
          <a:stretch>
            <a:fillRect/>
          </a:stretch>
        </p:blipFill>
        <p:spPr>
          <a:xfrm>
            <a:off x="5364480" y="1595120"/>
            <a:ext cx="6593840" cy="4279320"/>
          </a:xfrm>
          <a:prstGeom prst="rect">
            <a:avLst/>
          </a:prstGeom>
        </p:spPr>
      </p:pic>
      <p:sp>
        <p:nvSpPr>
          <p:cNvPr id="13" name="Content Placeholder 12">
            <a:extLst>
              <a:ext uri="{FF2B5EF4-FFF2-40B4-BE49-F238E27FC236}">
                <a16:creationId xmlns:a16="http://schemas.microsoft.com/office/drawing/2014/main" id="{ED7D2467-B736-94D4-F28B-927E65D6624F}"/>
              </a:ext>
            </a:extLst>
          </p:cNvPr>
          <p:cNvSpPr>
            <a:spLocks noGrp="1"/>
          </p:cNvSpPr>
          <p:nvPr>
            <p:ph idx="1"/>
          </p:nvPr>
        </p:nvSpPr>
        <p:spPr>
          <a:xfrm>
            <a:off x="731520" y="2001521"/>
            <a:ext cx="4297680" cy="3301999"/>
          </a:xfrm>
        </p:spPr>
        <p:txBody>
          <a:bodyPr>
            <a:normAutofit fontScale="92500"/>
          </a:bodyPr>
          <a:lstStyle/>
          <a:p>
            <a:pPr algn="just">
              <a:lnSpc>
                <a:spcPct val="150000"/>
              </a:lnSpc>
            </a:pPr>
            <a:r>
              <a:rPr lang="en-US" dirty="0"/>
              <a:t>User can login and register .</a:t>
            </a:r>
          </a:p>
          <a:p>
            <a:pPr algn="just">
              <a:lnSpc>
                <a:spcPct val="150000"/>
              </a:lnSpc>
            </a:pPr>
            <a:r>
              <a:rPr lang="en-US" dirty="0"/>
              <a:t>If the login is successful then move to the next step or else it will display the wrong message.</a:t>
            </a:r>
          </a:p>
        </p:txBody>
      </p:sp>
    </p:spTree>
    <p:extLst>
      <p:ext uri="{BB962C8B-B14F-4D97-AF65-F5344CB8AC3E}">
        <p14:creationId xmlns:p14="http://schemas.microsoft.com/office/powerpoint/2010/main" val="156751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CA1A-7C38-8AC0-9A82-28EAF10814CB}"/>
              </a:ext>
            </a:extLst>
          </p:cNvPr>
          <p:cNvSpPr>
            <a:spLocks noGrp="1"/>
          </p:cNvSpPr>
          <p:nvPr>
            <p:ph type="title"/>
          </p:nvPr>
        </p:nvSpPr>
        <p:spPr/>
        <p:txBody>
          <a:bodyPr>
            <a:normAutofit/>
          </a:bodyPr>
          <a:lstStyle/>
          <a:p>
            <a:r>
              <a:rPr lang="en-US" sz="4000" b="1" dirty="0"/>
              <a:t>TABLE OF CONTENTS</a:t>
            </a:r>
          </a:p>
        </p:txBody>
      </p:sp>
      <p:sp>
        <p:nvSpPr>
          <p:cNvPr id="3" name="Content Placeholder 2">
            <a:extLst>
              <a:ext uri="{FF2B5EF4-FFF2-40B4-BE49-F238E27FC236}">
                <a16:creationId xmlns:a16="http://schemas.microsoft.com/office/drawing/2014/main" id="{969EC76C-E5D8-609D-BD3F-609F7025B9F3}"/>
              </a:ext>
            </a:extLst>
          </p:cNvPr>
          <p:cNvSpPr>
            <a:spLocks noGrp="1"/>
          </p:cNvSpPr>
          <p:nvPr>
            <p:ph idx="1"/>
          </p:nvPr>
        </p:nvSpPr>
        <p:spPr>
          <a:xfrm>
            <a:off x="645160" y="1520825"/>
            <a:ext cx="10515600" cy="4351338"/>
          </a:xfrm>
          <a:noFill/>
        </p:spPr>
        <p:txBody>
          <a:bodyPr>
            <a:normAutofit fontScale="70000" lnSpcReduction="20000"/>
          </a:bodyPr>
          <a:lstStyle/>
          <a:p>
            <a:pPr marL="0" indent="0">
              <a:lnSpc>
                <a:spcPct val="150000"/>
              </a:lnSpc>
              <a:buNone/>
            </a:pPr>
            <a:endParaRPr lang="en-US" sz="2900" dirty="0">
              <a:latin typeface="Times New Roman" panose="02020603050405020304" pitchFamily="18" charset="0"/>
              <a:cs typeface="Times New Roman" panose="02020603050405020304" pitchFamily="18" charset="0"/>
            </a:endParaRPr>
          </a:p>
          <a:p>
            <a:pPr>
              <a:lnSpc>
                <a:spcPct val="120000"/>
              </a:lnSpc>
            </a:pPr>
            <a:r>
              <a:rPr lang="en-US" sz="3200" dirty="0">
                <a:latin typeface="Times New Roman" panose="02020603050405020304" pitchFamily="18" charset="0"/>
                <a:cs typeface="Times New Roman" panose="02020603050405020304" pitchFamily="18" charset="0"/>
              </a:rPr>
              <a:t>Abstract</a:t>
            </a:r>
          </a:p>
          <a:p>
            <a:pPr>
              <a:lnSpc>
                <a:spcPct val="120000"/>
              </a:lnSpc>
            </a:pPr>
            <a:r>
              <a:rPr lang="en-US" sz="3200" dirty="0">
                <a:latin typeface="Times New Roman" panose="02020603050405020304" pitchFamily="18" charset="0"/>
                <a:cs typeface="Times New Roman" panose="02020603050405020304" pitchFamily="18" charset="0"/>
              </a:rPr>
              <a:t>Introduction</a:t>
            </a:r>
          </a:p>
          <a:p>
            <a:pPr>
              <a:lnSpc>
                <a:spcPct val="120000"/>
              </a:lnSpc>
            </a:pPr>
            <a:r>
              <a:rPr lang="en-US" sz="3200" dirty="0">
                <a:latin typeface="Times New Roman" panose="02020603050405020304" pitchFamily="18" charset="0"/>
                <a:cs typeface="Times New Roman" panose="02020603050405020304" pitchFamily="18" charset="0"/>
              </a:rPr>
              <a:t>Literature Survey</a:t>
            </a:r>
          </a:p>
          <a:p>
            <a:pPr>
              <a:lnSpc>
                <a:spcPct val="120000"/>
              </a:lnSpc>
            </a:pPr>
            <a:r>
              <a:rPr lang="en-US" sz="3200" dirty="0">
                <a:latin typeface="Times New Roman" panose="02020603050405020304" pitchFamily="18" charset="0"/>
                <a:cs typeface="Times New Roman" panose="02020603050405020304" pitchFamily="18" charset="0"/>
              </a:rPr>
              <a:t>Existing System</a:t>
            </a:r>
          </a:p>
          <a:p>
            <a:pPr>
              <a:lnSpc>
                <a:spcPct val="120000"/>
              </a:lnSpc>
            </a:pPr>
            <a:r>
              <a:rPr lang="en-US" sz="3200" dirty="0">
                <a:latin typeface="Times New Roman" panose="02020603050405020304" pitchFamily="18" charset="0"/>
                <a:cs typeface="Times New Roman" panose="02020603050405020304" pitchFamily="18" charset="0"/>
              </a:rPr>
              <a:t>Proposed System</a:t>
            </a:r>
          </a:p>
          <a:p>
            <a:pPr>
              <a:lnSpc>
                <a:spcPct val="120000"/>
              </a:lnSpc>
            </a:pPr>
            <a:r>
              <a:rPr lang="en-US" sz="3200" dirty="0">
                <a:latin typeface="Times New Roman" panose="02020603050405020304" pitchFamily="18" charset="0"/>
                <a:cs typeface="Times New Roman" panose="02020603050405020304" pitchFamily="18" charset="0"/>
              </a:rPr>
              <a:t>Software Requirements</a:t>
            </a:r>
          </a:p>
          <a:p>
            <a:pPr>
              <a:lnSpc>
                <a:spcPct val="120000"/>
              </a:lnSpc>
            </a:pPr>
            <a:r>
              <a:rPr lang="en-US" sz="3200" dirty="0">
                <a:latin typeface="Times New Roman" panose="02020603050405020304" pitchFamily="18" charset="0"/>
                <a:cs typeface="Times New Roman" panose="02020603050405020304" pitchFamily="18" charset="0"/>
              </a:rPr>
              <a:t>Hardware Requirements</a:t>
            </a:r>
          </a:p>
          <a:p>
            <a:pPr>
              <a:lnSpc>
                <a:spcPct val="120000"/>
              </a:lnSpc>
            </a:pPr>
            <a:r>
              <a:rPr lang="en-US" sz="3200" dirty="0">
                <a:latin typeface="Times New Roman" panose="02020603050405020304" pitchFamily="18" charset="0"/>
                <a:cs typeface="Times New Roman" panose="02020603050405020304" pitchFamily="18" charset="0"/>
              </a:rPr>
              <a:t>Data Flow diagram</a:t>
            </a:r>
          </a:p>
          <a:p>
            <a:pPr marL="0" indent="0">
              <a:lnSpc>
                <a:spcPct val="150000"/>
              </a:lnSpc>
              <a:buNone/>
            </a:pPr>
            <a:endParaRPr lang="en-US" sz="29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19010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C2F8-11B9-22E8-C8AF-AE17CD170B08}"/>
              </a:ext>
            </a:extLst>
          </p:cNvPr>
          <p:cNvSpPr>
            <a:spLocks noGrp="1"/>
          </p:cNvSpPr>
          <p:nvPr>
            <p:ph type="title"/>
          </p:nvPr>
        </p:nvSpPr>
        <p:spPr/>
        <p:txBody>
          <a:bodyPr>
            <a:normAutofit/>
          </a:bodyPr>
          <a:lstStyle/>
          <a:p>
            <a:r>
              <a:rPr lang="en-US" sz="4000" b="1" dirty="0"/>
              <a:t>FLOW CHART DIAGRAM(ADMIN)</a:t>
            </a:r>
          </a:p>
        </p:txBody>
      </p:sp>
      <p:pic>
        <p:nvPicPr>
          <p:cNvPr id="5" name="Content Placeholder 4">
            <a:extLst>
              <a:ext uri="{FF2B5EF4-FFF2-40B4-BE49-F238E27FC236}">
                <a16:creationId xmlns:a16="http://schemas.microsoft.com/office/drawing/2014/main" id="{1F1AD194-1B14-91FB-6542-FC1A7FDA5702}"/>
              </a:ext>
            </a:extLst>
          </p:cNvPr>
          <p:cNvPicPr>
            <a:picLocks noGrp="1" noChangeAspect="1"/>
          </p:cNvPicPr>
          <p:nvPr>
            <p:ph idx="1"/>
          </p:nvPr>
        </p:nvPicPr>
        <p:blipFill>
          <a:blip r:embed="rId2"/>
          <a:stretch>
            <a:fillRect/>
          </a:stretch>
        </p:blipFill>
        <p:spPr>
          <a:xfrm>
            <a:off x="5598161" y="1595120"/>
            <a:ext cx="5691426" cy="4602480"/>
          </a:xfrm>
        </p:spPr>
      </p:pic>
      <p:sp>
        <p:nvSpPr>
          <p:cNvPr id="9" name="TextBox 8">
            <a:extLst>
              <a:ext uri="{FF2B5EF4-FFF2-40B4-BE49-F238E27FC236}">
                <a16:creationId xmlns:a16="http://schemas.microsoft.com/office/drawing/2014/main" id="{C9155267-AAEA-05A9-0544-BC19245F9EFE}"/>
              </a:ext>
            </a:extLst>
          </p:cNvPr>
          <p:cNvSpPr txBox="1"/>
          <p:nvPr/>
        </p:nvSpPr>
        <p:spPr>
          <a:xfrm>
            <a:off x="741680" y="2131517"/>
            <a:ext cx="4318000" cy="18836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Admin is used to store the user information.</a:t>
            </a:r>
          </a:p>
          <a:p>
            <a:pPr marL="342900" indent="-342900" algn="just">
              <a:lnSpc>
                <a:spcPct val="150000"/>
              </a:lnSpc>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It contain all the information about the datasets.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765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CA25-8785-11AC-0516-D3FF8D7F3313}"/>
              </a:ext>
            </a:extLst>
          </p:cNvPr>
          <p:cNvSpPr>
            <a:spLocks noGrp="1"/>
          </p:cNvSpPr>
          <p:nvPr>
            <p:ph type="title"/>
          </p:nvPr>
        </p:nvSpPr>
        <p:spPr/>
        <p:txBody>
          <a:bodyPr>
            <a:normAutofit/>
          </a:bodyPr>
          <a:lstStyle/>
          <a:p>
            <a:r>
              <a:rPr lang="en-US" sz="4000" b="1" dirty="0"/>
              <a:t>SYSTEM ARCHITECTURE</a:t>
            </a:r>
          </a:p>
        </p:txBody>
      </p:sp>
      <p:pic>
        <p:nvPicPr>
          <p:cNvPr id="4" name="Content Placeholder 8">
            <a:extLst>
              <a:ext uri="{FF2B5EF4-FFF2-40B4-BE49-F238E27FC236}">
                <a16:creationId xmlns:a16="http://schemas.microsoft.com/office/drawing/2014/main" id="{1E32F1A6-96A3-324E-4AFF-0DAC9E70F6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1840" y="1690688"/>
            <a:ext cx="5816600" cy="4303712"/>
          </a:xfrm>
          <a:effectLst>
            <a:glow>
              <a:schemeClr val="accent1">
                <a:alpha val="49000"/>
              </a:schemeClr>
            </a:glow>
            <a:outerShdw blurRad="850900" dist="647700" dir="21540000" sx="11000" sy="11000" algn="ctr" rotWithShape="0">
              <a:srgbClr val="000000"/>
            </a:outerShdw>
            <a:reflection endPos="0" dist="12700" dir="5400000" sy="-100000" algn="bl" rotWithShape="0"/>
            <a:softEdge rad="0"/>
          </a:effectLst>
        </p:spPr>
      </p:pic>
      <p:sp>
        <p:nvSpPr>
          <p:cNvPr id="6" name="TextBox 5">
            <a:extLst>
              <a:ext uri="{FF2B5EF4-FFF2-40B4-BE49-F238E27FC236}">
                <a16:creationId xmlns:a16="http://schemas.microsoft.com/office/drawing/2014/main" id="{908A9D8F-2B84-1714-8581-863A33B0F3AD}"/>
              </a:ext>
            </a:extLst>
          </p:cNvPr>
          <p:cNvSpPr txBox="1"/>
          <p:nvPr/>
        </p:nvSpPr>
        <p:spPr>
          <a:xfrm>
            <a:off x="396240" y="1794674"/>
            <a:ext cx="4988560" cy="32686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model is built with different algorithms that is trained by information and data set provided which predict new classification as fraud or not.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algorithms implemented for building model that is trained using historical data and that predict the output.</a:t>
            </a:r>
          </a:p>
        </p:txBody>
      </p:sp>
    </p:spTree>
    <p:extLst>
      <p:ext uri="{BB962C8B-B14F-4D97-AF65-F5344CB8AC3E}">
        <p14:creationId xmlns:p14="http://schemas.microsoft.com/office/powerpoint/2010/main" val="82942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6FBA-EF01-CC20-D090-A5F4DD5EA8B5}"/>
              </a:ext>
            </a:extLst>
          </p:cNvPr>
          <p:cNvSpPr>
            <a:spLocks noGrp="1"/>
          </p:cNvSpPr>
          <p:nvPr>
            <p:ph type="title"/>
          </p:nvPr>
        </p:nvSpPr>
        <p:spPr/>
        <p:txBody>
          <a:bodyPr>
            <a:normAutofit/>
          </a:bodyPr>
          <a:lstStyle/>
          <a:p>
            <a:r>
              <a:rPr lang="en-US" sz="4000" b="1" dirty="0"/>
              <a:t>TESTING</a:t>
            </a:r>
          </a:p>
        </p:txBody>
      </p:sp>
      <p:graphicFrame>
        <p:nvGraphicFramePr>
          <p:cNvPr id="5" name="Content Placeholder 4">
            <a:extLst>
              <a:ext uri="{FF2B5EF4-FFF2-40B4-BE49-F238E27FC236}">
                <a16:creationId xmlns:a16="http://schemas.microsoft.com/office/drawing/2014/main" id="{5587E322-BA31-0AF2-49A1-E440E5F68581}"/>
              </a:ext>
            </a:extLst>
          </p:cNvPr>
          <p:cNvGraphicFramePr>
            <a:graphicFrameLocks noGrp="1"/>
          </p:cNvGraphicFramePr>
          <p:nvPr>
            <p:ph idx="1"/>
            <p:extLst>
              <p:ext uri="{D42A27DB-BD31-4B8C-83A1-F6EECF244321}">
                <p14:modId xmlns:p14="http://schemas.microsoft.com/office/powerpoint/2010/main" val="12104205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7718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CBEC-E88E-164A-5B3F-A7DFF1CDEA97}"/>
              </a:ext>
            </a:extLst>
          </p:cNvPr>
          <p:cNvSpPr>
            <a:spLocks noGrp="1"/>
          </p:cNvSpPr>
          <p:nvPr>
            <p:ph type="title"/>
          </p:nvPr>
        </p:nvSpPr>
        <p:spPr/>
        <p:txBody>
          <a:bodyPr>
            <a:normAutofit/>
          </a:bodyPr>
          <a:lstStyle/>
          <a:p>
            <a:r>
              <a:rPr lang="en-US" sz="4000" b="1" dirty="0"/>
              <a:t>OUTPUT</a:t>
            </a:r>
          </a:p>
        </p:txBody>
      </p:sp>
      <p:pic>
        <p:nvPicPr>
          <p:cNvPr id="4" name="Content Placeholder 3">
            <a:extLst>
              <a:ext uri="{FF2B5EF4-FFF2-40B4-BE49-F238E27FC236}">
                <a16:creationId xmlns:a16="http://schemas.microsoft.com/office/drawing/2014/main" id="{7AE70A21-2B48-1C2B-0D10-6498B89F89C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3143" y="1561103"/>
            <a:ext cx="5856514" cy="3671661"/>
          </a:xfrm>
          <a:prstGeom prst="rect">
            <a:avLst/>
          </a:prstGeom>
        </p:spPr>
      </p:pic>
      <p:pic>
        <p:nvPicPr>
          <p:cNvPr id="5" name="Picture 4">
            <a:extLst>
              <a:ext uri="{FF2B5EF4-FFF2-40B4-BE49-F238E27FC236}">
                <a16:creationId xmlns:a16="http://schemas.microsoft.com/office/drawing/2014/main" id="{117B6261-51B1-9229-2E19-0A9256051E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8259" y="1561103"/>
            <a:ext cx="4691741" cy="3671660"/>
          </a:xfrm>
          <a:prstGeom prst="rect">
            <a:avLst/>
          </a:prstGeom>
        </p:spPr>
      </p:pic>
    </p:spTree>
    <p:extLst>
      <p:ext uri="{BB962C8B-B14F-4D97-AF65-F5344CB8AC3E}">
        <p14:creationId xmlns:p14="http://schemas.microsoft.com/office/powerpoint/2010/main" val="386015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050D342-04D8-CD62-90E9-139CEC323D2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6429" y="919049"/>
            <a:ext cx="5489827" cy="4219008"/>
          </a:xfrm>
          <a:prstGeom prst="rect">
            <a:avLst/>
          </a:prstGeom>
        </p:spPr>
      </p:pic>
      <p:pic>
        <p:nvPicPr>
          <p:cNvPr id="5" name="Picture 4">
            <a:extLst>
              <a:ext uri="{FF2B5EF4-FFF2-40B4-BE49-F238E27FC236}">
                <a16:creationId xmlns:a16="http://schemas.microsoft.com/office/drawing/2014/main" id="{892106A4-F211-AB6A-48EE-FF49EB82C0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5746" y="919049"/>
            <a:ext cx="5595255" cy="4219008"/>
          </a:xfrm>
          <a:prstGeom prst="rect">
            <a:avLst/>
          </a:prstGeom>
        </p:spPr>
      </p:pic>
    </p:spTree>
    <p:extLst>
      <p:ext uri="{BB962C8B-B14F-4D97-AF65-F5344CB8AC3E}">
        <p14:creationId xmlns:p14="http://schemas.microsoft.com/office/powerpoint/2010/main" val="2692609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9DFF03-6E37-7E63-3C15-91D22718F46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4916" y="976538"/>
            <a:ext cx="5751084" cy="4422776"/>
          </a:xfrm>
          <a:prstGeom prst="rect">
            <a:avLst/>
          </a:prstGeom>
        </p:spPr>
      </p:pic>
      <p:pic>
        <p:nvPicPr>
          <p:cNvPr id="5" name="Picture 4">
            <a:extLst>
              <a:ext uri="{FF2B5EF4-FFF2-40B4-BE49-F238E27FC236}">
                <a16:creationId xmlns:a16="http://schemas.microsoft.com/office/drawing/2014/main" id="{2112B807-C4EB-5A62-2B59-8D25DE1F0E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9286" y="976537"/>
            <a:ext cx="5377542" cy="4422775"/>
          </a:xfrm>
          <a:prstGeom prst="rect">
            <a:avLst/>
          </a:prstGeom>
        </p:spPr>
      </p:pic>
    </p:spTree>
    <p:extLst>
      <p:ext uri="{BB962C8B-B14F-4D97-AF65-F5344CB8AC3E}">
        <p14:creationId xmlns:p14="http://schemas.microsoft.com/office/powerpoint/2010/main" val="1578961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E2D3-53B1-CF80-A2C2-4DED8A7CCF65}"/>
              </a:ext>
            </a:extLst>
          </p:cNvPr>
          <p:cNvSpPr>
            <a:spLocks noGrp="1"/>
          </p:cNvSpPr>
          <p:nvPr>
            <p:ph type="title"/>
          </p:nvPr>
        </p:nvSpPr>
        <p:spPr/>
        <p:txBody>
          <a:bodyPr>
            <a:normAutofit/>
          </a:bodyPr>
          <a:lstStyle/>
          <a:p>
            <a:r>
              <a:rPr lang="en-US" sz="4000" b="1" dirty="0"/>
              <a:t>CONCLUSION </a:t>
            </a:r>
          </a:p>
        </p:txBody>
      </p:sp>
      <p:sp>
        <p:nvSpPr>
          <p:cNvPr id="3" name="Content Placeholder 2">
            <a:extLst>
              <a:ext uri="{FF2B5EF4-FFF2-40B4-BE49-F238E27FC236}">
                <a16:creationId xmlns:a16="http://schemas.microsoft.com/office/drawing/2014/main" id="{2E567D44-8F17-CD55-F621-331E7D5B964E}"/>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As the different countries around the world evolve into a more economical-based one, stimulating their economy is the goal. </a:t>
            </a:r>
          </a:p>
          <a:p>
            <a:pPr algn="just">
              <a:lnSpc>
                <a:spcPct val="150000"/>
              </a:lnSpc>
            </a:pPr>
            <a:r>
              <a:rPr lang="en-US" sz="2000" dirty="0">
                <a:latin typeface="Times New Roman" panose="02020603050405020304" pitchFamily="18" charset="0"/>
                <a:cs typeface="Times New Roman" panose="02020603050405020304" pitchFamily="18" charset="0"/>
              </a:rPr>
              <a:t>The proposed solution can be used in insurance companies to find out if a certain insurance claim made is a fraud or not. </a:t>
            </a:r>
          </a:p>
          <a:p>
            <a:pPr algn="just">
              <a:lnSpc>
                <a:spcPct val="150000"/>
              </a:lnSpc>
            </a:pPr>
            <a:r>
              <a:rPr lang="en-US" sz="2000" dirty="0">
                <a:latin typeface="Times New Roman" panose="02020603050405020304" pitchFamily="18" charset="0"/>
                <a:cs typeface="Times New Roman" panose="02020603050405020304" pitchFamily="18" charset="0"/>
              </a:rPr>
              <a:t>The model was designed after testing multiple algorithms to come up with the best model that will detect if a claim is fraudulent or not.</a:t>
            </a:r>
          </a:p>
        </p:txBody>
      </p:sp>
    </p:spTree>
    <p:extLst>
      <p:ext uri="{BB962C8B-B14F-4D97-AF65-F5344CB8AC3E}">
        <p14:creationId xmlns:p14="http://schemas.microsoft.com/office/powerpoint/2010/main" val="3622842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7327-9FC3-7B18-B438-791625609A72}"/>
              </a:ext>
            </a:extLst>
          </p:cNvPr>
          <p:cNvSpPr>
            <a:spLocks noGrp="1"/>
          </p:cNvSpPr>
          <p:nvPr>
            <p:ph type="title"/>
          </p:nvPr>
        </p:nvSpPr>
        <p:spPr/>
        <p:txBody>
          <a:bodyPr>
            <a:normAutofit/>
          </a:bodyPr>
          <a:lstStyle/>
          <a:p>
            <a:r>
              <a:rPr lang="en-US" sz="4000" b="1" dirty="0"/>
              <a:t>FUTURE ENHANCEMENTS</a:t>
            </a:r>
          </a:p>
        </p:txBody>
      </p:sp>
      <p:sp>
        <p:nvSpPr>
          <p:cNvPr id="3" name="Content Placeholder 2">
            <a:extLst>
              <a:ext uri="{FF2B5EF4-FFF2-40B4-BE49-F238E27FC236}">
                <a16:creationId xmlns:a16="http://schemas.microsoft.com/office/drawing/2014/main" id="{F2BD7085-3896-923C-5C34-3921093CCF77}"/>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order to compare the effectiveness of machine learning future research should focus on attempting to use an advanced or recently obtained dataset. </a:t>
            </a:r>
          </a:p>
          <a:p>
            <a:pPr algn="just">
              <a:lnSpc>
                <a:spcPct val="150000"/>
              </a:lnSpc>
            </a:pPr>
            <a:r>
              <a:rPr lang="en-US" sz="2000" dirty="0">
                <a:latin typeface="Times New Roman" panose="02020603050405020304" pitchFamily="18" charset="0"/>
                <a:cs typeface="Times New Roman" panose="02020603050405020304" pitchFamily="18" charset="0"/>
              </a:rPr>
              <a:t>Additionally, it is advised to utilize a different dataset in order to get the appropriate outcome and using the data mining algorithms.  </a:t>
            </a:r>
          </a:p>
        </p:txBody>
      </p:sp>
    </p:spTree>
    <p:extLst>
      <p:ext uri="{BB962C8B-B14F-4D97-AF65-F5344CB8AC3E}">
        <p14:creationId xmlns:p14="http://schemas.microsoft.com/office/powerpoint/2010/main" val="2776105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EEAC-AFB3-4DCF-B269-FC1A6397939E}"/>
              </a:ext>
            </a:extLst>
          </p:cNvPr>
          <p:cNvSpPr>
            <a:spLocks noGrp="1"/>
          </p:cNvSpPr>
          <p:nvPr>
            <p:ph type="title"/>
          </p:nvPr>
        </p:nvSpPr>
        <p:spPr/>
        <p:txBody>
          <a:bodyPr>
            <a:normAutofit/>
          </a:bodyPr>
          <a:lstStyle/>
          <a:p>
            <a:r>
              <a:rPr lang="en-US" sz="4000" b="1" dirty="0"/>
              <a:t>REFERNCES</a:t>
            </a:r>
          </a:p>
        </p:txBody>
      </p:sp>
      <p:sp>
        <p:nvSpPr>
          <p:cNvPr id="3" name="Content Placeholder 2">
            <a:extLst>
              <a:ext uri="{FF2B5EF4-FFF2-40B4-BE49-F238E27FC236}">
                <a16:creationId xmlns:a16="http://schemas.microsoft.com/office/drawing/2014/main" id="{BC989616-2EFB-2E91-D376-0F41B0CB55A3}"/>
              </a:ext>
            </a:extLst>
          </p:cNvPr>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Abhinav Srivastava, A. K. (2008). Credit Card Fraud Detection Using. IEEE TRANSACTIONS ON DEPENDABLE AND SECURE COMPUTING, 37 - 48</a:t>
            </a:r>
            <a:r>
              <a:rPr lang="en-US" sz="2000" dirty="0"/>
              <a:t>.</a:t>
            </a:r>
          </a:p>
          <a:p>
            <a:pPr algn="just">
              <a:lnSpc>
                <a:spcPct val="150000"/>
              </a:lnSpc>
            </a:pPr>
            <a:r>
              <a:rPr lang="en-US" sz="2000" dirty="0">
                <a:latin typeface="Times New Roman" panose="02020603050405020304" pitchFamily="18" charset="0"/>
                <a:cs typeface="Times New Roman" panose="02020603050405020304" pitchFamily="18" charset="0"/>
              </a:rPr>
              <a:t>Aisha Abdallah, M. A. (2016). Fraud detection system: A survey. Journal of Network and Computer Applications, 90-113.</a:t>
            </a:r>
          </a:p>
          <a:p>
            <a:pPr algn="just">
              <a:lnSpc>
                <a:spcPct val="150000"/>
              </a:lnSpc>
            </a:pPr>
            <a:r>
              <a:rPr lang="en-US" sz="2000" dirty="0">
                <a:latin typeface="Times New Roman" panose="02020603050405020304" pitchFamily="18" charset="0"/>
                <a:cs typeface="Times New Roman" panose="02020603050405020304" pitchFamily="18" charset="0"/>
              </a:rPr>
              <a:t>Andrea Dal </a:t>
            </a:r>
            <a:r>
              <a:rPr lang="en-US" sz="2000" dirty="0" err="1">
                <a:latin typeface="Times New Roman" panose="02020603050405020304" pitchFamily="18" charset="0"/>
                <a:cs typeface="Times New Roman" panose="02020603050405020304" pitchFamily="18" charset="0"/>
              </a:rPr>
              <a:t>Pozzolo</a:t>
            </a:r>
            <a:r>
              <a:rPr lang="en-US" sz="2000" dirty="0">
                <a:latin typeface="Times New Roman" panose="02020603050405020304" pitchFamily="18" charset="0"/>
                <a:cs typeface="Times New Roman" panose="02020603050405020304" pitchFamily="18" charset="0"/>
              </a:rPr>
              <a:t>, G. B. (2018). Credit Card Fraud Detection: A Realistic Modeling. IEEE TRANSACTIONS ON NEURAL NETWORKS AND LEARNING SYSTEMS, vol 29, NO 8</a:t>
            </a:r>
          </a:p>
          <a:p>
            <a:pPr algn="just"/>
            <a:endParaRPr lang="en-US" dirty="0"/>
          </a:p>
        </p:txBody>
      </p:sp>
    </p:spTree>
    <p:extLst>
      <p:ext uri="{BB962C8B-B14F-4D97-AF65-F5344CB8AC3E}">
        <p14:creationId xmlns:p14="http://schemas.microsoft.com/office/powerpoint/2010/main" val="311370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2993EE-2DC6-05F4-21BC-FA733A650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7361" y="689135"/>
            <a:ext cx="5862320" cy="5862320"/>
          </a:xfrm>
        </p:spPr>
      </p:pic>
    </p:spTree>
    <p:extLst>
      <p:ext uri="{BB962C8B-B14F-4D97-AF65-F5344CB8AC3E}">
        <p14:creationId xmlns:p14="http://schemas.microsoft.com/office/powerpoint/2010/main" val="380768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96000">
              <a:srgbClr val="E1F2DA"/>
            </a:gs>
            <a:gs pos="100000">
              <a:schemeClr val="accent1">
                <a:lumMod val="45000"/>
                <a:lumOff val="5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181E2-5CBD-42D1-9573-40A818C110FB}"/>
              </a:ext>
            </a:extLst>
          </p:cNvPr>
          <p:cNvSpPr>
            <a:spLocks noGrp="1"/>
          </p:cNvSpPr>
          <p:nvPr>
            <p:ph idx="1"/>
          </p:nvPr>
        </p:nvSpPr>
        <p:spPr>
          <a:xfrm>
            <a:off x="706120" y="575944"/>
            <a:ext cx="10622280" cy="4981575"/>
          </a:xfrm>
        </p:spPr>
        <p:txBody>
          <a:bodyPr>
            <a:normAutofit fontScale="92500" lnSpcReduction="10000"/>
          </a:bodyPr>
          <a:lstStyle/>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a:lnSpc>
                <a:spcPct val="120000"/>
              </a:lnSpc>
            </a:pPr>
            <a:r>
              <a:rPr lang="en-US" sz="2200" dirty="0">
                <a:latin typeface="Times New Roman" panose="02020603050405020304" pitchFamily="18" charset="0"/>
                <a:cs typeface="Times New Roman" panose="02020603050405020304" pitchFamily="18" charset="0"/>
              </a:rPr>
              <a:t>UML Diagrams</a:t>
            </a:r>
          </a:p>
          <a:p>
            <a:pPr>
              <a:lnSpc>
                <a:spcPct val="120000"/>
              </a:lnSpc>
            </a:pPr>
            <a:r>
              <a:rPr lang="en-US" sz="2200" dirty="0">
                <a:latin typeface="Times New Roman" panose="02020603050405020304" pitchFamily="18" charset="0"/>
                <a:cs typeface="Times New Roman" panose="02020603050405020304" pitchFamily="18" charset="0"/>
              </a:rPr>
              <a:t>System Architecture</a:t>
            </a:r>
          </a:p>
          <a:p>
            <a:pPr>
              <a:lnSpc>
                <a:spcPct val="120000"/>
              </a:lnSpc>
            </a:pPr>
            <a:r>
              <a:rPr lang="en-US" sz="2200" dirty="0">
                <a:latin typeface="Times New Roman" panose="02020603050405020304" pitchFamily="18" charset="0"/>
                <a:cs typeface="Times New Roman" panose="02020603050405020304" pitchFamily="18" charset="0"/>
              </a:rPr>
              <a:t>Flow Chart Diagram(User)</a:t>
            </a:r>
          </a:p>
          <a:p>
            <a:pPr>
              <a:lnSpc>
                <a:spcPct val="120000"/>
              </a:lnSpc>
            </a:pPr>
            <a:r>
              <a:rPr lang="en-US" sz="2200" dirty="0">
                <a:latin typeface="Times New Roman" panose="02020603050405020304" pitchFamily="18" charset="0"/>
                <a:cs typeface="Times New Roman" panose="02020603050405020304" pitchFamily="18" charset="0"/>
              </a:rPr>
              <a:t>Flow Chart Diagram(Admin)</a:t>
            </a:r>
          </a:p>
          <a:p>
            <a:pPr>
              <a:lnSpc>
                <a:spcPct val="120000"/>
              </a:lnSpc>
            </a:pPr>
            <a:r>
              <a:rPr lang="en-US" sz="2200" dirty="0">
                <a:latin typeface="Times New Roman" panose="02020603050405020304" pitchFamily="18" charset="0"/>
                <a:cs typeface="Times New Roman" panose="02020603050405020304" pitchFamily="18" charset="0"/>
              </a:rPr>
              <a:t>Testing</a:t>
            </a:r>
          </a:p>
          <a:p>
            <a:pPr>
              <a:lnSpc>
                <a:spcPct val="120000"/>
              </a:lnSpc>
            </a:pPr>
            <a:r>
              <a:rPr lang="en-US" sz="2200" dirty="0">
                <a:latin typeface="Times New Roman" panose="02020603050405020304" pitchFamily="18" charset="0"/>
                <a:cs typeface="Times New Roman" panose="02020603050405020304" pitchFamily="18" charset="0"/>
              </a:rPr>
              <a:t>Output</a:t>
            </a:r>
          </a:p>
          <a:p>
            <a:pPr>
              <a:lnSpc>
                <a:spcPct val="120000"/>
              </a:lnSpc>
            </a:pPr>
            <a:r>
              <a:rPr lang="en-US" sz="2200" dirty="0">
                <a:latin typeface="Times New Roman" panose="02020603050405020304" pitchFamily="18" charset="0"/>
                <a:cs typeface="Times New Roman" panose="02020603050405020304" pitchFamily="18" charset="0"/>
              </a:rPr>
              <a:t>Conclusion</a:t>
            </a:r>
          </a:p>
          <a:p>
            <a:pPr>
              <a:lnSpc>
                <a:spcPct val="120000"/>
              </a:lnSpc>
            </a:pPr>
            <a:r>
              <a:rPr lang="en-US" sz="2200" dirty="0">
                <a:latin typeface="Times New Roman" panose="02020603050405020304" pitchFamily="18" charset="0"/>
                <a:cs typeface="Times New Roman" panose="02020603050405020304" pitchFamily="18" charset="0"/>
              </a:rPr>
              <a:t>Future Enhancements</a:t>
            </a:r>
          </a:p>
          <a:p>
            <a:pPr>
              <a:lnSpc>
                <a:spcPct val="120000"/>
              </a:lnSpc>
            </a:pPr>
            <a:r>
              <a:rPr lang="en-US" sz="2200" dirty="0">
                <a:latin typeface="Times New Roman" panose="02020603050405020304" pitchFamily="18" charset="0"/>
                <a:cs typeface="Times New Roman" panose="02020603050405020304" pitchFamily="18" charset="0"/>
              </a:rPr>
              <a:t>References</a:t>
            </a:r>
          </a:p>
          <a:p>
            <a:endParaRPr lang="en-US" dirty="0"/>
          </a:p>
          <a:p>
            <a:endParaRPr lang="en-US" dirty="0"/>
          </a:p>
        </p:txBody>
      </p:sp>
    </p:spTree>
    <p:extLst>
      <p:ext uri="{BB962C8B-B14F-4D97-AF65-F5344CB8AC3E}">
        <p14:creationId xmlns:p14="http://schemas.microsoft.com/office/powerpoint/2010/main" val="168054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DE8FB-2CB0-46F0-C567-9335C2B29024}"/>
              </a:ext>
            </a:extLst>
          </p:cNvPr>
          <p:cNvSpPr>
            <a:spLocks noGrp="1"/>
          </p:cNvSpPr>
          <p:nvPr>
            <p:ph type="title"/>
          </p:nvPr>
        </p:nvSpPr>
        <p:spPr/>
        <p:txBody>
          <a:bodyPr>
            <a:normAutofit/>
          </a:bodyPr>
          <a:lstStyle/>
          <a:p>
            <a:r>
              <a:rPr lang="en-US" sz="4000" b="1" dirty="0"/>
              <a:t>ABSTRACT</a:t>
            </a:r>
          </a:p>
        </p:txBody>
      </p:sp>
      <p:sp>
        <p:nvSpPr>
          <p:cNvPr id="3" name="Content Placeholder 2">
            <a:extLst>
              <a:ext uri="{FF2B5EF4-FFF2-40B4-BE49-F238E27FC236}">
                <a16:creationId xmlns:a16="http://schemas.microsoft.com/office/drawing/2014/main" id="{80A0A4D0-D575-2934-EDAA-3C9D5427C847}"/>
              </a:ext>
            </a:extLst>
          </p:cNvPr>
          <p:cNvSpPr>
            <a:spLocks noGrp="1"/>
          </p:cNvSpPr>
          <p:nvPr>
            <p:ph idx="1"/>
          </p:nvPr>
        </p:nvSpPr>
        <p:spPr>
          <a:xfrm>
            <a:off x="934720" y="1584960"/>
            <a:ext cx="10419080" cy="4592003"/>
          </a:xfrm>
          <a:noFill/>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Insurance Company working as commercial enterprise from last few years have been experiencing fraud cases for all type of claims.</a:t>
            </a:r>
          </a:p>
          <a:p>
            <a:pPr algn="just">
              <a:lnSpc>
                <a:spcPct val="150000"/>
              </a:lnSpc>
            </a:pPr>
            <a:r>
              <a:rPr lang="en-US" sz="2000" dirty="0">
                <a:latin typeface="Times New Roman" panose="02020603050405020304" pitchFamily="18" charset="0"/>
                <a:cs typeface="Times New Roman" panose="02020603050405020304" pitchFamily="18" charset="0"/>
              </a:rPr>
              <a:t>Amount claimed by fraudulent is significantly huge that may causes serious problems, hence along with government, different organization also working to detect and reduce such activities. </a:t>
            </a:r>
          </a:p>
          <a:p>
            <a:pPr algn="just">
              <a:lnSpc>
                <a:spcPct val="150000"/>
              </a:lnSpc>
            </a:pPr>
            <a:r>
              <a:rPr lang="en-US" sz="2000" dirty="0">
                <a:latin typeface="Times New Roman" panose="02020603050405020304" pitchFamily="18" charset="0"/>
                <a:cs typeface="Times New Roman" panose="02020603050405020304" pitchFamily="18" charset="0"/>
              </a:rPr>
              <a:t>Such frauds occurred in all areas of insurance claim with high severity such as insurance claimed towards auto sector is fraud that widely claimed and prominent type, which can be done by fake accident claim.</a:t>
            </a:r>
          </a:p>
          <a:p>
            <a:pPr algn="just">
              <a:lnSpc>
                <a:spcPct val="150000"/>
              </a:lnSpc>
            </a:pPr>
            <a:r>
              <a:rPr lang="en-US" sz="2000" dirty="0">
                <a:latin typeface="Times New Roman" panose="02020603050405020304" pitchFamily="18" charset="0"/>
                <a:cs typeface="Times New Roman" panose="02020603050405020304" pitchFamily="18" charset="0"/>
              </a:rPr>
              <a:t>So, we aim to develop a project that work on insurance claim data set to detect fraud and fake claims amount</a:t>
            </a:r>
            <a:endParaRPr lang="en-US" sz="2000" dirty="0"/>
          </a:p>
        </p:txBody>
      </p:sp>
    </p:spTree>
    <p:extLst>
      <p:ext uri="{BB962C8B-B14F-4D97-AF65-F5344CB8AC3E}">
        <p14:creationId xmlns:p14="http://schemas.microsoft.com/office/powerpoint/2010/main" val="329624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0">
              <a:srgbClr val="E1F2DA"/>
            </a:gs>
            <a:gs pos="100000">
              <a:schemeClr val="accent1">
                <a:lumMod val="45000"/>
                <a:lumOff val="5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32ED-2F4B-4683-715C-BB2856DCB6F9}"/>
              </a:ext>
            </a:extLst>
          </p:cNvPr>
          <p:cNvSpPr>
            <a:spLocks noGrp="1"/>
          </p:cNvSpPr>
          <p:nvPr>
            <p:ph type="ctrTitle"/>
          </p:nvPr>
        </p:nvSpPr>
        <p:spPr>
          <a:xfrm>
            <a:off x="375920" y="203200"/>
            <a:ext cx="4765040" cy="1092200"/>
          </a:xfrm>
        </p:spPr>
        <p:txBody>
          <a:bodyPr>
            <a:normAutofit/>
          </a:bodyPr>
          <a:lstStyle/>
          <a:p>
            <a:pPr algn="l"/>
            <a:r>
              <a:rPr lang="en-US" sz="4000" b="1" dirty="0">
                <a:solidFill>
                  <a:schemeClr val="tx1">
                    <a:lumMod val="95000"/>
                    <a:lumOff val="5000"/>
                  </a:schemeClr>
                </a:solidFill>
              </a:rPr>
              <a:t>INTRODUCTION</a:t>
            </a:r>
          </a:p>
        </p:txBody>
      </p:sp>
      <p:sp>
        <p:nvSpPr>
          <p:cNvPr id="3" name="Subtitle 2">
            <a:extLst>
              <a:ext uri="{FF2B5EF4-FFF2-40B4-BE49-F238E27FC236}">
                <a16:creationId xmlns:a16="http://schemas.microsoft.com/office/drawing/2014/main" id="{3D850A78-EF9B-C54B-C1D9-F284A635CA8F}"/>
              </a:ext>
            </a:extLst>
          </p:cNvPr>
          <p:cNvSpPr>
            <a:spLocks noGrp="1"/>
          </p:cNvSpPr>
          <p:nvPr>
            <p:ph type="subTitle" idx="1"/>
          </p:nvPr>
        </p:nvSpPr>
        <p:spPr>
          <a:xfrm>
            <a:off x="914400" y="1773238"/>
            <a:ext cx="9144000" cy="1655762"/>
          </a:xfrm>
        </p:spPr>
        <p:txBody>
          <a:bodyPr>
            <a:normAutofit fontScale="25000" lnSpcReduction="20000"/>
          </a:bodyPr>
          <a:lstStyle/>
          <a:p>
            <a:pPr marL="342900" indent="-342900" algn="just">
              <a:lnSpc>
                <a:spcPct val="15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Now-a-days Insurance Fraud is basically intentional deceit that can be done by or against an insurance company or an agent with the motive of monetary gain.</a:t>
            </a:r>
          </a:p>
          <a:p>
            <a:pPr marL="342900" indent="-34290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It is a serious and acute growing menace as fraudulent insurance applications increase the burden on the community in the form of high premiums rates. </a:t>
            </a:r>
          </a:p>
          <a:p>
            <a:pPr marL="342900" indent="-34290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As a result, these concerns bring the attention of machine learning and data analytics communities to find a solution to this problem.</a:t>
            </a:r>
          </a:p>
          <a:p>
            <a:pPr marL="342900" indent="-34290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Similarly, our proposed work differentiates fraudulent and non-fraudulent claims with high accuracy, so that only fraud cases need to be scrutinized and legit cases get claimed  without wasting time and resources.</a:t>
            </a:r>
          </a:p>
          <a:p>
            <a:pPr marL="342900" indent="-34290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79757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89BF-A308-F22F-234A-0AD622F146A7}"/>
              </a:ext>
            </a:extLst>
          </p:cNvPr>
          <p:cNvSpPr>
            <a:spLocks noGrp="1"/>
          </p:cNvSpPr>
          <p:nvPr>
            <p:ph type="title"/>
          </p:nvPr>
        </p:nvSpPr>
        <p:spPr/>
        <p:txBody>
          <a:bodyPr>
            <a:normAutofit/>
          </a:bodyPr>
          <a:lstStyle/>
          <a:p>
            <a:pPr marR="107950" lvl="0">
              <a:lnSpc>
                <a:spcPct val="150000"/>
              </a:lnSpc>
              <a:spcBef>
                <a:spcPts val="0"/>
              </a:spcBef>
              <a:spcAft>
                <a:spcPts val="0"/>
              </a:spcAft>
            </a:pPr>
            <a:r>
              <a:rPr lang="en-US" sz="4000" b="1" dirty="0">
                <a:effectLst/>
                <a:ea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BB830E8F-68DF-6371-7E85-BEC5CFA6BE76}"/>
              </a:ext>
            </a:extLst>
          </p:cNvPr>
          <p:cNvSpPr>
            <a:spLocks noGrp="1"/>
          </p:cNvSpPr>
          <p:nvPr>
            <p:ph idx="1"/>
          </p:nvPr>
        </p:nvSpPr>
        <p:spPr/>
        <p:txBody>
          <a:bodyPr>
            <a:norm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“Fraud Detection in health insurance using data mining techniques”– Vipula </a:t>
            </a:r>
            <a:r>
              <a:rPr lang="en-US" sz="2000" b="1" dirty="0" err="1">
                <a:latin typeface="Times New Roman" panose="02020603050405020304" pitchFamily="18" charset="0"/>
                <a:cs typeface="Times New Roman" panose="02020603050405020304" pitchFamily="18" charset="0"/>
              </a:rPr>
              <a:t>Rawte</a:t>
            </a:r>
            <a:r>
              <a:rPr lang="en-US" sz="2000" b="1" dirty="0">
                <a:latin typeface="Times New Roman" panose="02020603050405020304" pitchFamily="18" charset="0"/>
                <a:cs typeface="Times New Roman" panose="02020603050405020304" pitchFamily="18" charset="0"/>
              </a:rPr>
              <a:t> et all, IEEE 2015.</a:t>
            </a:r>
          </a:p>
          <a:p>
            <a:pPr marL="0" indent="0" algn="just">
              <a:lnSpc>
                <a:spcPct val="150000"/>
              </a:lnSpc>
              <a:buNone/>
            </a:pPr>
            <a:r>
              <a:rPr lang="en-US" sz="2000" b="0" i="0" dirty="0">
                <a:solidFill>
                  <a:srgbClr val="333333"/>
                </a:solidFill>
                <a:effectLst/>
                <a:latin typeface="Times New Roman" panose="02020603050405020304" pitchFamily="18" charset="0"/>
                <a:cs typeface="Times New Roman" panose="02020603050405020304" pitchFamily="18" charset="0"/>
              </a:rPr>
              <a:t>Fraud involves intentional deception or misrepresentation intended to result in an unauthorized benefit. It is shocking because the incidence of health insurance fraud Data mining which is divided into two learning techniques supervised and unsupervised is employed. By combining the advantages  techniques, detecting fraudulent claims in health insurance industry is proposed.</a:t>
            </a:r>
          </a:p>
          <a:p>
            <a:pPr marL="0" indent="0" algn="just">
              <a:lnSpc>
                <a:spcPct val="150000"/>
              </a:lnSpc>
              <a:buNone/>
            </a:pPr>
            <a:endParaRPr lang="en-US" sz="2000"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74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ADF0-8416-A065-C76B-B7C68A9DD664}"/>
              </a:ext>
            </a:extLst>
          </p:cNvPr>
          <p:cNvSpPr>
            <a:spLocks noGrp="1"/>
          </p:cNvSpPr>
          <p:nvPr>
            <p:ph type="ctrTitle"/>
          </p:nvPr>
        </p:nvSpPr>
        <p:spPr>
          <a:xfrm>
            <a:off x="528320" y="193039"/>
            <a:ext cx="10698480" cy="1574801"/>
          </a:xfrm>
        </p:spPr>
        <p:txBody>
          <a:bodyPr>
            <a:normAutofit/>
          </a:bodyPr>
          <a:lstStyle/>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"Predicting medical provider specialties to detect anomalous insurance claims." – </a:t>
            </a:r>
            <a:r>
              <a:rPr lang="en-US" sz="2000" b="1" dirty="0" err="1">
                <a:latin typeface="Times New Roman" panose="02020603050405020304" pitchFamily="18" charset="0"/>
                <a:cs typeface="Times New Roman" panose="02020603050405020304" pitchFamily="18" charset="0"/>
              </a:rPr>
              <a:t>Bauder</a:t>
            </a:r>
            <a:r>
              <a:rPr lang="en-US" sz="2000" b="1" dirty="0">
                <a:latin typeface="Times New Roman" panose="02020603050405020304" pitchFamily="18" charset="0"/>
                <a:cs typeface="Times New Roman" panose="02020603050405020304" pitchFamily="18" charset="0"/>
              </a:rPr>
              <a:t>, Richard A. Taghi M. </a:t>
            </a:r>
            <a:r>
              <a:rPr lang="en-US" sz="2000" b="1" dirty="0" err="1">
                <a:latin typeface="Times New Roman" panose="02020603050405020304" pitchFamily="18" charset="0"/>
                <a:cs typeface="Times New Roman" panose="02020603050405020304" pitchFamily="18" charset="0"/>
              </a:rPr>
              <a:t>Khoshgoftaar</a:t>
            </a:r>
            <a:r>
              <a:rPr lang="en-US" sz="2000" b="1" dirty="0">
                <a:latin typeface="Times New Roman" panose="02020603050405020304" pitchFamily="18" charset="0"/>
                <a:cs typeface="Times New Roman" panose="02020603050405020304" pitchFamily="18" charset="0"/>
              </a:rPr>
              <a:t>, Aaron Richter, and Matthew </a:t>
            </a:r>
            <a:r>
              <a:rPr lang="en-US" sz="2000" b="1" dirty="0" err="1">
                <a:latin typeface="Times New Roman" panose="02020603050405020304" pitchFamily="18" charset="0"/>
                <a:cs typeface="Times New Roman" panose="02020603050405020304" pitchFamily="18" charset="0"/>
              </a:rPr>
              <a:t>Herland</a:t>
            </a:r>
            <a:r>
              <a:rPr lang="en-US" sz="2000" b="1" dirty="0">
                <a:latin typeface="Times New Roman" panose="02020603050405020304" pitchFamily="18" charset="0"/>
                <a:cs typeface="Times New Roman" panose="02020603050405020304" pitchFamily="18" charset="0"/>
              </a:rPr>
              <a:t>, IEEE 2016</a:t>
            </a:r>
          </a:p>
        </p:txBody>
      </p:sp>
      <p:sp>
        <p:nvSpPr>
          <p:cNvPr id="3" name="Subtitle 2">
            <a:extLst>
              <a:ext uri="{FF2B5EF4-FFF2-40B4-BE49-F238E27FC236}">
                <a16:creationId xmlns:a16="http://schemas.microsoft.com/office/drawing/2014/main" id="{8C1FD531-8F1B-390D-775C-F5878B383037}"/>
              </a:ext>
            </a:extLst>
          </p:cNvPr>
          <p:cNvSpPr>
            <a:spLocks noGrp="1"/>
          </p:cNvSpPr>
          <p:nvPr>
            <p:ph type="subTitle" idx="1"/>
          </p:nvPr>
        </p:nvSpPr>
        <p:spPr>
          <a:xfrm>
            <a:off x="833120" y="1981200"/>
            <a:ext cx="10393680" cy="2600960"/>
          </a:xfrm>
        </p:spPr>
        <p:txBody>
          <a:bodyPr>
            <a:normAutofit fontScale="55000" lnSpcReduction="20000"/>
          </a:bodyPr>
          <a:lstStyle/>
          <a:p>
            <a:pPr algn="just">
              <a:lnSpc>
                <a:spcPct val="170000"/>
              </a:lnSpc>
            </a:pPr>
            <a:r>
              <a:rPr lang="en-US" sz="3600" b="0" i="0" dirty="0">
                <a:solidFill>
                  <a:srgbClr val="333333"/>
                </a:solidFill>
                <a:effectLst/>
                <a:latin typeface="Times New Roman" panose="02020603050405020304" pitchFamily="18" charset="0"/>
                <a:cs typeface="Times New Roman" panose="02020603050405020304" pitchFamily="18" charset="0"/>
              </a:rPr>
              <a:t> One issue in this field is the misuse of medical insurance systems, such as Medicare. In this paper, we build a machine learning model to detect when physicians exhibit anomalous behavior in their medical insurance claims. This research provides a model that can identify physicians who are potentially misusing insurance systems for further investigation.</a:t>
            </a:r>
          </a:p>
          <a:p>
            <a:pPr marL="571500" indent="-571500" algn="just">
              <a:lnSpc>
                <a:spcPct val="170000"/>
              </a:lnSpc>
              <a:buFont typeface="Arial" panose="020B0604020202020204" pitchFamily="34" charset="0"/>
              <a:buChar char="•"/>
            </a:pPr>
            <a:endParaRPr lang="en-US" sz="36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p>
        </p:txBody>
      </p:sp>
    </p:spTree>
    <p:extLst>
      <p:ext uri="{BB962C8B-B14F-4D97-AF65-F5344CB8AC3E}">
        <p14:creationId xmlns:p14="http://schemas.microsoft.com/office/powerpoint/2010/main" val="311979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8DD7-C2DB-AFCF-C2F5-07E20EF015B9}"/>
              </a:ext>
            </a:extLst>
          </p:cNvPr>
          <p:cNvSpPr>
            <a:spLocks noGrp="1"/>
          </p:cNvSpPr>
          <p:nvPr>
            <p:ph type="ctrTitle"/>
          </p:nvPr>
        </p:nvSpPr>
        <p:spPr>
          <a:xfrm>
            <a:off x="172720" y="447040"/>
            <a:ext cx="3942080" cy="756602"/>
          </a:xfrm>
        </p:spPr>
        <p:txBody>
          <a:bodyPr>
            <a:normAutofit/>
          </a:bodyPr>
          <a:lstStyle/>
          <a:p>
            <a:r>
              <a:rPr lang="en-US" sz="4000" b="1" dirty="0"/>
              <a:t>EXISTING SYSTEM</a:t>
            </a:r>
          </a:p>
        </p:txBody>
      </p:sp>
      <p:sp>
        <p:nvSpPr>
          <p:cNvPr id="3" name="Subtitle 2">
            <a:extLst>
              <a:ext uri="{FF2B5EF4-FFF2-40B4-BE49-F238E27FC236}">
                <a16:creationId xmlns:a16="http://schemas.microsoft.com/office/drawing/2014/main" id="{CA40DF8B-FFCC-F412-6239-45A115E2B588}"/>
              </a:ext>
            </a:extLst>
          </p:cNvPr>
          <p:cNvSpPr>
            <a:spLocks noGrp="1"/>
          </p:cNvSpPr>
          <p:nvPr>
            <p:ph type="subTitle" idx="1"/>
          </p:nvPr>
        </p:nvSpPr>
        <p:spPr>
          <a:xfrm>
            <a:off x="853440" y="1503680"/>
            <a:ext cx="9814560" cy="3754120"/>
          </a:xfrm>
        </p:spPr>
        <p:txBody>
          <a:bodyPr>
            <a:normAutofit fontScale="25000" lnSpcReduction="20000"/>
          </a:bodyPr>
          <a:lstStyle/>
          <a:p>
            <a:pPr marL="571500" indent="-57150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Different forms of fraud lead to various crimes, however, many cases involve intentional injury to an insured object or the purpose of obtaining assets without payment.</a:t>
            </a:r>
          </a:p>
          <a:p>
            <a:pPr marL="571500" indent="-57150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The process of detecting fraud in the insurance industry is not only expensive but also time-consuming. </a:t>
            </a:r>
          </a:p>
          <a:p>
            <a:pPr marL="571500" indent="-57150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However, the existing technology in the past was pre-programmed, which means that a consistent template was designed to detect fraudulent applications; and if a particular claim fits that figure it will only be identified as illegal, or else it will not be recognized.</a:t>
            </a:r>
            <a:endParaRPr lang="en-IN" sz="8000" dirty="0">
              <a:latin typeface="Times New Roman" panose="02020603050405020304" pitchFamily="18" charset="0"/>
              <a:cs typeface="Times New Roman" panose="02020603050405020304" pitchFamily="18" charset="0"/>
            </a:endParaRPr>
          </a:p>
          <a:p>
            <a:pPr marL="571500" indent="-57150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To classify, combine cluster data, and segment, using data mining that can find rules in data and be able to highlight specific patterns, including those related to fraud</a:t>
            </a:r>
            <a:r>
              <a:rPr lang="en-US" sz="62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21710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31C9-E377-EDC6-1177-FBD46891D3C7}"/>
              </a:ext>
            </a:extLst>
          </p:cNvPr>
          <p:cNvSpPr>
            <a:spLocks noGrp="1"/>
          </p:cNvSpPr>
          <p:nvPr>
            <p:ph type="title"/>
          </p:nvPr>
        </p:nvSpPr>
        <p:spPr/>
        <p:txBody>
          <a:bodyPr>
            <a:normAutofit/>
          </a:bodyPr>
          <a:lstStyle/>
          <a:p>
            <a:r>
              <a:rPr lang="en-US" sz="4000" b="1" dirty="0">
                <a:cs typeface="Times New Roman" panose="02020603050405020304" pitchFamily="18" charset="0"/>
              </a:rPr>
              <a:t>DRAWBACKS</a:t>
            </a:r>
          </a:p>
        </p:txBody>
      </p:sp>
      <p:sp>
        <p:nvSpPr>
          <p:cNvPr id="3" name="Content Placeholder 2">
            <a:extLst>
              <a:ext uri="{FF2B5EF4-FFF2-40B4-BE49-F238E27FC236}">
                <a16:creationId xmlns:a16="http://schemas.microsoft.com/office/drawing/2014/main" id="{BE225912-6DCC-4091-0EDE-18809AD4C2DC}"/>
              </a:ext>
            </a:extLst>
          </p:cNvPr>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The system is not implemented Convex-NMF based Supervised Spammer Detection with Social Interaction (CNMFSD). </a:t>
            </a:r>
          </a:p>
          <a:p>
            <a:pPr algn="just">
              <a:lnSpc>
                <a:spcPct val="150000"/>
              </a:lnSpc>
            </a:pPr>
            <a:r>
              <a:rPr lang="en-US" sz="2000" dirty="0">
                <a:latin typeface="Times New Roman" panose="02020603050405020304" pitchFamily="18" charset="0"/>
                <a:cs typeface="Times New Roman" panose="02020603050405020304" pitchFamily="18" charset="0"/>
              </a:rPr>
              <a:t>The system is not implemented any ml classifier for test and train the datasets. </a:t>
            </a:r>
          </a:p>
          <a:p>
            <a:pPr marL="0" indent="0">
              <a:buNone/>
            </a:pPr>
            <a:endParaRPr lang="en-US" dirty="0"/>
          </a:p>
        </p:txBody>
      </p:sp>
    </p:spTree>
    <p:extLst>
      <p:ext uri="{BB962C8B-B14F-4D97-AF65-F5344CB8AC3E}">
        <p14:creationId xmlns:p14="http://schemas.microsoft.com/office/powerpoint/2010/main" val="1921038548"/>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TotalTime>
  <Words>1446</Words>
  <Application>Microsoft Office PowerPoint</Application>
  <PresentationFormat>Widescreen</PresentationFormat>
  <Paragraphs>137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PowerPoint Presentation</vt:lpstr>
      <vt:lpstr>TABLE OF CONTENTS</vt:lpstr>
      <vt:lpstr>PowerPoint Presentation</vt:lpstr>
      <vt:lpstr>ABSTRACT</vt:lpstr>
      <vt:lpstr>INTRODUCTION</vt:lpstr>
      <vt:lpstr>LITERATURE SURVEY</vt:lpstr>
      <vt:lpstr>"Predicting medical provider specialties to detect anomalous insurance claims." – Bauder, Richard A. Taghi M. Khoshgoftaar, Aaron Richter, and Matthew Herland, IEEE 2016</vt:lpstr>
      <vt:lpstr>EXISTING SYSTEM</vt:lpstr>
      <vt:lpstr>DRAWBACKS</vt:lpstr>
      <vt:lpstr>PROPOSED SYSTEM</vt:lpstr>
      <vt:lpstr>PROS</vt:lpstr>
      <vt:lpstr>SOFTWARE REQUIREMENTS</vt:lpstr>
      <vt:lpstr>HARDWARE REQUIREMENTS</vt:lpstr>
      <vt:lpstr>DATA FLOW DIAGRAM</vt:lpstr>
      <vt:lpstr>USE CASE DIAGRAM</vt:lpstr>
      <vt:lpstr>SEQUENCE DIAGRAM</vt:lpstr>
      <vt:lpstr>CLASS DIAGRAM </vt:lpstr>
      <vt:lpstr>ARCHITECTURE DIAGRAM</vt:lpstr>
      <vt:lpstr>FLOW CHART DIAGRAM (USER)</vt:lpstr>
      <vt:lpstr>FLOW CHART DIAGRAM(ADMIN)</vt:lpstr>
      <vt:lpstr>SYSTEM ARCHITECTURE</vt:lpstr>
      <vt:lpstr>TESTING</vt:lpstr>
      <vt:lpstr>OUTPUT</vt:lpstr>
      <vt:lpstr>PowerPoint Presentation</vt:lpstr>
      <vt:lpstr>PowerPoint Presentation</vt:lpstr>
      <vt:lpstr>CONCLUSION </vt:lpstr>
      <vt:lpstr>FUTURE ENHANCEMENTS</vt:lpstr>
      <vt:lpstr>REFERNCES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Vasavi Kyasa</dc:creator>
  <cp:lastModifiedBy>Vasavi Kyasa</cp:lastModifiedBy>
  <cp:revision>5</cp:revision>
  <dcterms:created xsi:type="dcterms:W3CDTF">2023-10-31T10:25:44Z</dcterms:created>
  <dcterms:modified xsi:type="dcterms:W3CDTF">2023-11-04T04:29:54Z</dcterms:modified>
</cp:coreProperties>
</file>