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0B77B-8036-4EDD-9768-1CD04DD2F93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15078B6-3B14-4AD9-AAE7-813969FBBF6D}">
      <dgm:prSet/>
      <dgm:spPr/>
      <dgm:t>
        <a:bodyPr/>
        <a:lstStyle/>
        <a:p>
          <a:r>
            <a:rPr lang="en-CA" b="0" i="0" dirty="0">
              <a:latin typeface="Times New Roman" panose="02020603050405020304" pitchFamily="18" charset="0"/>
              <a:cs typeface="Times New Roman" panose="02020603050405020304" pitchFamily="18" charset="0"/>
            </a:rPr>
            <a:t>Group Name – Group 1 </a:t>
          </a:r>
          <a:endParaRPr lang="en-US" dirty="0">
            <a:latin typeface="Times New Roman" panose="02020603050405020304" pitchFamily="18" charset="0"/>
            <a:cs typeface="Times New Roman" panose="02020603050405020304" pitchFamily="18" charset="0"/>
          </a:endParaRPr>
        </a:p>
      </dgm:t>
    </dgm:pt>
    <dgm:pt modelId="{ACC6CE75-DA5A-45D3-AFB4-04E1253D8771}" type="parTrans" cxnId="{49D81776-89A3-43C0-A95E-B596E7C60664}">
      <dgm:prSet/>
      <dgm:spPr/>
      <dgm:t>
        <a:bodyPr/>
        <a:lstStyle/>
        <a:p>
          <a:endParaRPr lang="en-US"/>
        </a:p>
      </dgm:t>
    </dgm:pt>
    <dgm:pt modelId="{2DB6D2A5-24AA-4B18-87CC-7EE00FFBAEFC}" type="sibTrans" cxnId="{49D81776-89A3-43C0-A95E-B596E7C60664}">
      <dgm:prSet/>
      <dgm:spPr/>
      <dgm:t>
        <a:bodyPr/>
        <a:lstStyle/>
        <a:p>
          <a:endParaRPr lang="en-US"/>
        </a:p>
      </dgm:t>
    </dgm:pt>
    <dgm:pt modelId="{1A8D5D41-2798-4420-9600-F80DF0E72E47}">
      <dgm:prSet/>
      <dgm:spPr/>
      <dgm:t>
        <a:bodyPr/>
        <a:lstStyle/>
        <a:p>
          <a:r>
            <a:rPr lang="en-CA" b="0" i="0" dirty="0">
              <a:latin typeface="Times New Roman" panose="02020603050405020304" pitchFamily="18" charset="0"/>
              <a:cs typeface="Times New Roman" panose="02020603050405020304" pitchFamily="18" charset="0"/>
            </a:rPr>
            <a:t>Group Members: </a:t>
          </a:r>
          <a:endParaRPr lang="en-US" dirty="0">
            <a:latin typeface="Times New Roman" panose="02020603050405020304" pitchFamily="18" charset="0"/>
            <a:cs typeface="Times New Roman" panose="02020603050405020304" pitchFamily="18" charset="0"/>
          </a:endParaRPr>
        </a:p>
      </dgm:t>
    </dgm:pt>
    <dgm:pt modelId="{E0D753A9-3EF3-41F7-B672-418CEB8917F6}" type="parTrans" cxnId="{22B4442F-50D7-48D1-BF3E-3C5B8D212C0A}">
      <dgm:prSet/>
      <dgm:spPr/>
      <dgm:t>
        <a:bodyPr/>
        <a:lstStyle/>
        <a:p>
          <a:endParaRPr lang="en-US"/>
        </a:p>
      </dgm:t>
    </dgm:pt>
    <dgm:pt modelId="{A0A36C13-1A89-4809-A449-D588677FC1EF}" type="sibTrans" cxnId="{22B4442F-50D7-48D1-BF3E-3C5B8D212C0A}">
      <dgm:prSet/>
      <dgm:spPr/>
      <dgm:t>
        <a:bodyPr/>
        <a:lstStyle/>
        <a:p>
          <a:endParaRPr lang="en-US"/>
        </a:p>
      </dgm:t>
    </dgm:pt>
    <dgm:pt modelId="{14FA4EBC-066A-435C-B91D-CF2EBDADC697}">
      <dgm:prSet/>
      <dgm:spPr/>
      <dgm:t>
        <a:bodyPr/>
        <a:lstStyle/>
        <a:p>
          <a:r>
            <a:rPr lang="en-CA" b="0" i="0" dirty="0">
              <a:latin typeface="Times New Roman" panose="02020603050405020304" pitchFamily="18" charset="0"/>
              <a:cs typeface="Times New Roman" panose="02020603050405020304" pitchFamily="18" charset="0"/>
            </a:rPr>
            <a:t>Ritu </a:t>
          </a:r>
          <a:r>
            <a:rPr lang="en-CA" b="0" i="0" dirty="0" err="1">
              <a:latin typeface="Times New Roman" panose="02020603050405020304" pitchFamily="18" charset="0"/>
              <a:cs typeface="Times New Roman" panose="02020603050405020304" pitchFamily="18" charset="0"/>
            </a:rPr>
            <a:t>Vinodbhai</a:t>
          </a:r>
          <a:r>
            <a:rPr lang="en-CA" b="0" i="0" dirty="0">
              <a:latin typeface="Times New Roman" panose="02020603050405020304" pitchFamily="18" charset="0"/>
              <a:cs typeface="Times New Roman" panose="02020603050405020304" pitchFamily="18" charset="0"/>
            </a:rPr>
            <a:t> </a:t>
          </a:r>
          <a:r>
            <a:rPr lang="en-CA" b="0" i="0" dirty="0" err="1">
              <a:latin typeface="Times New Roman" panose="02020603050405020304" pitchFamily="18" charset="0"/>
              <a:cs typeface="Times New Roman" panose="02020603050405020304" pitchFamily="18" charset="0"/>
            </a:rPr>
            <a:t>Kumbhani</a:t>
          </a:r>
          <a:r>
            <a:rPr lang="en-CA" b="0" i="0" dirty="0">
              <a:latin typeface="Times New Roman" panose="02020603050405020304" pitchFamily="18" charset="0"/>
              <a:cs typeface="Times New Roman" panose="02020603050405020304" pitchFamily="18" charset="0"/>
            </a:rPr>
            <a:t> - C0865677 </a:t>
          </a:r>
          <a:endParaRPr lang="en-US" dirty="0">
            <a:latin typeface="Times New Roman" panose="02020603050405020304" pitchFamily="18" charset="0"/>
            <a:cs typeface="Times New Roman" panose="02020603050405020304" pitchFamily="18" charset="0"/>
          </a:endParaRPr>
        </a:p>
      </dgm:t>
    </dgm:pt>
    <dgm:pt modelId="{822F6F7B-09B6-4BA5-9E14-01117A917D46}" type="parTrans" cxnId="{8D4E4FD1-01B4-4BF1-8D16-27DE95F5E0D4}">
      <dgm:prSet/>
      <dgm:spPr/>
      <dgm:t>
        <a:bodyPr/>
        <a:lstStyle/>
        <a:p>
          <a:endParaRPr lang="en-US"/>
        </a:p>
      </dgm:t>
    </dgm:pt>
    <dgm:pt modelId="{D501424B-FF40-4C23-ACF9-75B6F56B31A3}" type="sibTrans" cxnId="{8D4E4FD1-01B4-4BF1-8D16-27DE95F5E0D4}">
      <dgm:prSet/>
      <dgm:spPr/>
      <dgm:t>
        <a:bodyPr/>
        <a:lstStyle/>
        <a:p>
          <a:endParaRPr lang="en-US"/>
        </a:p>
      </dgm:t>
    </dgm:pt>
    <dgm:pt modelId="{059FE167-8498-42F6-B95F-5DE39C8AF575}">
      <dgm:prSet/>
      <dgm:spPr/>
      <dgm:t>
        <a:bodyPr/>
        <a:lstStyle/>
        <a:p>
          <a:r>
            <a:rPr lang="en-CA" b="0" i="0" dirty="0">
              <a:latin typeface="Times New Roman" panose="02020603050405020304" pitchFamily="18" charset="0"/>
              <a:cs typeface="Times New Roman" panose="02020603050405020304" pitchFamily="18" charset="0"/>
            </a:rPr>
            <a:t>Harshil Mukesh Bhavsar - C0863170 </a:t>
          </a:r>
          <a:endParaRPr lang="en-US" dirty="0">
            <a:latin typeface="Times New Roman" panose="02020603050405020304" pitchFamily="18" charset="0"/>
            <a:cs typeface="Times New Roman" panose="02020603050405020304" pitchFamily="18" charset="0"/>
          </a:endParaRPr>
        </a:p>
      </dgm:t>
    </dgm:pt>
    <dgm:pt modelId="{DD39D842-F7FB-4C71-86BE-EC2D313BA7E5}" type="parTrans" cxnId="{CD129BE4-66BA-46AC-B078-FF9E14225A26}">
      <dgm:prSet/>
      <dgm:spPr/>
      <dgm:t>
        <a:bodyPr/>
        <a:lstStyle/>
        <a:p>
          <a:endParaRPr lang="en-US"/>
        </a:p>
      </dgm:t>
    </dgm:pt>
    <dgm:pt modelId="{178CBB86-F55A-4403-A830-A180E4A0E771}" type="sibTrans" cxnId="{CD129BE4-66BA-46AC-B078-FF9E14225A26}">
      <dgm:prSet/>
      <dgm:spPr/>
      <dgm:t>
        <a:bodyPr/>
        <a:lstStyle/>
        <a:p>
          <a:endParaRPr lang="en-US"/>
        </a:p>
      </dgm:t>
    </dgm:pt>
    <dgm:pt modelId="{8DACE1F9-C7A1-4177-8722-96BC35086F28}">
      <dgm:prSet/>
      <dgm:spPr/>
      <dgm:t>
        <a:bodyPr/>
        <a:lstStyle/>
        <a:p>
          <a:r>
            <a:rPr lang="en-CA" b="0" i="0" dirty="0">
              <a:latin typeface="Times New Roman" panose="02020603050405020304" pitchFamily="18" charset="0"/>
              <a:cs typeface="Times New Roman" panose="02020603050405020304" pitchFamily="18" charset="0"/>
            </a:rPr>
            <a:t>Jeet </a:t>
          </a:r>
          <a:r>
            <a:rPr lang="en-CA" b="0" i="0" dirty="0" err="1">
              <a:latin typeface="Times New Roman" panose="02020603050405020304" pitchFamily="18" charset="0"/>
              <a:cs typeface="Times New Roman" panose="02020603050405020304" pitchFamily="18" charset="0"/>
            </a:rPr>
            <a:t>Dhaneshkumar</a:t>
          </a:r>
          <a:r>
            <a:rPr lang="en-CA" b="0" i="0" dirty="0">
              <a:latin typeface="Times New Roman" panose="02020603050405020304" pitchFamily="18" charset="0"/>
              <a:cs typeface="Times New Roman" panose="02020603050405020304" pitchFamily="18" charset="0"/>
            </a:rPr>
            <a:t> Patel - C0868588 </a:t>
          </a:r>
          <a:endParaRPr lang="en-US" dirty="0">
            <a:latin typeface="Times New Roman" panose="02020603050405020304" pitchFamily="18" charset="0"/>
            <a:cs typeface="Times New Roman" panose="02020603050405020304" pitchFamily="18" charset="0"/>
          </a:endParaRPr>
        </a:p>
      </dgm:t>
    </dgm:pt>
    <dgm:pt modelId="{43B9ACE9-2544-4106-84A4-8CAABDE906BC}" type="parTrans" cxnId="{93C8345C-B67E-4923-952F-81359443A907}">
      <dgm:prSet/>
      <dgm:spPr/>
      <dgm:t>
        <a:bodyPr/>
        <a:lstStyle/>
        <a:p>
          <a:endParaRPr lang="en-US"/>
        </a:p>
      </dgm:t>
    </dgm:pt>
    <dgm:pt modelId="{B0D4D4FD-EC91-40D4-886C-511819DA2CD8}" type="sibTrans" cxnId="{93C8345C-B67E-4923-952F-81359443A907}">
      <dgm:prSet/>
      <dgm:spPr/>
      <dgm:t>
        <a:bodyPr/>
        <a:lstStyle/>
        <a:p>
          <a:endParaRPr lang="en-US"/>
        </a:p>
      </dgm:t>
    </dgm:pt>
    <dgm:pt modelId="{7E056F68-E2D3-4841-A653-9DA0979D3AA0}">
      <dgm:prSet/>
      <dgm:spPr/>
      <dgm:t>
        <a:bodyPr/>
        <a:lstStyle/>
        <a:p>
          <a:r>
            <a:rPr lang="en-CA" b="0" i="0" dirty="0" err="1">
              <a:latin typeface="Times New Roman" panose="02020603050405020304" pitchFamily="18" charset="0"/>
              <a:cs typeface="Times New Roman" panose="02020603050405020304" pitchFamily="18" charset="0"/>
            </a:rPr>
            <a:t>Shivam</a:t>
          </a:r>
          <a:r>
            <a:rPr lang="en-CA" b="0" i="0" dirty="0">
              <a:latin typeface="Times New Roman" panose="02020603050405020304" pitchFamily="18" charset="0"/>
              <a:cs typeface="Times New Roman" panose="02020603050405020304" pitchFamily="18" charset="0"/>
            </a:rPr>
            <a:t> </a:t>
          </a:r>
          <a:r>
            <a:rPr lang="en-CA" b="0" i="0" dirty="0" err="1">
              <a:latin typeface="Times New Roman" panose="02020603050405020304" pitchFamily="18" charset="0"/>
              <a:cs typeface="Times New Roman" panose="02020603050405020304" pitchFamily="18" charset="0"/>
            </a:rPr>
            <a:t>Arvindbhai</a:t>
          </a:r>
          <a:r>
            <a:rPr lang="en-CA" b="0" i="0" dirty="0">
              <a:latin typeface="Times New Roman" panose="02020603050405020304" pitchFamily="18" charset="0"/>
              <a:cs typeface="Times New Roman" panose="02020603050405020304" pitchFamily="18" charset="0"/>
            </a:rPr>
            <a:t> </a:t>
          </a:r>
          <a:r>
            <a:rPr lang="en-CA" b="0" i="0" dirty="0" err="1">
              <a:latin typeface="Times New Roman" panose="02020603050405020304" pitchFamily="18" charset="0"/>
              <a:cs typeface="Times New Roman" panose="02020603050405020304" pitchFamily="18" charset="0"/>
            </a:rPr>
            <a:t>Machhi</a:t>
          </a:r>
          <a:r>
            <a:rPr lang="en-CA" b="0" i="0" dirty="0">
              <a:latin typeface="Times New Roman" panose="02020603050405020304" pitchFamily="18" charset="0"/>
              <a:cs typeface="Times New Roman" panose="02020603050405020304" pitchFamily="18" charset="0"/>
            </a:rPr>
            <a:t> - C0871186 </a:t>
          </a:r>
          <a:endParaRPr lang="en-US" dirty="0">
            <a:latin typeface="Times New Roman" panose="02020603050405020304" pitchFamily="18" charset="0"/>
            <a:cs typeface="Times New Roman" panose="02020603050405020304" pitchFamily="18" charset="0"/>
          </a:endParaRPr>
        </a:p>
      </dgm:t>
    </dgm:pt>
    <dgm:pt modelId="{CC65DC11-6E61-47D3-9073-C1D41D2159E2}" type="parTrans" cxnId="{3833CC27-CEF3-49CF-B181-9D1D63F0B57B}">
      <dgm:prSet/>
      <dgm:spPr/>
      <dgm:t>
        <a:bodyPr/>
        <a:lstStyle/>
        <a:p>
          <a:endParaRPr lang="en-US"/>
        </a:p>
      </dgm:t>
    </dgm:pt>
    <dgm:pt modelId="{AB3FD88B-73FE-48D3-B07E-97F03E9AF5FF}" type="sibTrans" cxnId="{3833CC27-CEF3-49CF-B181-9D1D63F0B57B}">
      <dgm:prSet/>
      <dgm:spPr/>
      <dgm:t>
        <a:bodyPr/>
        <a:lstStyle/>
        <a:p>
          <a:endParaRPr lang="en-US"/>
        </a:p>
      </dgm:t>
    </dgm:pt>
    <dgm:pt modelId="{4029A4E6-FF69-4D80-9F5D-01DA0D3AA846}">
      <dgm:prSet/>
      <dgm:spPr/>
      <dgm:t>
        <a:bodyPr/>
        <a:lstStyle/>
        <a:p>
          <a:r>
            <a:rPr lang="en-CA" b="0" i="0" dirty="0" err="1">
              <a:latin typeface="Times New Roman" panose="02020603050405020304" pitchFamily="18" charset="0"/>
              <a:cs typeface="Times New Roman" panose="02020603050405020304" pitchFamily="18" charset="0"/>
            </a:rPr>
            <a:t>Dhru</a:t>
          </a:r>
          <a:r>
            <a:rPr lang="en-CA" b="0" i="0" dirty="0">
              <a:latin typeface="Times New Roman" panose="02020603050405020304" pitchFamily="18" charset="0"/>
              <a:cs typeface="Times New Roman" panose="02020603050405020304" pitchFamily="18" charset="0"/>
            </a:rPr>
            <a:t> Prajapati - C0867085 </a:t>
          </a:r>
          <a:endParaRPr lang="en-US" dirty="0">
            <a:latin typeface="Times New Roman" panose="02020603050405020304" pitchFamily="18" charset="0"/>
            <a:cs typeface="Times New Roman" panose="02020603050405020304" pitchFamily="18" charset="0"/>
          </a:endParaRPr>
        </a:p>
      </dgm:t>
    </dgm:pt>
    <dgm:pt modelId="{B1F3B8A8-F478-4579-A2E0-3CFC7D51EA39}" type="parTrans" cxnId="{DA31083B-7FEC-4D81-9980-125E062D9B34}">
      <dgm:prSet/>
      <dgm:spPr/>
      <dgm:t>
        <a:bodyPr/>
        <a:lstStyle/>
        <a:p>
          <a:endParaRPr lang="en-US"/>
        </a:p>
      </dgm:t>
    </dgm:pt>
    <dgm:pt modelId="{6ABE7E39-FA23-4EA1-A2F4-C571082FF6A8}" type="sibTrans" cxnId="{DA31083B-7FEC-4D81-9980-125E062D9B34}">
      <dgm:prSet/>
      <dgm:spPr/>
      <dgm:t>
        <a:bodyPr/>
        <a:lstStyle/>
        <a:p>
          <a:endParaRPr lang="en-US"/>
        </a:p>
      </dgm:t>
    </dgm:pt>
    <dgm:pt modelId="{50C1E868-81ED-4C6C-8BFF-19727B660519}" type="pres">
      <dgm:prSet presAssocID="{6530B77B-8036-4EDD-9768-1CD04DD2F93C}" presName="linear" presStyleCnt="0">
        <dgm:presLayoutVars>
          <dgm:dir/>
          <dgm:animLvl val="lvl"/>
          <dgm:resizeHandles val="exact"/>
        </dgm:presLayoutVars>
      </dgm:prSet>
      <dgm:spPr/>
    </dgm:pt>
    <dgm:pt modelId="{5836125F-3BE0-459C-B66B-62EAC10C66F1}" type="pres">
      <dgm:prSet presAssocID="{815078B6-3B14-4AD9-AAE7-813969FBBF6D}" presName="parentLin" presStyleCnt="0"/>
      <dgm:spPr/>
    </dgm:pt>
    <dgm:pt modelId="{FCE89696-1927-4BFA-A9A8-8AB15C518642}" type="pres">
      <dgm:prSet presAssocID="{815078B6-3B14-4AD9-AAE7-813969FBBF6D}" presName="parentLeftMargin" presStyleLbl="node1" presStyleIdx="0" presStyleCnt="2"/>
      <dgm:spPr/>
    </dgm:pt>
    <dgm:pt modelId="{C67726A2-64F6-4FFF-9A98-F191863D9967}" type="pres">
      <dgm:prSet presAssocID="{815078B6-3B14-4AD9-AAE7-813969FBBF6D}" presName="parentText" presStyleLbl="node1" presStyleIdx="0" presStyleCnt="2">
        <dgm:presLayoutVars>
          <dgm:chMax val="0"/>
          <dgm:bulletEnabled val="1"/>
        </dgm:presLayoutVars>
      </dgm:prSet>
      <dgm:spPr/>
    </dgm:pt>
    <dgm:pt modelId="{BC99FC52-B5DC-473A-B8AC-AE6D64AC8D7B}" type="pres">
      <dgm:prSet presAssocID="{815078B6-3B14-4AD9-AAE7-813969FBBF6D}" presName="negativeSpace" presStyleCnt="0"/>
      <dgm:spPr/>
    </dgm:pt>
    <dgm:pt modelId="{A09B25A2-5F73-431C-8335-3861CA91D387}" type="pres">
      <dgm:prSet presAssocID="{815078B6-3B14-4AD9-AAE7-813969FBBF6D}" presName="childText" presStyleLbl="conFgAcc1" presStyleIdx="0" presStyleCnt="2">
        <dgm:presLayoutVars>
          <dgm:bulletEnabled val="1"/>
        </dgm:presLayoutVars>
      </dgm:prSet>
      <dgm:spPr/>
    </dgm:pt>
    <dgm:pt modelId="{DAA534B7-B6A2-4716-8451-3A8F38587CE4}" type="pres">
      <dgm:prSet presAssocID="{2DB6D2A5-24AA-4B18-87CC-7EE00FFBAEFC}" presName="spaceBetweenRectangles" presStyleCnt="0"/>
      <dgm:spPr/>
    </dgm:pt>
    <dgm:pt modelId="{660CFB97-354B-4099-ACBC-B40320E26058}" type="pres">
      <dgm:prSet presAssocID="{1A8D5D41-2798-4420-9600-F80DF0E72E47}" presName="parentLin" presStyleCnt="0"/>
      <dgm:spPr/>
    </dgm:pt>
    <dgm:pt modelId="{9B89BE08-FEC3-43A8-BF14-F7DA21EDE9D2}" type="pres">
      <dgm:prSet presAssocID="{1A8D5D41-2798-4420-9600-F80DF0E72E47}" presName="parentLeftMargin" presStyleLbl="node1" presStyleIdx="0" presStyleCnt="2"/>
      <dgm:spPr/>
    </dgm:pt>
    <dgm:pt modelId="{A84E8F04-A962-4067-B543-8DD676E59C73}" type="pres">
      <dgm:prSet presAssocID="{1A8D5D41-2798-4420-9600-F80DF0E72E47}" presName="parentText" presStyleLbl="node1" presStyleIdx="1" presStyleCnt="2">
        <dgm:presLayoutVars>
          <dgm:chMax val="0"/>
          <dgm:bulletEnabled val="1"/>
        </dgm:presLayoutVars>
      </dgm:prSet>
      <dgm:spPr/>
    </dgm:pt>
    <dgm:pt modelId="{5A58ADEE-1C66-4AEC-A35C-EFE26BDFDFC5}" type="pres">
      <dgm:prSet presAssocID="{1A8D5D41-2798-4420-9600-F80DF0E72E47}" presName="negativeSpace" presStyleCnt="0"/>
      <dgm:spPr/>
    </dgm:pt>
    <dgm:pt modelId="{B223B973-F465-4B29-98DA-DA04C221D6E8}" type="pres">
      <dgm:prSet presAssocID="{1A8D5D41-2798-4420-9600-F80DF0E72E47}" presName="childText" presStyleLbl="conFgAcc1" presStyleIdx="1" presStyleCnt="2">
        <dgm:presLayoutVars>
          <dgm:bulletEnabled val="1"/>
        </dgm:presLayoutVars>
      </dgm:prSet>
      <dgm:spPr/>
    </dgm:pt>
  </dgm:ptLst>
  <dgm:cxnLst>
    <dgm:cxn modelId="{3833CC27-CEF3-49CF-B181-9D1D63F0B57B}" srcId="{1A8D5D41-2798-4420-9600-F80DF0E72E47}" destId="{7E056F68-E2D3-4841-A653-9DA0979D3AA0}" srcOrd="3" destOrd="0" parTransId="{CC65DC11-6E61-47D3-9073-C1D41D2159E2}" sibTransId="{AB3FD88B-73FE-48D3-B07E-97F03E9AF5FF}"/>
    <dgm:cxn modelId="{19EC2D28-78D3-457E-9C0B-5F64A7D7CBF7}" type="presOf" srcId="{7E056F68-E2D3-4841-A653-9DA0979D3AA0}" destId="{B223B973-F465-4B29-98DA-DA04C221D6E8}" srcOrd="0" destOrd="3" presId="urn:microsoft.com/office/officeart/2005/8/layout/list1"/>
    <dgm:cxn modelId="{1958CC2E-3DDA-45D1-8DB3-2E4891419D5A}" type="presOf" srcId="{1A8D5D41-2798-4420-9600-F80DF0E72E47}" destId="{A84E8F04-A962-4067-B543-8DD676E59C73}" srcOrd="1" destOrd="0" presId="urn:microsoft.com/office/officeart/2005/8/layout/list1"/>
    <dgm:cxn modelId="{22B4442F-50D7-48D1-BF3E-3C5B8D212C0A}" srcId="{6530B77B-8036-4EDD-9768-1CD04DD2F93C}" destId="{1A8D5D41-2798-4420-9600-F80DF0E72E47}" srcOrd="1" destOrd="0" parTransId="{E0D753A9-3EF3-41F7-B672-418CEB8917F6}" sibTransId="{A0A36C13-1A89-4809-A449-D588677FC1EF}"/>
    <dgm:cxn modelId="{8092DE32-1393-4B53-936D-85A89946C0C4}" type="presOf" srcId="{14FA4EBC-066A-435C-B91D-CF2EBDADC697}" destId="{B223B973-F465-4B29-98DA-DA04C221D6E8}" srcOrd="0" destOrd="0" presId="urn:microsoft.com/office/officeart/2005/8/layout/list1"/>
    <dgm:cxn modelId="{BB5FA035-BABB-4123-A801-2C99472CD0EA}" type="presOf" srcId="{815078B6-3B14-4AD9-AAE7-813969FBBF6D}" destId="{C67726A2-64F6-4FFF-9A98-F191863D9967}" srcOrd="1" destOrd="0" presId="urn:microsoft.com/office/officeart/2005/8/layout/list1"/>
    <dgm:cxn modelId="{DA31083B-7FEC-4D81-9980-125E062D9B34}" srcId="{1A8D5D41-2798-4420-9600-F80DF0E72E47}" destId="{4029A4E6-FF69-4D80-9F5D-01DA0D3AA846}" srcOrd="4" destOrd="0" parTransId="{B1F3B8A8-F478-4579-A2E0-3CFC7D51EA39}" sibTransId="{6ABE7E39-FA23-4EA1-A2F4-C571082FF6A8}"/>
    <dgm:cxn modelId="{8CAACD3C-2B54-4A13-8B03-CB4061A6DF1D}" type="presOf" srcId="{6530B77B-8036-4EDD-9768-1CD04DD2F93C}" destId="{50C1E868-81ED-4C6C-8BFF-19727B660519}" srcOrd="0" destOrd="0" presId="urn:microsoft.com/office/officeart/2005/8/layout/list1"/>
    <dgm:cxn modelId="{93C8345C-B67E-4923-952F-81359443A907}" srcId="{1A8D5D41-2798-4420-9600-F80DF0E72E47}" destId="{8DACE1F9-C7A1-4177-8722-96BC35086F28}" srcOrd="2" destOrd="0" parTransId="{43B9ACE9-2544-4106-84A4-8CAABDE906BC}" sibTransId="{B0D4D4FD-EC91-40D4-886C-511819DA2CD8}"/>
    <dgm:cxn modelId="{02C36667-0D19-4E8E-864D-6BB9F1111199}" type="presOf" srcId="{815078B6-3B14-4AD9-AAE7-813969FBBF6D}" destId="{FCE89696-1927-4BFA-A9A8-8AB15C518642}" srcOrd="0" destOrd="0" presId="urn:microsoft.com/office/officeart/2005/8/layout/list1"/>
    <dgm:cxn modelId="{B48F3452-A4BD-40E8-98AB-201507B8EAE0}" type="presOf" srcId="{059FE167-8498-42F6-B95F-5DE39C8AF575}" destId="{B223B973-F465-4B29-98DA-DA04C221D6E8}" srcOrd="0" destOrd="1" presId="urn:microsoft.com/office/officeart/2005/8/layout/list1"/>
    <dgm:cxn modelId="{49D81776-89A3-43C0-A95E-B596E7C60664}" srcId="{6530B77B-8036-4EDD-9768-1CD04DD2F93C}" destId="{815078B6-3B14-4AD9-AAE7-813969FBBF6D}" srcOrd="0" destOrd="0" parTransId="{ACC6CE75-DA5A-45D3-AFB4-04E1253D8771}" sibTransId="{2DB6D2A5-24AA-4B18-87CC-7EE00FFBAEFC}"/>
    <dgm:cxn modelId="{FDC1AC59-B788-4A26-B4CE-B8805284BB5F}" type="presOf" srcId="{1A8D5D41-2798-4420-9600-F80DF0E72E47}" destId="{9B89BE08-FEC3-43A8-BF14-F7DA21EDE9D2}" srcOrd="0" destOrd="0" presId="urn:microsoft.com/office/officeart/2005/8/layout/list1"/>
    <dgm:cxn modelId="{B74B20A9-4C55-41AC-9F08-3DF802421E74}" type="presOf" srcId="{8DACE1F9-C7A1-4177-8722-96BC35086F28}" destId="{B223B973-F465-4B29-98DA-DA04C221D6E8}" srcOrd="0" destOrd="2" presId="urn:microsoft.com/office/officeart/2005/8/layout/list1"/>
    <dgm:cxn modelId="{A1A158AF-ECFC-454E-9A64-0E9810BAADAD}" type="presOf" srcId="{4029A4E6-FF69-4D80-9F5D-01DA0D3AA846}" destId="{B223B973-F465-4B29-98DA-DA04C221D6E8}" srcOrd="0" destOrd="4" presId="urn:microsoft.com/office/officeart/2005/8/layout/list1"/>
    <dgm:cxn modelId="{8D4E4FD1-01B4-4BF1-8D16-27DE95F5E0D4}" srcId="{1A8D5D41-2798-4420-9600-F80DF0E72E47}" destId="{14FA4EBC-066A-435C-B91D-CF2EBDADC697}" srcOrd="0" destOrd="0" parTransId="{822F6F7B-09B6-4BA5-9E14-01117A917D46}" sibTransId="{D501424B-FF40-4C23-ACF9-75B6F56B31A3}"/>
    <dgm:cxn modelId="{CD129BE4-66BA-46AC-B078-FF9E14225A26}" srcId="{1A8D5D41-2798-4420-9600-F80DF0E72E47}" destId="{059FE167-8498-42F6-B95F-5DE39C8AF575}" srcOrd="1" destOrd="0" parTransId="{DD39D842-F7FB-4C71-86BE-EC2D313BA7E5}" sibTransId="{178CBB86-F55A-4403-A830-A180E4A0E771}"/>
    <dgm:cxn modelId="{84CFB1C7-FEE3-44BE-A596-5147CA068BD9}" type="presParOf" srcId="{50C1E868-81ED-4C6C-8BFF-19727B660519}" destId="{5836125F-3BE0-459C-B66B-62EAC10C66F1}" srcOrd="0" destOrd="0" presId="urn:microsoft.com/office/officeart/2005/8/layout/list1"/>
    <dgm:cxn modelId="{0D8D6899-C402-442A-9BED-0E1D196AFC70}" type="presParOf" srcId="{5836125F-3BE0-459C-B66B-62EAC10C66F1}" destId="{FCE89696-1927-4BFA-A9A8-8AB15C518642}" srcOrd="0" destOrd="0" presId="urn:microsoft.com/office/officeart/2005/8/layout/list1"/>
    <dgm:cxn modelId="{F060A706-DC6E-40E2-8E32-01F36884D9EC}" type="presParOf" srcId="{5836125F-3BE0-459C-B66B-62EAC10C66F1}" destId="{C67726A2-64F6-4FFF-9A98-F191863D9967}" srcOrd="1" destOrd="0" presId="urn:microsoft.com/office/officeart/2005/8/layout/list1"/>
    <dgm:cxn modelId="{92CF29BE-AF66-4B9C-8AAF-E6E7E40EF8E6}" type="presParOf" srcId="{50C1E868-81ED-4C6C-8BFF-19727B660519}" destId="{BC99FC52-B5DC-473A-B8AC-AE6D64AC8D7B}" srcOrd="1" destOrd="0" presId="urn:microsoft.com/office/officeart/2005/8/layout/list1"/>
    <dgm:cxn modelId="{E29F2051-E1D5-4374-8193-688026A21A87}" type="presParOf" srcId="{50C1E868-81ED-4C6C-8BFF-19727B660519}" destId="{A09B25A2-5F73-431C-8335-3861CA91D387}" srcOrd="2" destOrd="0" presId="urn:microsoft.com/office/officeart/2005/8/layout/list1"/>
    <dgm:cxn modelId="{D6A5F210-119A-482E-97DB-D8D97B9D1FC6}" type="presParOf" srcId="{50C1E868-81ED-4C6C-8BFF-19727B660519}" destId="{DAA534B7-B6A2-4716-8451-3A8F38587CE4}" srcOrd="3" destOrd="0" presId="urn:microsoft.com/office/officeart/2005/8/layout/list1"/>
    <dgm:cxn modelId="{D97E9898-1096-4EBE-85C3-E56B4901D66C}" type="presParOf" srcId="{50C1E868-81ED-4C6C-8BFF-19727B660519}" destId="{660CFB97-354B-4099-ACBC-B40320E26058}" srcOrd="4" destOrd="0" presId="urn:microsoft.com/office/officeart/2005/8/layout/list1"/>
    <dgm:cxn modelId="{48468FD7-567F-42D9-89DC-7830BA1E75C4}" type="presParOf" srcId="{660CFB97-354B-4099-ACBC-B40320E26058}" destId="{9B89BE08-FEC3-43A8-BF14-F7DA21EDE9D2}" srcOrd="0" destOrd="0" presId="urn:microsoft.com/office/officeart/2005/8/layout/list1"/>
    <dgm:cxn modelId="{F1CF4CF3-AED2-4CC9-B345-DBB697022A95}" type="presParOf" srcId="{660CFB97-354B-4099-ACBC-B40320E26058}" destId="{A84E8F04-A962-4067-B543-8DD676E59C73}" srcOrd="1" destOrd="0" presId="urn:microsoft.com/office/officeart/2005/8/layout/list1"/>
    <dgm:cxn modelId="{D6677222-1877-4210-9CE4-2F09201C7000}" type="presParOf" srcId="{50C1E868-81ED-4C6C-8BFF-19727B660519}" destId="{5A58ADEE-1C66-4AEC-A35C-EFE26BDFDFC5}" srcOrd="5" destOrd="0" presId="urn:microsoft.com/office/officeart/2005/8/layout/list1"/>
    <dgm:cxn modelId="{1CD1873F-9BE2-43C5-8401-629907766D09}" type="presParOf" srcId="{50C1E868-81ED-4C6C-8BFF-19727B660519}" destId="{B223B973-F465-4B29-98DA-DA04C221D6E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B25A2-5F73-431C-8335-3861CA91D387}">
      <dsp:nvSpPr>
        <dsp:cNvPr id="0" name=""/>
        <dsp:cNvSpPr/>
      </dsp:nvSpPr>
      <dsp:spPr>
        <a:xfrm>
          <a:off x="0" y="345384"/>
          <a:ext cx="6188188"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7726A2-64F6-4FFF-9A98-F191863D9967}">
      <dsp:nvSpPr>
        <dsp:cNvPr id="0" name=""/>
        <dsp:cNvSpPr/>
      </dsp:nvSpPr>
      <dsp:spPr>
        <a:xfrm>
          <a:off x="309409" y="5904"/>
          <a:ext cx="4331732"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1022350">
            <a:lnSpc>
              <a:spcPct val="90000"/>
            </a:lnSpc>
            <a:spcBef>
              <a:spcPct val="0"/>
            </a:spcBef>
            <a:spcAft>
              <a:spcPct val="35000"/>
            </a:spcAft>
            <a:buNone/>
          </a:pPr>
          <a:r>
            <a:rPr lang="en-CA" sz="2300" b="0" i="0" kern="1200" dirty="0">
              <a:latin typeface="Times New Roman" panose="02020603050405020304" pitchFamily="18" charset="0"/>
              <a:cs typeface="Times New Roman" panose="02020603050405020304" pitchFamily="18" charset="0"/>
            </a:rPr>
            <a:t>Group Name – Group 1 </a:t>
          </a:r>
          <a:endParaRPr lang="en-US" sz="2300" kern="1200" dirty="0">
            <a:latin typeface="Times New Roman" panose="02020603050405020304" pitchFamily="18" charset="0"/>
            <a:cs typeface="Times New Roman" panose="02020603050405020304" pitchFamily="18" charset="0"/>
          </a:endParaRPr>
        </a:p>
      </dsp:txBody>
      <dsp:txXfrm>
        <a:off x="342553" y="39048"/>
        <a:ext cx="4265444" cy="612672"/>
      </dsp:txXfrm>
    </dsp:sp>
    <dsp:sp modelId="{B223B973-F465-4B29-98DA-DA04C221D6E8}">
      <dsp:nvSpPr>
        <dsp:cNvPr id="0" name=""/>
        <dsp:cNvSpPr/>
      </dsp:nvSpPr>
      <dsp:spPr>
        <a:xfrm>
          <a:off x="0" y="1388664"/>
          <a:ext cx="6188188" cy="239084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272" tIns="479044" rIns="480272" bIns="163576" numCol="1" spcCol="1270" anchor="t" anchorCtr="0">
          <a:noAutofit/>
        </a:bodyPr>
        <a:lstStyle/>
        <a:p>
          <a:pPr marL="228600" lvl="1" indent="-228600" algn="l" defTabSz="1022350">
            <a:lnSpc>
              <a:spcPct val="90000"/>
            </a:lnSpc>
            <a:spcBef>
              <a:spcPct val="0"/>
            </a:spcBef>
            <a:spcAft>
              <a:spcPct val="15000"/>
            </a:spcAft>
            <a:buChar char="•"/>
          </a:pPr>
          <a:r>
            <a:rPr lang="en-CA" sz="2300" b="0" i="0" kern="1200" dirty="0">
              <a:latin typeface="Times New Roman" panose="02020603050405020304" pitchFamily="18" charset="0"/>
              <a:cs typeface="Times New Roman" panose="02020603050405020304" pitchFamily="18" charset="0"/>
            </a:rPr>
            <a:t>Ritu </a:t>
          </a:r>
          <a:r>
            <a:rPr lang="en-CA" sz="2300" b="0" i="0" kern="1200" dirty="0" err="1">
              <a:latin typeface="Times New Roman" panose="02020603050405020304" pitchFamily="18" charset="0"/>
              <a:cs typeface="Times New Roman" panose="02020603050405020304" pitchFamily="18" charset="0"/>
            </a:rPr>
            <a:t>Vinodbhai</a:t>
          </a:r>
          <a:r>
            <a:rPr lang="en-CA" sz="2300" b="0" i="0" kern="1200" dirty="0">
              <a:latin typeface="Times New Roman" panose="02020603050405020304" pitchFamily="18" charset="0"/>
              <a:cs typeface="Times New Roman" panose="02020603050405020304" pitchFamily="18" charset="0"/>
            </a:rPr>
            <a:t> </a:t>
          </a:r>
          <a:r>
            <a:rPr lang="en-CA" sz="2300" b="0" i="0" kern="1200" dirty="0" err="1">
              <a:latin typeface="Times New Roman" panose="02020603050405020304" pitchFamily="18" charset="0"/>
              <a:cs typeface="Times New Roman" panose="02020603050405020304" pitchFamily="18" charset="0"/>
            </a:rPr>
            <a:t>Kumbhani</a:t>
          </a:r>
          <a:r>
            <a:rPr lang="en-CA" sz="2300" b="0" i="0" kern="1200" dirty="0">
              <a:latin typeface="Times New Roman" panose="02020603050405020304" pitchFamily="18" charset="0"/>
              <a:cs typeface="Times New Roman" panose="02020603050405020304" pitchFamily="18" charset="0"/>
            </a:rPr>
            <a:t> - C0865677 </a:t>
          </a:r>
          <a:endParaRPr lang="en-US"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en-CA" sz="2300" b="0" i="0" kern="1200" dirty="0">
              <a:latin typeface="Times New Roman" panose="02020603050405020304" pitchFamily="18" charset="0"/>
              <a:cs typeface="Times New Roman" panose="02020603050405020304" pitchFamily="18" charset="0"/>
            </a:rPr>
            <a:t>Harshil Mukesh Bhavsar - C0863170 </a:t>
          </a:r>
          <a:endParaRPr lang="en-US"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en-CA" sz="2300" b="0" i="0" kern="1200" dirty="0">
              <a:latin typeface="Times New Roman" panose="02020603050405020304" pitchFamily="18" charset="0"/>
              <a:cs typeface="Times New Roman" panose="02020603050405020304" pitchFamily="18" charset="0"/>
            </a:rPr>
            <a:t>Jeet </a:t>
          </a:r>
          <a:r>
            <a:rPr lang="en-CA" sz="2300" b="0" i="0" kern="1200" dirty="0" err="1">
              <a:latin typeface="Times New Roman" panose="02020603050405020304" pitchFamily="18" charset="0"/>
              <a:cs typeface="Times New Roman" panose="02020603050405020304" pitchFamily="18" charset="0"/>
            </a:rPr>
            <a:t>Dhaneshkumar</a:t>
          </a:r>
          <a:r>
            <a:rPr lang="en-CA" sz="2300" b="0" i="0" kern="1200" dirty="0">
              <a:latin typeface="Times New Roman" panose="02020603050405020304" pitchFamily="18" charset="0"/>
              <a:cs typeface="Times New Roman" panose="02020603050405020304" pitchFamily="18" charset="0"/>
            </a:rPr>
            <a:t> Patel - C0868588 </a:t>
          </a:r>
          <a:endParaRPr lang="en-US"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en-CA" sz="2300" b="0" i="0" kern="1200" dirty="0" err="1">
              <a:latin typeface="Times New Roman" panose="02020603050405020304" pitchFamily="18" charset="0"/>
              <a:cs typeface="Times New Roman" panose="02020603050405020304" pitchFamily="18" charset="0"/>
            </a:rPr>
            <a:t>Shivam</a:t>
          </a:r>
          <a:r>
            <a:rPr lang="en-CA" sz="2300" b="0" i="0" kern="1200" dirty="0">
              <a:latin typeface="Times New Roman" panose="02020603050405020304" pitchFamily="18" charset="0"/>
              <a:cs typeface="Times New Roman" panose="02020603050405020304" pitchFamily="18" charset="0"/>
            </a:rPr>
            <a:t> </a:t>
          </a:r>
          <a:r>
            <a:rPr lang="en-CA" sz="2300" b="0" i="0" kern="1200" dirty="0" err="1">
              <a:latin typeface="Times New Roman" panose="02020603050405020304" pitchFamily="18" charset="0"/>
              <a:cs typeface="Times New Roman" panose="02020603050405020304" pitchFamily="18" charset="0"/>
            </a:rPr>
            <a:t>Arvindbhai</a:t>
          </a:r>
          <a:r>
            <a:rPr lang="en-CA" sz="2300" b="0" i="0" kern="1200" dirty="0">
              <a:latin typeface="Times New Roman" panose="02020603050405020304" pitchFamily="18" charset="0"/>
              <a:cs typeface="Times New Roman" panose="02020603050405020304" pitchFamily="18" charset="0"/>
            </a:rPr>
            <a:t> </a:t>
          </a:r>
          <a:r>
            <a:rPr lang="en-CA" sz="2300" b="0" i="0" kern="1200" dirty="0" err="1">
              <a:latin typeface="Times New Roman" panose="02020603050405020304" pitchFamily="18" charset="0"/>
              <a:cs typeface="Times New Roman" panose="02020603050405020304" pitchFamily="18" charset="0"/>
            </a:rPr>
            <a:t>Machhi</a:t>
          </a:r>
          <a:r>
            <a:rPr lang="en-CA" sz="2300" b="0" i="0" kern="1200" dirty="0">
              <a:latin typeface="Times New Roman" panose="02020603050405020304" pitchFamily="18" charset="0"/>
              <a:cs typeface="Times New Roman" panose="02020603050405020304" pitchFamily="18" charset="0"/>
            </a:rPr>
            <a:t> - C0871186 </a:t>
          </a:r>
          <a:endParaRPr lang="en-US" sz="2300" kern="1200" dirty="0">
            <a:latin typeface="Times New Roman" panose="02020603050405020304" pitchFamily="18" charset="0"/>
            <a:cs typeface="Times New Roman" panose="02020603050405020304" pitchFamily="18" charset="0"/>
          </a:endParaRPr>
        </a:p>
        <a:p>
          <a:pPr marL="228600" lvl="1" indent="-228600" algn="l" defTabSz="1022350">
            <a:lnSpc>
              <a:spcPct val="90000"/>
            </a:lnSpc>
            <a:spcBef>
              <a:spcPct val="0"/>
            </a:spcBef>
            <a:spcAft>
              <a:spcPct val="15000"/>
            </a:spcAft>
            <a:buChar char="•"/>
          </a:pPr>
          <a:r>
            <a:rPr lang="en-CA" sz="2300" b="0" i="0" kern="1200" dirty="0" err="1">
              <a:latin typeface="Times New Roman" panose="02020603050405020304" pitchFamily="18" charset="0"/>
              <a:cs typeface="Times New Roman" panose="02020603050405020304" pitchFamily="18" charset="0"/>
            </a:rPr>
            <a:t>Dhru</a:t>
          </a:r>
          <a:r>
            <a:rPr lang="en-CA" sz="2300" b="0" i="0" kern="1200" dirty="0">
              <a:latin typeface="Times New Roman" panose="02020603050405020304" pitchFamily="18" charset="0"/>
              <a:cs typeface="Times New Roman" panose="02020603050405020304" pitchFamily="18" charset="0"/>
            </a:rPr>
            <a:t> Prajapati - C0867085 </a:t>
          </a:r>
          <a:endParaRPr lang="en-US" sz="2300" kern="1200" dirty="0">
            <a:latin typeface="Times New Roman" panose="02020603050405020304" pitchFamily="18" charset="0"/>
            <a:cs typeface="Times New Roman" panose="02020603050405020304" pitchFamily="18" charset="0"/>
          </a:endParaRPr>
        </a:p>
      </dsp:txBody>
      <dsp:txXfrm>
        <a:off x="0" y="1388664"/>
        <a:ext cx="6188188" cy="2390849"/>
      </dsp:txXfrm>
    </dsp:sp>
    <dsp:sp modelId="{A84E8F04-A962-4067-B543-8DD676E59C73}">
      <dsp:nvSpPr>
        <dsp:cNvPr id="0" name=""/>
        <dsp:cNvSpPr/>
      </dsp:nvSpPr>
      <dsp:spPr>
        <a:xfrm>
          <a:off x="309409" y="1049184"/>
          <a:ext cx="4331732"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729" tIns="0" rIns="163729" bIns="0" numCol="1" spcCol="1270" anchor="ctr" anchorCtr="0">
          <a:noAutofit/>
        </a:bodyPr>
        <a:lstStyle/>
        <a:p>
          <a:pPr marL="0" lvl="0" indent="0" algn="l" defTabSz="1022350">
            <a:lnSpc>
              <a:spcPct val="90000"/>
            </a:lnSpc>
            <a:spcBef>
              <a:spcPct val="0"/>
            </a:spcBef>
            <a:spcAft>
              <a:spcPct val="35000"/>
            </a:spcAft>
            <a:buNone/>
          </a:pPr>
          <a:r>
            <a:rPr lang="en-CA" sz="2300" b="0" i="0" kern="1200" dirty="0">
              <a:latin typeface="Times New Roman" panose="02020603050405020304" pitchFamily="18" charset="0"/>
              <a:cs typeface="Times New Roman" panose="02020603050405020304" pitchFamily="18" charset="0"/>
            </a:rPr>
            <a:t>Group Members: </a:t>
          </a:r>
          <a:endParaRPr lang="en-US" sz="2300" kern="1200" dirty="0">
            <a:latin typeface="Times New Roman" panose="02020603050405020304" pitchFamily="18" charset="0"/>
            <a:cs typeface="Times New Roman" panose="02020603050405020304" pitchFamily="18" charset="0"/>
          </a:endParaRPr>
        </a:p>
      </dsp:txBody>
      <dsp:txXfrm>
        <a:off x="342553" y="1082328"/>
        <a:ext cx="4265444"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291296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534862-1F3B-4415-854A-3CA14A3B0F31}" type="datetimeFigureOut">
              <a:rPr lang="en-CA" smtClean="0"/>
              <a:t>2023-04-18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212736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2542857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0250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139594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2385527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2077176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3909319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107909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260850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13427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34862-1F3B-4415-854A-3CA14A3B0F31}" type="datetimeFigureOut">
              <a:rPr lang="en-CA" smtClean="0"/>
              <a:t>2023-04-18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227417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534862-1F3B-4415-854A-3CA14A3B0F31}" type="datetimeFigureOut">
              <a:rPr lang="en-CA" smtClean="0"/>
              <a:t>2023-04-18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335802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368026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239522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534862-1F3B-4415-854A-3CA14A3B0F31}" type="datetimeFigureOut">
              <a:rPr lang="en-CA" smtClean="0"/>
              <a:t>2023-04-18</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35258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534862-1F3B-4415-854A-3CA14A3B0F31}" type="datetimeFigureOut">
              <a:rPr lang="en-CA" smtClean="0"/>
              <a:t>2023-04-18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E61516-8C5F-4C32-9AFC-6EC0C9EF2497}" type="slidenum">
              <a:rPr lang="en-CA" smtClean="0"/>
              <a:t>‹#›</a:t>
            </a:fld>
            <a:endParaRPr lang="en-CA"/>
          </a:p>
        </p:txBody>
      </p:sp>
    </p:spTree>
    <p:extLst>
      <p:ext uri="{BB962C8B-B14F-4D97-AF65-F5344CB8AC3E}">
        <p14:creationId xmlns:p14="http://schemas.microsoft.com/office/powerpoint/2010/main" val="85076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534862-1F3B-4415-854A-3CA14A3B0F31}" type="datetimeFigureOut">
              <a:rPr lang="en-CA" smtClean="0"/>
              <a:t>2023-04-18</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E61516-8C5F-4C32-9AFC-6EC0C9EF2497}" type="slidenum">
              <a:rPr lang="en-CA" smtClean="0"/>
              <a:t>‹#›</a:t>
            </a:fld>
            <a:endParaRPr lang="en-CA"/>
          </a:p>
        </p:txBody>
      </p:sp>
    </p:spTree>
    <p:extLst>
      <p:ext uri="{BB962C8B-B14F-4D97-AF65-F5344CB8AC3E}">
        <p14:creationId xmlns:p14="http://schemas.microsoft.com/office/powerpoint/2010/main" val="32305858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lyticsvidhya.com/blog/2021/06/part-18-step-by-step-guide-to-master-nlp-topic-modelling-using-lda-probabilistic-approach/" TargetMode="External"/><Relationship Id="rId2" Type="http://schemas.openxmlformats.org/officeDocument/2006/relationships/hyperlink" Target="https://www.machinelearningplus.com/nlp/cosine-similarity/" TargetMode="External"/><Relationship Id="rId1" Type="http://schemas.openxmlformats.org/officeDocument/2006/relationships/slideLayout" Target="../slideLayouts/slideLayout2.xml"/><Relationship Id="rId5" Type="http://schemas.openxmlformats.org/officeDocument/2006/relationships/hyperlink" Target="https://plotly.com/python/plotly-express/" TargetMode="External"/><Relationship Id="rId4" Type="http://schemas.openxmlformats.org/officeDocument/2006/relationships/hyperlink" Target="https://developers.themoviedb.org/3/getting-started/introdu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F4F2016F-1FB8-9AF1-25D2-9B090E75F332}"/>
              </a:ext>
            </a:extLst>
          </p:cNvPr>
          <p:cNvPicPr>
            <a:picLocks noChangeAspect="1"/>
          </p:cNvPicPr>
          <p:nvPr/>
        </p:nvPicPr>
        <p:blipFill rotWithShape="1">
          <a:blip r:embed="rId3">
            <a:duotone>
              <a:prstClr val="black"/>
              <a:schemeClr val="accent5">
                <a:tint val="45000"/>
                <a:satMod val="400000"/>
              </a:schemeClr>
            </a:duotone>
            <a:alphaModFix amt="25000"/>
          </a:blip>
          <a:srcRect t="90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C5EEFDEE-7F5A-E3F9-AE36-603AC6BB1382}"/>
              </a:ext>
            </a:extLst>
          </p:cNvPr>
          <p:cNvSpPr>
            <a:spLocks noGrp="1"/>
          </p:cNvSpPr>
          <p:nvPr>
            <p:ph type="ctrTitle"/>
          </p:nvPr>
        </p:nvSpPr>
        <p:spPr>
          <a:xfrm>
            <a:off x="1154955" y="1447800"/>
            <a:ext cx="8825658" cy="3329581"/>
          </a:xfrm>
        </p:spPr>
        <p:txBody>
          <a:bodyPr>
            <a:normAutofit/>
          </a:bodyPr>
          <a:lstStyle/>
          <a:p>
            <a:pPr>
              <a:lnSpc>
                <a:spcPct val="90000"/>
              </a:lnSpc>
            </a:pPr>
            <a:r>
              <a:rPr lang="en-CA" dirty="0">
                <a:latin typeface="Times New Roman" panose="02020603050405020304" pitchFamily="18" charset="0"/>
                <a:cs typeface="Times New Roman" panose="02020603050405020304" pitchFamily="18" charset="0"/>
              </a:rPr>
              <a:t>Netflix shows recommendation system</a:t>
            </a:r>
          </a:p>
        </p:txBody>
      </p:sp>
      <p:sp>
        <p:nvSpPr>
          <p:cNvPr id="20"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1753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9035857C-57D2-AE13-B6C2-206D7E52C10E}"/>
              </a:ext>
            </a:extLst>
          </p:cNvPr>
          <p:cNvSpPr>
            <a:spLocks noGrp="1"/>
          </p:cNvSpPr>
          <p:nvPr>
            <p:ph type="title"/>
          </p:nvPr>
        </p:nvSpPr>
        <p:spPr>
          <a:xfrm>
            <a:off x="1103312" y="452718"/>
            <a:ext cx="8947522" cy="1400530"/>
          </a:xfrm>
        </p:spPr>
        <p:txBody>
          <a:bodyPr anchor="ctr">
            <a:normAutofit/>
          </a:bodyPr>
          <a:lstStyle/>
          <a:p>
            <a:r>
              <a:rPr lang="en-CA" sz="4800" dirty="0">
                <a:solidFill>
                  <a:srgbClr val="FFFFFF"/>
                </a:solidFill>
                <a:latin typeface="Times New Roman" panose="02020603050405020304" pitchFamily="18" charset="0"/>
                <a:cs typeface="Times New Roman" panose="02020603050405020304" pitchFamily="18" charset="0"/>
              </a:rPr>
              <a:t>Understanding LDA Model</a:t>
            </a:r>
          </a:p>
        </p:txBody>
      </p:sp>
      <p:sp>
        <p:nvSpPr>
          <p:cNvPr id="3" name="Content Placeholder 2">
            <a:extLst>
              <a:ext uri="{FF2B5EF4-FFF2-40B4-BE49-F238E27FC236}">
                <a16:creationId xmlns:a16="http://schemas.microsoft.com/office/drawing/2014/main" id="{95A4B0D2-A13E-1B39-1353-594F5EBA7EB5}"/>
              </a:ext>
            </a:extLst>
          </p:cNvPr>
          <p:cNvSpPr>
            <a:spLocks noGrp="1"/>
          </p:cNvSpPr>
          <p:nvPr>
            <p:ph idx="1"/>
          </p:nvPr>
        </p:nvSpPr>
        <p:spPr>
          <a:xfrm>
            <a:off x="1103312" y="2763520"/>
            <a:ext cx="8946541" cy="3484879"/>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LDA (Latent Dirichlet Allocation) is a topic modeling technique that helps to discover hidden topics within a large volume of text data. It works by identifying patterns in the words used in the text and grouping them into topics. These topics are then used to categorize the text into relevant groups.</a:t>
            </a:r>
          </a:p>
          <a:p>
            <a:r>
              <a:rPr lang="en-US" sz="2400" dirty="0">
                <a:latin typeface="Times New Roman" panose="02020603050405020304" pitchFamily="18" charset="0"/>
                <a:cs typeface="Times New Roman" panose="02020603050405020304" pitchFamily="18" charset="0"/>
              </a:rPr>
              <a:t>In the context of building a recommendation system for Netflix, we can use LDA to identify the topics that are most relevant to a user based on their viewing history. By analyzing the topics of the shows they have watched, we can recommend other shows that fall under the same category.</a:t>
            </a:r>
          </a:p>
          <a:p>
            <a:pPr marL="0" indent="0">
              <a:buNone/>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3941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32007-B106-ADA3-EAF8-21DA53C5C453}"/>
              </a:ext>
            </a:extLst>
          </p:cNvPr>
          <p:cNvSpPr>
            <a:spLocks noGrp="1"/>
          </p:cNvSpPr>
          <p:nvPr>
            <p:ph idx="1"/>
          </p:nvPr>
        </p:nvSpPr>
        <p:spPr>
          <a:xfrm>
            <a:off x="856540" y="1470921"/>
            <a:ext cx="8946541" cy="4195481"/>
          </a:xfrm>
        </p:spPr>
        <p:txBody>
          <a:bodyPr>
            <a:normAutofit/>
          </a:bodyPr>
          <a:lstStyle/>
          <a:p>
            <a:r>
              <a:rPr lang="en-US" sz="2400">
                <a:latin typeface="Times New Roman" panose="02020603050405020304" pitchFamily="18" charset="0"/>
                <a:cs typeface="Times New Roman" panose="02020603050405020304" pitchFamily="18" charset="0"/>
              </a:rPr>
              <a:t>We have used below parameters in LDA. </a:t>
            </a:r>
          </a:p>
          <a:p>
            <a:r>
              <a:rPr lang="en-US" sz="2400">
                <a:latin typeface="Times New Roman" panose="02020603050405020304" pitchFamily="18" charset="0"/>
                <a:cs typeface="Times New Roman" panose="02020603050405020304" pitchFamily="18" charset="0"/>
              </a:rPr>
              <a:t>num_topics = 10: This sets the number of topics that we want to extract from the text data.</a:t>
            </a:r>
          </a:p>
          <a:p>
            <a:r>
              <a:rPr lang="en-US" sz="2400">
                <a:latin typeface="Times New Roman" panose="02020603050405020304" pitchFamily="18" charset="0"/>
                <a:cs typeface="Times New Roman" panose="02020603050405020304" pitchFamily="18" charset="0"/>
              </a:rPr>
              <a:t>After fitting the LDA model, you can use the lda object to extract the most representative words for each topic, as well as the topic distribution for each document in the corpus.</a:t>
            </a:r>
          </a:p>
          <a:p>
            <a:r>
              <a:rPr lang="en-US" sz="2400">
                <a:latin typeface="Times New Roman" panose="02020603050405020304" pitchFamily="18" charset="0"/>
                <a:cs typeface="Times New Roman" panose="02020603050405020304" pitchFamily="18" charset="0"/>
              </a:rPr>
              <a:t> This can help you identify the main themes and topics that are present in the text data, and can be useful for tasks like document clustering, topic labeling, and content recommendation.</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55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6C5B8C-7D59-1A69-C421-A073B99B63E4}"/>
              </a:ext>
            </a:extLst>
          </p:cNvPr>
          <p:cNvSpPr>
            <a:spLocks noGrp="1"/>
          </p:cNvSpPr>
          <p:nvPr>
            <p:ph idx="1"/>
          </p:nvPr>
        </p:nvSpPr>
        <p:spPr>
          <a:xfrm>
            <a:off x="413893" y="1536290"/>
            <a:ext cx="6188189" cy="3785419"/>
          </a:xfrm>
        </p:spPr>
        <p:txBody>
          <a:bodyPr>
            <a:normAutofit lnSpcReduction="10000"/>
          </a:bodyPr>
          <a:lstStyle/>
          <a:p>
            <a:r>
              <a:rPr lang="en-US" sz="2400" dirty="0">
                <a:solidFill>
                  <a:srgbClr val="FFFFFF"/>
                </a:solidFill>
                <a:latin typeface="Times New Roman" panose="02020603050405020304" pitchFamily="18" charset="0"/>
                <a:cs typeface="Times New Roman" panose="02020603050405020304" pitchFamily="18" charset="0"/>
              </a:rPr>
              <a:t>Then, we developed a Python function that recommends movies based on a user's input movie title. </a:t>
            </a:r>
          </a:p>
          <a:p>
            <a:r>
              <a:rPr lang="en-US" sz="2400" dirty="0">
                <a:solidFill>
                  <a:srgbClr val="FFFFFF"/>
                </a:solidFill>
                <a:latin typeface="Times New Roman" panose="02020603050405020304" pitchFamily="18" charset="0"/>
                <a:cs typeface="Times New Roman" panose="02020603050405020304" pitchFamily="18" charset="0"/>
              </a:rPr>
              <a:t> In the function, initially, we get the index of the shows. Then, Get the cosine similarities for the shows, After that, we Sort the cosine scores in descending order and Get the indices of the top movies to print in a data frame.</a:t>
            </a:r>
          </a:p>
          <a:p>
            <a:r>
              <a:rPr lang="en-US" sz="2400" dirty="0">
                <a:solidFill>
                  <a:srgbClr val="FFFFFF"/>
                </a:solidFill>
                <a:latin typeface="Times New Roman" panose="02020603050405020304" pitchFamily="18" charset="0"/>
                <a:cs typeface="Times New Roman" panose="02020603050405020304" pitchFamily="18" charset="0"/>
              </a:rPr>
              <a:t>At last, we have developed a table with the top 10 results of some particular shows.</a:t>
            </a:r>
            <a:endParaRPr lang="en-CA" sz="2400" dirty="0">
              <a:solidFill>
                <a:srgbClr val="FFFFFF"/>
              </a:solidFill>
              <a:latin typeface="Times New Roman" panose="02020603050405020304" pitchFamily="18" charset="0"/>
              <a:cs typeface="Times New Roman" panose="02020603050405020304" pitchFamily="18" charset="0"/>
            </a:endParaRPr>
          </a:p>
        </p:txBody>
      </p:sp>
      <p:sp>
        <p:nvSpPr>
          <p:cNvPr id="3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id="{2AB3949B-D333-0CA3-53BD-D58891094D9D}"/>
              </a:ext>
            </a:extLst>
          </p:cNvPr>
          <p:cNvPicPr>
            <a:picLocks noChangeAspect="1"/>
          </p:cNvPicPr>
          <p:nvPr/>
        </p:nvPicPr>
        <p:blipFill rotWithShape="1">
          <a:blip r:embed="rId3"/>
          <a:srcRect l="10181" r="8730"/>
          <a:stretch/>
        </p:blipFill>
        <p:spPr>
          <a:xfrm>
            <a:off x="7248225" y="-38099"/>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53941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D991BB-1DC4-A771-6F92-C9BAB73B5CE9}"/>
              </a:ext>
            </a:extLst>
          </p:cNvPr>
          <p:cNvPicPr>
            <a:picLocks noGrp="1" noChangeAspect="1"/>
          </p:cNvPicPr>
          <p:nvPr>
            <p:ph idx="1"/>
          </p:nvPr>
        </p:nvPicPr>
        <p:blipFill>
          <a:blip r:embed="rId2"/>
          <a:stretch>
            <a:fillRect/>
          </a:stretch>
        </p:blipFill>
        <p:spPr>
          <a:xfrm>
            <a:off x="1964126" y="387025"/>
            <a:ext cx="8263747" cy="5163607"/>
          </a:xfrm>
        </p:spPr>
      </p:pic>
      <p:sp>
        <p:nvSpPr>
          <p:cNvPr id="8" name="TextBox 7">
            <a:extLst>
              <a:ext uri="{FF2B5EF4-FFF2-40B4-BE49-F238E27FC236}">
                <a16:creationId xmlns:a16="http://schemas.microsoft.com/office/drawing/2014/main" id="{9E25CFA0-1109-DF8B-00B9-8F303688A327}"/>
              </a:ext>
            </a:extLst>
          </p:cNvPr>
          <p:cNvSpPr txBox="1"/>
          <p:nvPr/>
        </p:nvSpPr>
        <p:spPr>
          <a:xfrm>
            <a:off x="2719291" y="5812583"/>
            <a:ext cx="7189820" cy="369332"/>
          </a:xfrm>
          <a:prstGeom prst="rect">
            <a:avLst/>
          </a:prstGeom>
          <a:noFill/>
        </p:spPr>
        <p:txBody>
          <a:bodyPr wrap="square" rtlCol="0">
            <a:spAutoFit/>
          </a:bodyPr>
          <a:lstStyle/>
          <a:p>
            <a:r>
              <a:rPr lang="en-US" sz="1800" dirty="0">
                <a:solidFill>
                  <a:srgbClr val="FFFFFF"/>
                </a:solidFill>
                <a:latin typeface="Times New Roman" panose="02020603050405020304" pitchFamily="18" charset="0"/>
                <a:cs typeface="Times New Roman" panose="02020603050405020304" pitchFamily="18" charset="0"/>
              </a:rPr>
              <a:t>we have developed a table with the top 10 results of some particular shows.</a:t>
            </a:r>
            <a:endParaRPr lang="en-CA" dirty="0"/>
          </a:p>
        </p:txBody>
      </p:sp>
    </p:spTree>
    <p:extLst>
      <p:ext uri="{BB962C8B-B14F-4D97-AF65-F5344CB8AC3E}">
        <p14:creationId xmlns:p14="http://schemas.microsoft.com/office/powerpoint/2010/main" val="418235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49FD7-C6D2-A3D3-8B3A-A0E11C1F5A0C}"/>
              </a:ext>
            </a:extLst>
          </p:cNvPr>
          <p:cNvSpPr>
            <a:spLocks noGrp="1"/>
          </p:cNvSpPr>
          <p:nvPr>
            <p:ph type="title"/>
          </p:nvPr>
        </p:nvSpPr>
        <p:spPr>
          <a:xfrm>
            <a:off x="648930" y="629266"/>
            <a:ext cx="6188190" cy="1622321"/>
          </a:xfrm>
        </p:spPr>
        <p:txBody>
          <a:bodyPr>
            <a:normAutofit/>
          </a:bodyPr>
          <a:lstStyle/>
          <a:p>
            <a:r>
              <a:rPr lang="en-CA" sz="4800" dirty="0">
                <a:solidFill>
                  <a:srgbClr val="EBEBEB"/>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DD257C4-4C89-979D-B9E4-46C04F301A3B}"/>
              </a:ext>
            </a:extLst>
          </p:cNvPr>
          <p:cNvSpPr>
            <a:spLocks noGrp="1"/>
          </p:cNvSpPr>
          <p:nvPr>
            <p:ph idx="1"/>
          </p:nvPr>
        </p:nvSpPr>
        <p:spPr>
          <a:xfrm>
            <a:off x="601440" y="1854820"/>
            <a:ext cx="6188189" cy="3785419"/>
          </a:xfrm>
        </p:spPr>
        <p:txBody>
          <a:bodyPr>
            <a:normAutofit fontScale="92500"/>
          </a:bodyPr>
          <a:lstStyle/>
          <a:p>
            <a:r>
              <a:rPr lang="en-US" sz="2400" dirty="0">
                <a:solidFill>
                  <a:srgbClr val="FFFFFF"/>
                </a:solidFill>
                <a:latin typeface="Times New Roman" panose="02020603050405020304" pitchFamily="18" charset="0"/>
                <a:cs typeface="Times New Roman" panose="02020603050405020304" pitchFamily="18" charset="0"/>
              </a:rPr>
              <a:t>To conclude, we can see that we have received around 60% of similarities for some shows recommendations. But for some shows we have received very less accuracy.</a:t>
            </a:r>
          </a:p>
          <a:p>
            <a:r>
              <a:rPr lang="en-US" sz="2400" dirty="0">
                <a:solidFill>
                  <a:srgbClr val="FFFFFF"/>
                </a:solidFill>
                <a:latin typeface="Times New Roman" panose="02020603050405020304" pitchFamily="18" charset="0"/>
                <a:cs typeface="Times New Roman" panose="02020603050405020304" pitchFamily="18" charset="0"/>
              </a:rPr>
              <a:t> By analyzing the overall project, we found that, as we scraped the data from </a:t>
            </a:r>
            <a:r>
              <a:rPr lang="en-US" sz="2400" dirty="0" err="1">
                <a:solidFill>
                  <a:srgbClr val="FFFFFF"/>
                </a:solidFill>
                <a:latin typeface="Times New Roman" panose="02020603050405020304" pitchFamily="18" charset="0"/>
                <a:cs typeface="Times New Roman" panose="02020603050405020304" pitchFamily="18" charset="0"/>
              </a:rPr>
              <a:t>tmdb</a:t>
            </a:r>
            <a:r>
              <a:rPr lang="en-US" sz="2400" dirty="0">
                <a:solidFill>
                  <a:srgbClr val="FFFFFF"/>
                </a:solidFill>
                <a:latin typeface="Times New Roman" panose="02020603050405020304" pitchFamily="18" charset="0"/>
                <a:cs typeface="Times New Roman" panose="02020603050405020304" pitchFamily="18" charset="0"/>
              </a:rPr>
              <a:t> there may be a chance that some data are not related to other shows that we have in our dataset so that’s why we are getting less accuracy for some of the show's recommendation.</a:t>
            </a:r>
            <a:endParaRPr lang="en-CA" sz="2400" dirty="0">
              <a:solidFill>
                <a:srgbClr val="FFFFFF"/>
              </a:solidFill>
              <a:latin typeface="Times New Roman" panose="02020603050405020304" pitchFamily="18" charset="0"/>
              <a:cs typeface="Times New Roman" panose="02020603050405020304" pitchFamily="18" charset="0"/>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4B4673B9-35DA-42E0-933C-1029C8EA9B61}"/>
              </a:ext>
            </a:extLst>
          </p:cNvPr>
          <p:cNvPicPr>
            <a:picLocks noChangeAspect="1"/>
          </p:cNvPicPr>
          <p:nvPr/>
        </p:nvPicPr>
        <p:blipFill rotWithShape="1">
          <a:blip r:embed="rId3"/>
          <a:srcRect l="12456" r="1034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0459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F9BF-23FF-2EC0-115F-EDB415C22CB7}"/>
              </a:ext>
            </a:extLst>
          </p:cNvPr>
          <p:cNvSpPr>
            <a:spLocks noGrp="1"/>
          </p:cNvSpPr>
          <p:nvPr>
            <p:ph type="title"/>
          </p:nvPr>
        </p:nvSpPr>
        <p:spPr>
          <a:xfrm>
            <a:off x="646111" y="424726"/>
            <a:ext cx="9404723" cy="1002858"/>
          </a:xfrm>
        </p:spPr>
        <p:txBody>
          <a:bodyPr/>
          <a:lstStyle/>
          <a:p>
            <a:r>
              <a:rPr lang="en-CA" sz="48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118DA95-76CD-7D9E-9E17-3BFC06752185}"/>
              </a:ext>
            </a:extLst>
          </p:cNvPr>
          <p:cNvSpPr>
            <a:spLocks noGrp="1"/>
          </p:cNvSpPr>
          <p:nvPr>
            <p:ph idx="1"/>
          </p:nvPr>
        </p:nvSpPr>
        <p:spPr>
          <a:xfrm>
            <a:off x="720756" y="1567726"/>
            <a:ext cx="8946541" cy="4195481"/>
          </a:xfrm>
        </p:spPr>
        <p:txBody>
          <a:bodyPr>
            <a:normAutofit fontScale="92500" lnSpcReduction="10000"/>
          </a:bodyPr>
          <a:lstStyle/>
          <a:p>
            <a:r>
              <a:rPr lang="en-CA" dirty="0"/>
              <a:t>[1] Prabhakaran, S. (2018, October 22). Cosine Similarity – Understanding the math and how it works (with python codes). Machine Learning Plus. </a:t>
            </a:r>
            <a:r>
              <a:rPr lang="en-CA" dirty="0">
                <a:hlinkClick r:id="rId2"/>
              </a:rPr>
              <a:t>https://www.machinelearningplus.com/nlp/cosine-similarity/</a:t>
            </a:r>
            <a:endParaRPr lang="en-CA" dirty="0"/>
          </a:p>
          <a:p>
            <a:r>
              <a:rPr lang="en-CA" dirty="0"/>
              <a:t>[2] GOYAL, C. (2021, June 28). Part 18: Step by Step Guide to Master NLP - Topic Modelling using LDA (Probabilistic Approach). Analytics Vidhya. </a:t>
            </a:r>
            <a:r>
              <a:rPr lang="en-CA" dirty="0">
                <a:hlinkClick r:id="rId3"/>
              </a:rPr>
              <a:t>https://www.analyticsvidhya.com/blog/2021/06/part-18-step-by-step-guide-to-master-nlp-topic-modelling-using-lda-probabilistic-approach/</a:t>
            </a:r>
            <a:endParaRPr lang="en-CA" sz="2100" dirty="0"/>
          </a:p>
          <a:p>
            <a:r>
              <a:rPr lang="en-CA" dirty="0"/>
              <a:t>[3] TMDB API - </a:t>
            </a:r>
            <a:r>
              <a:rPr lang="en-CA" dirty="0">
                <a:hlinkClick r:id="rId4"/>
              </a:rPr>
              <a:t>https://developers.themoviedb.org/3/getting-started/introduction</a:t>
            </a:r>
            <a:endParaRPr lang="en-CA" dirty="0"/>
          </a:p>
          <a:p>
            <a:r>
              <a:rPr lang="en-CA" dirty="0"/>
              <a:t>[4] </a:t>
            </a:r>
            <a:r>
              <a:rPr lang="en-CA" dirty="0" err="1"/>
              <a:t>Plotly</a:t>
            </a:r>
            <a:r>
              <a:rPr lang="en-CA" dirty="0"/>
              <a:t> Express. (n.d.).Plotly.com. </a:t>
            </a:r>
            <a:r>
              <a:rPr lang="en-CA" dirty="0">
                <a:hlinkClick r:id="rId5"/>
              </a:rPr>
              <a:t>https://plotly.com/python/plotly-express/</a:t>
            </a:r>
            <a:endParaRPr lang="en-CA" dirty="0"/>
          </a:p>
          <a:p>
            <a:endParaRPr lang="en-CA" dirty="0"/>
          </a:p>
        </p:txBody>
      </p:sp>
    </p:spTree>
    <p:extLst>
      <p:ext uri="{BB962C8B-B14F-4D97-AF65-F5344CB8AC3E}">
        <p14:creationId xmlns:p14="http://schemas.microsoft.com/office/powerpoint/2010/main" val="273140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409C-56F4-408E-9456-073F4575492E}"/>
              </a:ext>
            </a:extLst>
          </p:cNvPr>
          <p:cNvSpPr>
            <a:spLocks noGrp="1"/>
          </p:cNvSpPr>
          <p:nvPr>
            <p:ph type="title"/>
          </p:nvPr>
        </p:nvSpPr>
        <p:spPr>
          <a:xfrm>
            <a:off x="3014251" y="1931619"/>
            <a:ext cx="6307226" cy="1497381"/>
          </a:xfrm>
        </p:spPr>
        <p:txBody>
          <a:bodyPr/>
          <a:lstStyle/>
          <a:p>
            <a:r>
              <a:rPr lang="en-CA" sz="8800" dirty="0">
                <a:latin typeface="Times New Roman" panose="02020603050405020304" pitchFamily="18" charset="0"/>
                <a:cs typeface="Times New Roman" panose="02020603050405020304" pitchFamily="18" charset="0"/>
              </a:rPr>
              <a:t>Thankyou!!</a:t>
            </a:r>
          </a:p>
        </p:txBody>
      </p:sp>
      <p:sp>
        <p:nvSpPr>
          <p:cNvPr id="3" name="Content Placeholder 2">
            <a:extLst>
              <a:ext uri="{FF2B5EF4-FFF2-40B4-BE49-F238E27FC236}">
                <a16:creationId xmlns:a16="http://schemas.microsoft.com/office/drawing/2014/main" id="{9B4B62D8-2881-0DC8-1560-7D051C0A318D}"/>
              </a:ext>
            </a:extLst>
          </p:cNvPr>
          <p:cNvSpPr>
            <a:spLocks noGrp="1"/>
          </p:cNvSpPr>
          <p:nvPr>
            <p:ph idx="1"/>
          </p:nvPr>
        </p:nvSpPr>
        <p:spPr>
          <a:xfrm>
            <a:off x="3709231" y="3701521"/>
            <a:ext cx="5260166" cy="1184804"/>
          </a:xfrm>
        </p:spPr>
        <p:txBody>
          <a:bodyPr>
            <a:normAutofit/>
          </a:bodyPr>
          <a:lstStyle/>
          <a:p>
            <a:pPr marL="0" indent="0">
              <a:buNone/>
            </a:pPr>
            <a:r>
              <a:rPr lang="en-CA" sz="48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163368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B0CE07DA-D5EB-A913-7332-D7F09C4B652D}"/>
              </a:ext>
            </a:extLst>
          </p:cNvPr>
          <p:cNvGraphicFramePr>
            <a:graphicFrameLocks noGrp="1"/>
          </p:cNvGraphicFramePr>
          <p:nvPr>
            <p:ph idx="1"/>
            <p:extLst>
              <p:ext uri="{D42A27DB-BD31-4B8C-83A1-F6EECF244321}">
                <p14:modId xmlns:p14="http://schemas.microsoft.com/office/powerpoint/2010/main" val="3107014973"/>
              </p:ext>
            </p:extLst>
          </p:nvPr>
        </p:nvGraphicFramePr>
        <p:xfrm>
          <a:off x="721184" y="1536290"/>
          <a:ext cx="61881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One in a crowd">
            <a:extLst>
              <a:ext uri="{FF2B5EF4-FFF2-40B4-BE49-F238E27FC236}">
                <a16:creationId xmlns:a16="http://schemas.microsoft.com/office/drawing/2014/main" id="{AC9B0490-99AC-93C6-A7AA-FA3DE6E8CAAA}"/>
              </a:ext>
            </a:extLst>
          </p:cNvPr>
          <p:cNvPicPr>
            <a:picLocks noChangeAspect="1"/>
          </p:cNvPicPr>
          <p:nvPr/>
        </p:nvPicPr>
        <p:blipFill rotWithShape="1">
          <a:blip r:embed="rId8"/>
          <a:srcRect l="26956" r="18765"/>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6167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7EB08-54B6-A1B9-C89E-3E22036BA32B}"/>
              </a:ext>
            </a:extLst>
          </p:cNvPr>
          <p:cNvSpPr>
            <a:spLocks noGrp="1"/>
          </p:cNvSpPr>
          <p:nvPr>
            <p:ph type="title"/>
          </p:nvPr>
        </p:nvSpPr>
        <p:spPr>
          <a:xfrm>
            <a:off x="508818" y="305002"/>
            <a:ext cx="6188190" cy="835640"/>
          </a:xfrm>
        </p:spPr>
        <p:txBody>
          <a:bodyPr>
            <a:normAutofit fontScale="90000"/>
          </a:bodyPr>
          <a:lstStyle/>
          <a:p>
            <a:r>
              <a:rPr lang="en-CA" sz="5400" dirty="0">
                <a:solidFill>
                  <a:srgbClr val="EBEBEB"/>
                </a:solidFill>
                <a:latin typeface="Times New Roman" panose="02020603050405020304" pitchFamily="18" charset="0"/>
                <a:cs typeface="Times New Roman" panose="02020603050405020304" pitchFamily="18" charset="0"/>
              </a:rPr>
              <a:t>Introduction</a:t>
            </a:r>
          </a:p>
        </p:txBody>
      </p:sp>
      <p:sp>
        <p:nvSpPr>
          <p:cNvPr id="7" name="Content Placeholder 2">
            <a:extLst>
              <a:ext uri="{FF2B5EF4-FFF2-40B4-BE49-F238E27FC236}">
                <a16:creationId xmlns:a16="http://schemas.microsoft.com/office/drawing/2014/main" id="{932D3F4B-0C21-77D5-5A62-90F78699C7BF}"/>
              </a:ext>
            </a:extLst>
          </p:cNvPr>
          <p:cNvSpPr>
            <a:spLocks noGrp="1"/>
          </p:cNvSpPr>
          <p:nvPr>
            <p:ph idx="1"/>
          </p:nvPr>
        </p:nvSpPr>
        <p:spPr>
          <a:xfrm>
            <a:off x="186612" y="1511561"/>
            <a:ext cx="6650507" cy="4758912"/>
          </a:xfrm>
        </p:spPr>
        <p:txBody>
          <a:bodyPr>
            <a:normAutofit/>
          </a:bodyPr>
          <a:lstStyle/>
          <a:p>
            <a:pPr>
              <a:lnSpc>
                <a:spcPct val="90000"/>
              </a:lnSpc>
            </a:pPr>
            <a:r>
              <a:rPr lang="en-US" dirty="0">
                <a:solidFill>
                  <a:srgbClr val="FFFFFF"/>
                </a:solidFill>
                <a:latin typeface="Times New Roman" panose="02020603050405020304" pitchFamily="18" charset="0"/>
                <a:cs typeface="Times New Roman" panose="02020603050405020304" pitchFamily="18" charset="0"/>
              </a:rPr>
              <a:t>Netflix is a popular streaming service that provides users with a vast library of shows and movies. With so many options available, it can be overwhelming for users to decide what to watch next. To solve this problem, Netflix has developed a recommendation system using LDA, or Latent Dirichlet Allocation.</a:t>
            </a:r>
          </a:p>
          <a:p>
            <a:pPr>
              <a:lnSpc>
                <a:spcPct val="90000"/>
              </a:lnSpc>
            </a:pPr>
            <a:r>
              <a:rPr lang="en-US" dirty="0">
                <a:solidFill>
                  <a:srgbClr val="FFFFFF"/>
                </a:solidFill>
                <a:latin typeface="Times New Roman" panose="02020603050405020304" pitchFamily="18" charset="0"/>
                <a:cs typeface="Times New Roman" panose="02020603050405020304" pitchFamily="18" charset="0"/>
              </a:rPr>
              <a:t>LDA is a machine learning algorithm commonly used in natural language processing. It works by identifying topics within a large set of documents and then assigning probabilities to each topic based on the words contained within each document. This allows the system to make recommendations based on user preferences and viewing history.</a:t>
            </a:r>
          </a:p>
          <a:p>
            <a:pPr marL="0" indent="0">
              <a:lnSpc>
                <a:spcPct val="90000"/>
              </a:lnSpc>
              <a:buNone/>
            </a:pPr>
            <a:endParaRPr lang="en-CA" dirty="0">
              <a:solidFill>
                <a:srgbClr val="FFFFFF"/>
              </a:solidFill>
              <a:latin typeface="Times New Roman" panose="02020603050405020304" pitchFamily="18" charset="0"/>
              <a:cs typeface="Times New Roman" panose="02020603050405020304" pitchFamily="18" charset="0"/>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4" descr="Graph on document with pen">
            <a:extLst>
              <a:ext uri="{FF2B5EF4-FFF2-40B4-BE49-F238E27FC236}">
                <a16:creationId xmlns:a16="http://schemas.microsoft.com/office/drawing/2014/main" id="{A3CBA3B3-8279-C589-2F58-99A67231C6C6}"/>
              </a:ext>
            </a:extLst>
          </p:cNvPr>
          <p:cNvPicPr>
            <a:picLocks noChangeAspect="1"/>
          </p:cNvPicPr>
          <p:nvPr/>
        </p:nvPicPr>
        <p:blipFill rotWithShape="1">
          <a:blip r:embed="rId3"/>
          <a:srcRect l="32707" r="18984"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77422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3C31E-66BD-08FE-8669-89423166D5BF}"/>
              </a:ext>
            </a:extLst>
          </p:cNvPr>
          <p:cNvSpPr>
            <a:spLocks noGrp="1"/>
          </p:cNvSpPr>
          <p:nvPr>
            <p:ph type="title"/>
          </p:nvPr>
        </p:nvSpPr>
        <p:spPr>
          <a:xfrm>
            <a:off x="2392913" y="811222"/>
            <a:ext cx="2783114" cy="1170649"/>
          </a:xfrm>
        </p:spPr>
        <p:txBody>
          <a:bodyPr>
            <a:normAutofit/>
          </a:bodyPr>
          <a:lstStyle/>
          <a:p>
            <a:r>
              <a:rPr lang="en-CA" sz="5400" dirty="0">
                <a:solidFill>
                  <a:srgbClr val="EBEBEB"/>
                </a:solidFill>
                <a:latin typeface="Times New Roman" panose="02020603050405020304" pitchFamily="18" charset="0"/>
                <a:cs typeface="Times New Roman" panose="02020603050405020304" pitchFamily="18" charset="0"/>
              </a:rPr>
              <a:t>Dataset </a:t>
            </a:r>
          </a:p>
        </p:txBody>
      </p:sp>
      <p:sp>
        <p:nvSpPr>
          <p:cNvPr id="30" name="Content Placeholder 2">
            <a:extLst>
              <a:ext uri="{FF2B5EF4-FFF2-40B4-BE49-F238E27FC236}">
                <a16:creationId xmlns:a16="http://schemas.microsoft.com/office/drawing/2014/main" id="{E73895E0-5CB9-2D63-E4BE-8433E1751C6F}"/>
              </a:ext>
            </a:extLst>
          </p:cNvPr>
          <p:cNvSpPr>
            <a:spLocks noGrp="1"/>
          </p:cNvSpPr>
          <p:nvPr>
            <p:ph idx="1"/>
          </p:nvPr>
        </p:nvSpPr>
        <p:spPr>
          <a:xfrm>
            <a:off x="428331" y="1981874"/>
            <a:ext cx="6694244" cy="5185594"/>
          </a:xfrm>
        </p:spPr>
        <p:txBody>
          <a:bodyPr>
            <a:normAutofit/>
          </a:bodyPr>
          <a:lstStyle/>
          <a:p>
            <a:pPr>
              <a:lnSpc>
                <a:spcPct val="90000"/>
              </a:lnSpc>
              <a:buFont typeface="Wingdings" panose="05000000000000000000" pitchFamily="2" charset="2"/>
              <a:buChar char="Ø"/>
            </a:pPr>
            <a:r>
              <a:rPr lang="en-US" sz="1800" dirty="0">
                <a:solidFill>
                  <a:srgbClr val="FFFFFF"/>
                </a:solidFill>
                <a:latin typeface="Times New Roman" panose="02020603050405020304" pitchFamily="18" charset="0"/>
                <a:cs typeface="Times New Roman" panose="02020603050405020304" pitchFamily="18" charset="0"/>
              </a:rPr>
              <a:t>We have used TMDB API to extract the dataset from </a:t>
            </a:r>
            <a:r>
              <a:rPr lang="en-US" sz="1800" dirty="0" err="1">
                <a:solidFill>
                  <a:srgbClr val="FFFFFF"/>
                </a:solidFill>
                <a:latin typeface="Times New Roman" panose="02020603050405020304" pitchFamily="18" charset="0"/>
                <a:cs typeface="Times New Roman" panose="02020603050405020304" pitchFamily="18" charset="0"/>
              </a:rPr>
              <a:t>tmdb</a:t>
            </a:r>
            <a:r>
              <a:rPr lang="en-US" sz="1800" dirty="0">
                <a:solidFill>
                  <a:srgbClr val="FFFFFF"/>
                </a:solidFill>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Char char="Ø"/>
            </a:pPr>
            <a:r>
              <a:rPr lang="en-US" sz="1800" dirty="0">
                <a:solidFill>
                  <a:srgbClr val="FFFFFF"/>
                </a:solidFill>
                <a:latin typeface="Times New Roman" panose="02020603050405020304" pitchFamily="18" charset="0"/>
                <a:cs typeface="Times New Roman" panose="02020603050405020304" pitchFamily="18" charset="0"/>
              </a:rPr>
              <a:t>At first, we created the account on TMDB and got the access to the API. Then we used Postman to run the query to get the data. So, we have used the below URL in Postman to extract the TMDB Netflix shows data</a:t>
            </a:r>
            <a:r>
              <a:rPr lang="en-US" sz="1600" dirty="0"/>
              <a:t>. </a:t>
            </a:r>
            <a:endParaRPr lang="en-US" sz="1800" dirty="0">
              <a:solidFill>
                <a:srgbClr val="FFFFFF"/>
              </a:solidFill>
              <a:latin typeface="Times New Roman" panose="02020603050405020304" pitchFamily="18" charset="0"/>
              <a:cs typeface="Times New Roman" panose="02020603050405020304" pitchFamily="18" charset="0"/>
            </a:endParaRPr>
          </a:p>
          <a:p>
            <a:pPr marL="400050" lvl="1" indent="0">
              <a:lnSpc>
                <a:spcPct val="90000"/>
              </a:lnSpc>
              <a:buNone/>
            </a:pPr>
            <a:r>
              <a:rPr lang="en-US" sz="1050" dirty="0"/>
              <a:t>https://api.themoviedb.org/3/discover/tv?api_key=deb585dfabf43c69bd9e46ba9b30b099&amp;language=enUS&amp;sort_by=popularity.desc&amp;include_adult=false&amp;include_video=false&amp;with_watch_providers=Netflix&amp;watch_region=CA&amp;with_watch_monetization_types=flatrate </a:t>
            </a:r>
            <a:endParaRPr lang="en-US" sz="1600" dirty="0">
              <a:solidFill>
                <a:srgbClr val="FFFFFF"/>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1800" dirty="0">
                <a:solidFill>
                  <a:srgbClr val="FFFFFF"/>
                </a:solidFill>
                <a:latin typeface="Times New Roman" panose="02020603050405020304" pitchFamily="18" charset="0"/>
                <a:cs typeface="Times New Roman" panose="02020603050405020304" pitchFamily="18" charset="0"/>
              </a:rPr>
              <a:t>We extracted the data in a </a:t>
            </a:r>
            <a:r>
              <a:rPr lang="en-US" sz="1800" dirty="0" err="1">
                <a:solidFill>
                  <a:srgbClr val="FFFFFF"/>
                </a:solidFill>
                <a:latin typeface="Times New Roman" panose="02020603050405020304" pitchFamily="18" charset="0"/>
                <a:cs typeface="Times New Roman" panose="02020603050405020304" pitchFamily="18" charset="0"/>
              </a:rPr>
              <a:t>json</a:t>
            </a:r>
            <a:r>
              <a:rPr lang="en-US" sz="1800" dirty="0">
                <a:solidFill>
                  <a:srgbClr val="FFFFFF"/>
                </a:solidFill>
                <a:latin typeface="Times New Roman" panose="02020603050405020304" pitchFamily="18" charset="0"/>
                <a:cs typeface="Times New Roman" panose="02020603050405020304" pitchFamily="18" charset="0"/>
              </a:rPr>
              <a:t> format using python requests module by using above API </a:t>
            </a:r>
            <a:r>
              <a:rPr lang="en-US" sz="1800" dirty="0" err="1">
                <a:solidFill>
                  <a:srgbClr val="FFFFFF"/>
                </a:solidFill>
                <a:latin typeface="Times New Roman" panose="02020603050405020304" pitchFamily="18" charset="0"/>
                <a:cs typeface="Times New Roman" panose="02020603050405020304" pitchFamily="18" charset="0"/>
              </a:rPr>
              <a:t>urls</a:t>
            </a:r>
            <a:r>
              <a:rPr lang="en-US" sz="1800" dirty="0">
                <a:solidFill>
                  <a:srgbClr val="FFFFFF"/>
                </a:solidFill>
                <a:latin typeface="Times New Roman" panose="02020603050405020304" pitchFamily="18" charset="0"/>
                <a:cs typeface="Times New Roman" panose="02020603050405020304" pitchFamily="18" charset="0"/>
              </a:rPr>
              <a:t>, now we had to convert the data into Excel format so that we can use that in python to complete our project.</a:t>
            </a:r>
          </a:p>
          <a:p>
            <a:pPr>
              <a:lnSpc>
                <a:spcPct val="90000"/>
              </a:lnSpc>
              <a:buFont typeface="Wingdings" panose="05000000000000000000" pitchFamily="2" charset="2"/>
              <a:buChar char="Ø"/>
            </a:pPr>
            <a:r>
              <a:rPr lang="en-US" sz="1800" dirty="0">
                <a:solidFill>
                  <a:srgbClr val="FFFFFF"/>
                </a:solidFill>
                <a:latin typeface="Times New Roman" panose="02020603050405020304" pitchFamily="18" charset="0"/>
                <a:cs typeface="Times New Roman" panose="02020603050405020304" pitchFamily="18" charset="0"/>
              </a:rPr>
              <a:t> At last, we have created a python script to get the </a:t>
            </a:r>
            <a:r>
              <a:rPr lang="en-US" sz="1800" dirty="0" err="1">
                <a:solidFill>
                  <a:srgbClr val="FFFFFF"/>
                </a:solidFill>
                <a:latin typeface="Times New Roman" panose="02020603050405020304" pitchFamily="18" charset="0"/>
                <a:cs typeface="Times New Roman" panose="02020603050405020304" pitchFamily="18" charset="0"/>
              </a:rPr>
              <a:t>json</a:t>
            </a:r>
            <a:r>
              <a:rPr lang="en-US" sz="1800" dirty="0">
                <a:solidFill>
                  <a:srgbClr val="FFFFFF"/>
                </a:solidFill>
                <a:latin typeface="Times New Roman" panose="02020603050405020304" pitchFamily="18" charset="0"/>
                <a:cs typeface="Times New Roman" panose="02020603050405020304" pitchFamily="18" charset="0"/>
              </a:rPr>
              <a:t> data into Excel file.</a:t>
            </a:r>
          </a:p>
          <a:p>
            <a:pPr>
              <a:lnSpc>
                <a:spcPct val="90000"/>
              </a:lnSpc>
              <a:buFont typeface="Wingdings" panose="05000000000000000000" pitchFamily="2" charset="2"/>
              <a:buChar char="Ø"/>
            </a:pPr>
            <a:endParaRPr lang="en-US" sz="1800" dirty="0">
              <a:solidFill>
                <a:srgbClr val="FFFFFF"/>
              </a:solidFill>
              <a:latin typeface="Times New Roman" panose="02020603050405020304" pitchFamily="18" charset="0"/>
              <a:cs typeface="Times New Roman" panose="02020603050405020304" pitchFamily="18" charset="0"/>
            </a:endParaRPr>
          </a:p>
          <a:p>
            <a:pPr marL="0" indent="0">
              <a:lnSpc>
                <a:spcPct val="90000"/>
              </a:lnSpc>
              <a:buNone/>
            </a:pPr>
            <a:endParaRPr lang="en-US" sz="1800" dirty="0">
              <a:solidFill>
                <a:srgbClr val="FFFFFF"/>
              </a:solidFill>
              <a:latin typeface="Times New Roman" panose="02020603050405020304" pitchFamily="18" charset="0"/>
              <a:cs typeface="Times New Roman" panose="02020603050405020304" pitchFamily="18" charset="0"/>
            </a:endParaRPr>
          </a:p>
          <a:p>
            <a:pPr marL="0" indent="0">
              <a:lnSpc>
                <a:spcPct val="90000"/>
              </a:lnSpc>
              <a:buNone/>
            </a:pPr>
            <a:endParaRPr lang="en-US" sz="1800" dirty="0">
              <a:solidFill>
                <a:srgbClr val="FFFFFF"/>
              </a:solidFill>
              <a:latin typeface="Times New Roman" panose="02020603050405020304" pitchFamily="18" charset="0"/>
              <a:cs typeface="Times New Roman" panose="02020603050405020304" pitchFamily="18" charset="0"/>
            </a:endParaRPr>
          </a:p>
          <a:p>
            <a:pPr marL="0" indent="0">
              <a:lnSpc>
                <a:spcPct val="90000"/>
              </a:lnSpc>
              <a:buNone/>
            </a:pPr>
            <a:endParaRPr lang="en-CA" sz="1000" dirty="0">
              <a:solidFill>
                <a:srgbClr val="FFFFFF"/>
              </a:solidFill>
              <a:latin typeface="Times New Roman" panose="02020603050405020304" pitchFamily="18" charset="0"/>
              <a:cs typeface="Times New Roman" panose="02020603050405020304" pitchFamily="18" charset="0"/>
            </a:endParaRPr>
          </a:p>
        </p:txBody>
      </p:sp>
      <p:sp>
        <p:nvSpPr>
          <p:cNvPr id="2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6" name="Picture 15" descr="Camera lens">
            <a:extLst>
              <a:ext uri="{FF2B5EF4-FFF2-40B4-BE49-F238E27FC236}">
                <a16:creationId xmlns:a16="http://schemas.microsoft.com/office/drawing/2014/main" id="{6F88BEC4-F3F5-530E-4323-D96318503D27}"/>
              </a:ext>
            </a:extLst>
          </p:cNvPr>
          <p:cNvPicPr>
            <a:picLocks noChangeAspect="1"/>
          </p:cNvPicPr>
          <p:nvPr/>
        </p:nvPicPr>
        <p:blipFill rotWithShape="1">
          <a:blip r:embed="rId3"/>
          <a:srcRect l="13290" r="38401"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52613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6730-1D72-4EC6-9B0F-BBAF6C28839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D9F7044-A354-B915-F4F3-36BD5CBE44F2}"/>
              </a:ext>
            </a:extLst>
          </p:cNvPr>
          <p:cNvSpPr>
            <a:spLocks noGrp="1"/>
          </p:cNvSpPr>
          <p:nvPr>
            <p:ph idx="1"/>
          </p:nvPr>
        </p:nvSpPr>
        <p:spPr/>
        <p:txBody>
          <a:bodyPr>
            <a:normAutofit fontScale="70000" lnSpcReduction="20000"/>
          </a:bodyPr>
          <a:lstStyle/>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Dataset contains around 14705 records and around 13 columns. Please find below the column information: </a:t>
            </a:r>
          </a:p>
          <a:p>
            <a:pPr>
              <a:lnSpc>
                <a:spcPct val="90000"/>
              </a:lnSpc>
              <a:buFont typeface="Wingdings" panose="05000000000000000000" pitchFamily="2" charset="2"/>
              <a:buChar char="Ø"/>
            </a:pPr>
            <a:r>
              <a:rPr lang="en-US" sz="2000" dirty="0" err="1">
                <a:solidFill>
                  <a:srgbClr val="FFFFFF"/>
                </a:solidFill>
                <a:latin typeface="Times New Roman" panose="02020603050405020304" pitchFamily="18" charset="0"/>
                <a:cs typeface="Times New Roman" panose="02020603050405020304" pitchFamily="18" charset="0"/>
              </a:rPr>
              <a:t>backdrop_path</a:t>
            </a:r>
            <a:r>
              <a:rPr lang="en-US" sz="2000" dirty="0">
                <a:solidFill>
                  <a:srgbClr val="FFFFFF"/>
                </a:solidFill>
                <a:latin typeface="Times New Roman" panose="02020603050405020304" pitchFamily="18" charset="0"/>
                <a:cs typeface="Times New Roman" panose="02020603050405020304" pitchFamily="18" charset="0"/>
              </a:rPr>
              <a:t>: The file path for the backdrop image of the movie or TV show. </a:t>
            </a:r>
          </a:p>
          <a:p>
            <a:pPr>
              <a:lnSpc>
                <a:spcPct val="90000"/>
              </a:lnSpc>
              <a:buFont typeface="Wingdings" panose="05000000000000000000" pitchFamily="2" charset="2"/>
              <a:buChar char="Ø"/>
            </a:pPr>
            <a:r>
              <a:rPr lang="en-US" sz="2000" dirty="0" err="1">
                <a:solidFill>
                  <a:srgbClr val="FFFFFF"/>
                </a:solidFill>
                <a:latin typeface="Times New Roman" panose="02020603050405020304" pitchFamily="18" charset="0"/>
                <a:cs typeface="Times New Roman" panose="02020603050405020304" pitchFamily="18" charset="0"/>
              </a:rPr>
              <a:t>first_air_date</a:t>
            </a:r>
            <a:r>
              <a:rPr lang="en-US" sz="2000" dirty="0">
                <a:solidFill>
                  <a:srgbClr val="FFFFFF"/>
                </a:solidFill>
                <a:latin typeface="Times New Roman" panose="02020603050405020304" pitchFamily="18" charset="0"/>
                <a:cs typeface="Times New Roman" panose="02020603050405020304" pitchFamily="18" charset="0"/>
              </a:rPr>
              <a:t>: The release date of the first episode of the TV show. </a:t>
            </a:r>
          </a:p>
          <a:p>
            <a:pPr>
              <a:lnSpc>
                <a:spcPct val="90000"/>
              </a:lnSpc>
              <a:buFont typeface="Wingdings" panose="05000000000000000000" pitchFamily="2" charset="2"/>
              <a:buChar char="Ø"/>
            </a:pPr>
            <a:r>
              <a:rPr lang="en-US" sz="2000" dirty="0" err="1">
                <a:solidFill>
                  <a:srgbClr val="FFFFFF"/>
                </a:solidFill>
                <a:latin typeface="Times New Roman" panose="02020603050405020304" pitchFamily="18" charset="0"/>
                <a:cs typeface="Times New Roman" panose="02020603050405020304" pitchFamily="18" charset="0"/>
              </a:rPr>
              <a:t>genre_ids</a:t>
            </a:r>
            <a:r>
              <a:rPr lang="en-US" sz="2000" dirty="0">
                <a:solidFill>
                  <a:srgbClr val="FFFFFF"/>
                </a:solidFill>
                <a:latin typeface="Times New Roman" panose="02020603050405020304" pitchFamily="18" charset="0"/>
                <a:cs typeface="Times New Roman" panose="02020603050405020304" pitchFamily="18" charset="0"/>
              </a:rPr>
              <a:t>: The genre IDs associated with the movie or TV show. </a:t>
            </a:r>
          </a:p>
          <a:p>
            <a:pPr>
              <a:lnSpc>
                <a:spcPct val="90000"/>
              </a:lnSpc>
              <a:buFont typeface="Wingdings" panose="05000000000000000000" pitchFamily="2" charset="2"/>
              <a:buChar char="Ø"/>
            </a:pPr>
            <a:r>
              <a:rPr lang="en-US" sz="2000" dirty="0">
                <a:solidFill>
                  <a:srgbClr val="FFFFFF"/>
                </a:solidFill>
                <a:latin typeface="Times New Roman" panose="02020603050405020304" pitchFamily="18" charset="0"/>
                <a:cs typeface="Times New Roman" panose="02020603050405020304" pitchFamily="18" charset="0"/>
              </a:rPr>
              <a:t>id: The unique identifier for the movie or TV show. </a:t>
            </a:r>
          </a:p>
          <a:p>
            <a:pPr>
              <a:lnSpc>
                <a:spcPct val="90000"/>
              </a:lnSpc>
              <a:buFont typeface="Wingdings" panose="05000000000000000000" pitchFamily="2" charset="2"/>
              <a:buChar char="Ø"/>
            </a:pPr>
            <a:r>
              <a:rPr lang="en-US" sz="2000" dirty="0">
                <a:solidFill>
                  <a:srgbClr val="FFFFFF"/>
                </a:solidFill>
                <a:latin typeface="Times New Roman" panose="02020603050405020304" pitchFamily="18" charset="0"/>
                <a:cs typeface="Times New Roman" panose="02020603050405020304" pitchFamily="18" charset="0"/>
              </a:rPr>
              <a:t>name: The name of the TV show. </a:t>
            </a:r>
          </a:p>
          <a:p>
            <a:pPr>
              <a:lnSpc>
                <a:spcPct val="90000"/>
              </a:lnSpc>
              <a:buFont typeface="Wingdings" panose="05000000000000000000" pitchFamily="2" charset="2"/>
              <a:buChar char="Ø"/>
            </a:pPr>
            <a:r>
              <a:rPr lang="en-US" sz="2000" dirty="0" err="1">
                <a:solidFill>
                  <a:srgbClr val="FFFFFF"/>
                </a:solidFill>
                <a:latin typeface="Times New Roman" panose="02020603050405020304" pitchFamily="18" charset="0"/>
                <a:cs typeface="Times New Roman" panose="02020603050405020304" pitchFamily="18" charset="0"/>
              </a:rPr>
              <a:t>origin_country</a:t>
            </a:r>
            <a:r>
              <a:rPr lang="en-US" sz="2000" dirty="0">
                <a:solidFill>
                  <a:srgbClr val="FFFFFF"/>
                </a:solidFill>
                <a:latin typeface="Times New Roman" panose="02020603050405020304" pitchFamily="18" charset="0"/>
                <a:cs typeface="Times New Roman" panose="02020603050405020304" pitchFamily="18" charset="0"/>
              </a:rPr>
              <a:t>: The country of origin for the TV show. </a:t>
            </a:r>
          </a:p>
          <a:p>
            <a:pPr>
              <a:lnSpc>
                <a:spcPct val="90000"/>
              </a:lnSpc>
              <a:buFont typeface="Wingdings" panose="05000000000000000000" pitchFamily="2" charset="2"/>
              <a:buChar char="Ø"/>
            </a:pPr>
            <a:r>
              <a:rPr lang="en-US" sz="2000" dirty="0" err="1">
                <a:solidFill>
                  <a:srgbClr val="FFFFFF"/>
                </a:solidFill>
                <a:latin typeface="Times New Roman" panose="02020603050405020304" pitchFamily="18" charset="0"/>
                <a:cs typeface="Times New Roman" panose="02020603050405020304" pitchFamily="18" charset="0"/>
              </a:rPr>
              <a:t>original_language</a:t>
            </a:r>
            <a:r>
              <a:rPr lang="en-US" sz="2000" dirty="0">
                <a:solidFill>
                  <a:srgbClr val="FFFFFF"/>
                </a:solidFill>
                <a:latin typeface="Times New Roman" panose="02020603050405020304" pitchFamily="18" charset="0"/>
                <a:cs typeface="Times New Roman" panose="02020603050405020304" pitchFamily="18" charset="0"/>
              </a:rPr>
              <a:t>: The original language of the movie or TV show. </a:t>
            </a:r>
          </a:p>
          <a:p>
            <a:pPr>
              <a:lnSpc>
                <a:spcPct val="90000"/>
              </a:lnSpc>
              <a:buFont typeface="Wingdings" panose="05000000000000000000" pitchFamily="2" charset="2"/>
              <a:buChar char="Ø"/>
            </a:pPr>
            <a:r>
              <a:rPr lang="en-US" sz="2000" dirty="0" err="1">
                <a:solidFill>
                  <a:srgbClr val="FFFFFF"/>
                </a:solidFill>
                <a:latin typeface="Times New Roman" panose="02020603050405020304" pitchFamily="18" charset="0"/>
                <a:cs typeface="Times New Roman" panose="02020603050405020304" pitchFamily="18" charset="0"/>
              </a:rPr>
              <a:t>original_name</a:t>
            </a:r>
            <a:r>
              <a:rPr lang="en-US" sz="2000" dirty="0">
                <a:solidFill>
                  <a:srgbClr val="FFFFFF"/>
                </a:solidFill>
                <a:latin typeface="Times New Roman" panose="02020603050405020304" pitchFamily="18" charset="0"/>
                <a:cs typeface="Times New Roman" panose="02020603050405020304" pitchFamily="18" charset="0"/>
              </a:rPr>
              <a:t>: The original name of the TV show. </a:t>
            </a:r>
          </a:p>
          <a:p>
            <a:pPr>
              <a:lnSpc>
                <a:spcPct val="90000"/>
              </a:lnSpc>
              <a:buFont typeface="Wingdings" panose="05000000000000000000" pitchFamily="2" charset="2"/>
              <a:buChar char="Ø"/>
            </a:pPr>
            <a:r>
              <a:rPr lang="en-US" sz="2000" dirty="0">
                <a:solidFill>
                  <a:srgbClr val="FFFFFF"/>
                </a:solidFill>
                <a:latin typeface="Times New Roman" panose="02020603050405020304" pitchFamily="18" charset="0"/>
                <a:cs typeface="Times New Roman" panose="02020603050405020304" pitchFamily="18" charset="0"/>
              </a:rPr>
              <a:t>overview: A brief description of the movie or TV show. </a:t>
            </a:r>
          </a:p>
          <a:p>
            <a:pPr>
              <a:lnSpc>
                <a:spcPct val="90000"/>
              </a:lnSpc>
              <a:buFont typeface="Wingdings" panose="05000000000000000000" pitchFamily="2" charset="2"/>
              <a:buChar char="Ø"/>
            </a:pPr>
            <a:r>
              <a:rPr lang="en-US" sz="2000" dirty="0">
                <a:solidFill>
                  <a:srgbClr val="FFFFFF"/>
                </a:solidFill>
                <a:latin typeface="Times New Roman" panose="02020603050405020304" pitchFamily="18" charset="0"/>
                <a:cs typeface="Times New Roman" panose="02020603050405020304" pitchFamily="18" charset="0"/>
              </a:rPr>
              <a:t>popularity: A numerical value that represents the popularity of the movie or TV show. </a:t>
            </a:r>
          </a:p>
          <a:p>
            <a:pPr>
              <a:lnSpc>
                <a:spcPct val="90000"/>
              </a:lnSpc>
              <a:buFont typeface="Wingdings" panose="05000000000000000000" pitchFamily="2" charset="2"/>
              <a:buChar char="Ø"/>
            </a:pPr>
            <a:r>
              <a:rPr lang="en-US" sz="2000" dirty="0" err="1">
                <a:solidFill>
                  <a:srgbClr val="FFFFFF"/>
                </a:solidFill>
                <a:latin typeface="Times New Roman" panose="02020603050405020304" pitchFamily="18" charset="0"/>
                <a:cs typeface="Times New Roman" panose="02020603050405020304" pitchFamily="18" charset="0"/>
              </a:rPr>
              <a:t>poster_path</a:t>
            </a:r>
            <a:r>
              <a:rPr lang="en-US" sz="2000" dirty="0">
                <a:solidFill>
                  <a:srgbClr val="FFFFFF"/>
                </a:solidFill>
                <a:latin typeface="Times New Roman" panose="02020603050405020304" pitchFamily="18" charset="0"/>
                <a:cs typeface="Times New Roman" panose="02020603050405020304" pitchFamily="18" charset="0"/>
              </a:rPr>
              <a:t>: The file path for the poster image of the movie or TV show. </a:t>
            </a:r>
          </a:p>
          <a:p>
            <a:pPr>
              <a:lnSpc>
                <a:spcPct val="90000"/>
              </a:lnSpc>
              <a:buFont typeface="Wingdings" panose="05000000000000000000" pitchFamily="2" charset="2"/>
              <a:buChar char="Ø"/>
            </a:pPr>
            <a:r>
              <a:rPr lang="en-US" sz="2000" dirty="0" err="1">
                <a:solidFill>
                  <a:srgbClr val="FFFFFF"/>
                </a:solidFill>
                <a:latin typeface="Times New Roman" panose="02020603050405020304" pitchFamily="18" charset="0"/>
                <a:cs typeface="Times New Roman" panose="02020603050405020304" pitchFamily="18" charset="0"/>
              </a:rPr>
              <a:t>vote_average</a:t>
            </a:r>
            <a:r>
              <a:rPr lang="en-US" sz="2000" dirty="0">
                <a:solidFill>
                  <a:srgbClr val="FFFFFF"/>
                </a:solidFill>
                <a:latin typeface="Times New Roman" panose="02020603050405020304" pitchFamily="18" charset="0"/>
                <a:cs typeface="Times New Roman" panose="02020603050405020304" pitchFamily="18" charset="0"/>
              </a:rPr>
              <a:t>: The average rating given to the movie or TV show. </a:t>
            </a:r>
          </a:p>
          <a:p>
            <a:pPr>
              <a:lnSpc>
                <a:spcPct val="90000"/>
              </a:lnSpc>
              <a:buFont typeface="Wingdings" panose="05000000000000000000" pitchFamily="2" charset="2"/>
              <a:buChar char="Ø"/>
            </a:pPr>
            <a:r>
              <a:rPr lang="en-US" sz="2000" dirty="0" err="1">
                <a:solidFill>
                  <a:srgbClr val="FFFFFF"/>
                </a:solidFill>
                <a:latin typeface="Times New Roman" panose="02020603050405020304" pitchFamily="18" charset="0"/>
                <a:cs typeface="Times New Roman" panose="02020603050405020304" pitchFamily="18" charset="0"/>
              </a:rPr>
              <a:t>vote_count</a:t>
            </a:r>
            <a:r>
              <a:rPr lang="en-US" sz="2000" dirty="0">
                <a:solidFill>
                  <a:srgbClr val="FFFFFF"/>
                </a:solidFill>
                <a:latin typeface="Times New Roman" panose="02020603050405020304" pitchFamily="18" charset="0"/>
                <a:cs typeface="Times New Roman" panose="02020603050405020304" pitchFamily="18" charset="0"/>
              </a:rPr>
              <a:t>: The number of ratings given to the movie or TV show. </a:t>
            </a:r>
          </a:p>
          <a:p>
            <a:pPr>
              <a:lnSpc>
                <a:spcPct val="90000"/>
              </a:lnSpc>
              <a:buFont typeface="Wingdings" panose="05000000000000000000" pitchFamily="2" charset="2"/>
              <a:buChar char="Ø"/>
            </a:pPr>
            <a:r>
              <a:rPr lang="en-US" sz="2000" dirty="0">
                <a:solidFill>
                  <a:srgbClr val="FFFFFF"/>
                </a:solidFill>
                <a:latin typeface="Times New Roman" panose="02020603050405020304" pitchFamily="18" charset="0"/>
                <a:cs typeface="Times New Roman" panose="02020603050405020304" pitchFamily="18" charset="0"/>
              </a:rPr>
              <a:t>text: This column is not a part of the original dataset and might have been created for some analysis or processing. </a:t>
            </a:r>
          </a:p>
          <a:p>
            <a:pPr marL="0" indent="0">
              <a:buNone/>
            </a:pPr>
            <a:endParaRPr lang="en-CA" dirty="0"/>
          </a:p>
        </p:txBody>
      </p:sp>
    </p:spTree>
    <p:extLst>
      <p:ext uri="{BB962C8B-B14F-4D97-AF65-F5344CB8AC3E}">
        <p14:creationId xmlns:p14="http://schemas.microsoft.com/office/powerpoint/2010/main" val="343875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394B8-C7C8-BBFE-715B-A9AB29981E06}"/>
              </a:ext>
            </a:extLst>
          </p:cNvPr>
          <p:cNvSpPr>
            <a:spLocks noGrp="1"/>
          </p:cNvSpPr>
          <p:nvPr>
            <p:ph type="title"/>
          </p:nvPr>
        </p:nvSpPr>
        <p:spPr>
          <a:xfrm>
            <a:off x="508179" y="232499"/>
            <a:ext cx="6275143" cy="980481"/>
          </a:xfrm>
        </p:spPr>
        <p:txBody>
          <a:bodyPr>
            <a:normAutofit fontScale="90000"/>
          </a:bodyPr>
          <a:lstStyle/>
          <a:p>
            <a:r>
              <a:rPr lang="en-US" b="1" dirty="0">
                <a:solidFill>
                  <a:srgbClr val="EBEBEB"/>
                </a:solidFill>
                <a:latin typeface="Times New Roman" panose="02020603050405020304" pitchFamily="18" charset="0"/>
                <a:cs typeface="Times New Roman" panose="02020603050405020304" pitchFamily="18" charset="0"/>
              </a:rPr>
              <a:t>Preprocessing</a:t>
            </a:r>
            <a:r>
              <a:rPr lang="en-US" b="1" dirty="0">
                <a:solidFill>
                  <a:srgbClr val="EBEBEB"/>
                </a:solidFill>
              </a:rPr>
              <a:t> the Data</a:t>
            </a:r>
            <a:br>
              <a:rPr lang="en-US" b="1" dirty="0">
                <a:solidFill>
                  <a:srgbClr val="EBEBEB"/>
                </a:solidFill>
              </a:rPr>
            </a:br>
            <a:endParaRPr lang="en-CA" dirty="0">
              <a:solidFill>
                <a:srgbClr val="EBEBEB"/>
              </a:solidFill>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Filter">
            <a:extLst>
              <a:ext uri="{FF2B5EF4-FFF2-40B4-BE49-F238E27FC236}">
                <a16:creationId xmlns:a16="http://schemas.microsoft.com/office/drawing/2014/main" id="{33C8F320-9B70-8B98-2D78-3930670ECD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1" y="1721993"/>
            <a:ext cx="3414010" cy="3414010"/>
          </a:xfrm>
          <a:prstGeom prst="rect">
            <a:avLst/>
          </a:prstGeom>
          <a:effectLst/>
        </p:spPr>
      </p:pic>
      <p:sp>
        <p:nvSpPr>
          <p:cNvPr id="16" name="Rectangle 15">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AAE6AD4-3FF1-89FA-FFF4-5FAF2F5A2B03}"/>
              </a:ext>
            </a:extLst>
          </p:cNvPr>
          <p:cNvSpPr>
            <a:spLocks noGrp="1"/>
          </p:cNvSpPr>
          <p:nvPr>
            <p:ph idx="1"/>
          </p:nvPr>
        </p:nvSpPr>
        <p:spPr>
          <a:xfrm>
            <a:off x="561976" y="1476376"/>
            <a:ext cx="6275144" cy="4747444"/>
          </a:xfrm>
        </p:spPr>
        <p:txBody>
          <a:bodyPr>
            <a:normAutofit/>
          </a:bodyPr>
          <a:lstStyle/>
          <a:p>
            <a:pPr>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Initially, to categorize the data in our dataset, we used the genre id associated with each entry. </a:t>
            </a:r>
          </a:p>
          <a:p>
            <a:pPr>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However, to make the information more accessible and user-friendly, we decided to replace the genre ids with the corresponding genre names. </a:t>
            </a:r>
          </a:p>
          <a:p>
            <a:pPr>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To do this, we first cleaned the data by replacing all empty or whitespace-only strings with </a:t>
            </a:r>
            <a:r>
              <a:rPr lang="en-US" dirty="0" err="1">
                <a:solidFill>
                  <a:srgbClr val="FFFFFF"/>
                </a:solidFill>
                <a:latin typeface="Times New Roman" panose="02020603050405020304" pitchFamily="18" charset="0"/>
                <a:cs typeface="Times New Roman" panose="02020603050405020304" pitchFamily="18" charset="0"/>
              </a:rPr>
              <a:t>NaN</a:t>
            </a:r>
            <a:r>
              <a:rPr lang="en-US" dirty="0">
                <a:solidFill>
                  <a:srgbClr val="FFFFFF"/>
                </a:solidFill>
                <a:latin typeface="Times New Roman" panose="02020603050405020304" pitchFamily="18" charset="0"/>
                <a:cs typeface="Times New Roman" panose="02020603050405020304" pitchFamily="18" charset="0"/>
              </a:rPr>
              <a:t> values. </a:t>
            </a:r>
          </a:p>
          <a:p>
            <a:pPr>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Then, we mapped the </a:t>
            </a:r>
            <a:r>
              <a:rPr lang="en-US" dirty="0" err="1">
                <a:solidFill>
                  <a:srgbClr val="FFFFFF"/>
                </a:solidFill>
                <a:latin typeface="Times New Roman" panose="02020603050405020304" pitchFamily="18" charset="0"/>
                <a:cs typeface="Times New Roman" panose="02020603050405020304" pitchFamily="18" charset="0"/>
              </a:rPr>
              <a:t>genre_ids</a:t>
            </a:r>
            <a:r>
              <a:rPr lang="en-US" dirty="0">
                <a:solidFill>
                  <a:srgbClr val="FFFFFF"/>
                </a:solidFill>
                <a:latin typeface="Times New Roman" panose="02020603050405020304" pitchFamily="18" charset="0"/>
                <a:cs typeface="Times New Roman" panose="02020603050405020304" pitchFamily="18" charset="0"/>
              </a:rPr>
              <a:t> to the appropriate genre names and updated the dataset accordingly. </a:t>
            </a:r>
          </a:p>
          <a:p>
            <a:pPr>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This allowed us to present the information in a more organized and readable format.</a:t>
            </a:r>
          </a:p>
          <a:p>
            <a:pPr>
              <a:buFont typeface="Wingdings" panose="05000000000000000000" pitchFamily="2" charset="2"/>
              <a:buChar char="Ø"/>
            </a:pPr>
            <a:r>
              <a:rPr lang="en-US" dirty="0">
                <a:solidFill>
                  <a:srgbClr val="FFFFFF"/>
                </a:solidFill>
                <a:latin typeface="Times New Roman" panose="02020603050405020304" pitchFamily="18" charset="0"/>
                <a:cs typeface="Times New Roman" panose="02020603050405020304" pitchFamily="18" charset="0"/>
              </a:rPr>
              <a:t>We also removed duplicate values from our dataset and after removing those we had around 3000 records. </a:t>
            </a:r>
          </a:p>
          <a:p>
            <a:pPr>
              <a:buFont typeface="Wingdings" panose="05000000000000000000" pitchFamily="2" charset="2"/>
              <a:buChar char="Ø"/>
            </a:pPr>
            <a:endParaRPr lang="en-CA"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5753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6EC3-9B07-95B4-70BA-6FD8282D88E4}"/>
              </a:ext>
            </a:extLst>
          </p:cNvPr>
          <p:cNvSpPr>
            <a:spLocks noGrp="1"/>
          </p:cNvSpPr>
          <p:nvPr>
            <p:ph type="title"/>
          </p:nvPr>
        </p:nvSpPr>
        <p:spPr>
          <a:xfrm>
            <a:off x="646111" y="452718"/>
            <a:ext cx="9404723" cy="747433"/>
          </a:xfrm>
        </p:spPr>
        <p:txBody>
          <a:bodyPr/>
          <a:lstStyle/>
          <a:p>
            <a:r>
              <a:rPr lang="en-CA" dirty="0"/>
              <a:t>Data </a:t>
            </a:r>
            <a:r>
              <a:rPr lang="en-CA" dirty="0">
                <a:latin typeface="Times New Roman" panose="02020603050405020304" pitchFamily="18" charset="0"/>
                <a:cs typeface="Times New Roman" panose="02020603050405020304" pitchFamily="18" charset="0"/>
              </a:rPr>
              <a:t>Visualization</a:t>
            </a:r>
          </a:p>
        </p:txBody>
      </p:sp>
      <p:pic>
        <p:nvPicPr>
          <p:cNvPr id="9" name="Content Placeholder 8">
            <a:extLst>
              <a:ext uri="{FF2B5EF4-FFF2-40B4-BE49-F238E27FC236}">
                <a16:creationId xmlns:a16="http://schemas.microsoft.com/office/drawing/2014/main" id="{A7D36A4D-44A8-7230-E3E5-BE6FB0E16A1A}"/>
              </a:ext>
            </a:extLst>
          </p:cNvPr>
          <p:cNvPicPr>
            <a:picLocks noGrp="1" noChangeAspect="1"/>
          </p:cNvPicPr>
          <p:nvPr>
            <p:ph idx="1"/>
          </p:nvPr>
        </p:nvPicPr>
        <p:blipFill>
          <a:blip r:embed="rId2"/>
          <a:stretch>
            <a:fillRect/>
          </a:stretch>
        </p:blipFill>
        <p:spPr>
          <a:xfrm>
            <a:off x="1390651" y="1228143"/>
            <a:ext cx="9667874" cy="5349270"/>
          </a:xfrm>
        </p:spPr>
      </p:pic>
    </p:spTree>
    <p:extLst>
      <p:ext uri="{BB962C8B-B14F-4D97-AF65-F5344CB8AC3E}">
        <p14:creationId xmlns:p14="http://schemas.microsoft.com/office/powerpoint/2010/main" val="209907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3317A4-7494-298A-EA01-9E6E3C014C4D}"/>
              </a:ext>
            </a:extLst>
          </p:cNvPr>
          <p:cNvPicPr>
            <a:picLocks noGrp="1" noChangeAspect="1"/>
          </p:cNvPicPr>
          <p:nvPr>
            <p:ph idx="1"/>
          </p:nvPr>
        </p:nvPicPr>
        <p:blipFill>
          <a:blip r:embed="rId2"/>
          <a:stretch>
            <a:fillRect/>
          </a:stretch>
        </p:blipFill>
        <p:spPr>
          <a:xfrm>
            <a:off x="104775" y="619125"/>
            <a:ext cx="5705475" cy="5872308"/>
          </a:xfrm>
        </p:spPr>
      </p:pic>
      <p:pic>
        <p:nvPicPr>
          <p:cNvPr id="7" name="Picture 6">
            <a:extLst>
              <a:ext uri="{FF2B5EF4-FFF2-40B4-BE49-F238E27FC236}">
                <a16:creationId xmlns:a16="http://schemas.microsoft.com/office/drawing/2014/main" id="{513B07C1-A70E-83A4-FC21-5AD2F10A3383}"/>
              </a:ext>
            </a:extLst>
          </p:cNvPr>
          <p:cNvPicPr>
            <a:picLocks noChangeAspect="1"/>
          </p:cNvPicPr>
          <p:nvPr/>
        </p:nvPicPr>
        <p:blipFill>
          <a:blip r:embed="rId3"/>
          <a:stretch>
            <a:fillRect/>
          </a:stretch>
        </p:blipFill>
        <p:spPr>
          <a:xfrm>
            <a:off x="6096000" y="542620"/>
            <a:ext cx="5793333" cy="5948813"/>
          </a:xfrm>
          <a:prstGeom prst="rect">
            <a:avLst/>
          </a:prstGeom>
        </p:spPr>
      </p:pic>
    </p:spTree>
    <p:extLst>
      <p:ext uri="{BB962C8B-B14F-4D97-AF65-F5344CB8AC3E}">
        <p14:creationId xmlns:p14="http://schemas.microsoft.com/office/powerpoint/2010/main" val="204008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882FBD8-2CDC-E0B7-22EA-540B18D151F2}"/>
              </a:ext>
            </a:extLst>
          </p:cNvPr>
          <p:cNvSpPr>
            <a:spLocks noGrp="1"/>
          </p:cNvSpPr>
          <p:nvPr>
            <p:ph type="title"/>
          </p:nvPr>
        </p:nvSpPr>
        <p:spPr>
          <a:xfrm>
            <a:off x="806195" y="804672"/>
            <a:ext cx="3521359" cy="5248656"/>
          </a:xfrm>
        </p:spPr>
        <p:txBody>
          <a:bodyPr anchor="ctr">
            <a:normAutofit/>
          </a:bodyPr>
          <a:lstStyle/>
          <a:p>
            <a:pPr algn="ctr"/>
            <a:r>
              <a:rPr lang="en-CA" sz="4800" dirty="0">
                <a:latin typeface="Times New Roman" panose="02020603050405020304" pitchFamily="18" charset="0"/>
                <a:cs typeface="Times New Roman" panose="02020603050405020304" pitchFamily="18" charset="0"/>
              </a:rPr>
              <a:t>Model Building :</a:t>
            </a:r>
          </a:p>
        </p:txBody>
      </p:sp>
      <p:sp>
        <p:nvSpPr>
          <p:cNvPr id="21" name="Content Placeholder 2">
            <a:extLst>
              <a:ext uri="{FF2B5EF4-FFF2-40B4-BE49-F238E27FC236}">
                <a16:creationId xmlns:a16="http://schemas.microsoft.com/office/drawing/2014/main" id="{7C2A8EEE-7C2C-4F5B-5EF3-626D349C01F6}"/>
              </a:ext>
            </a:extLst>
          </p:cNvPr>
          <p:cNvSpPr>
            <a:spLocks noGrp="1"/>
          </p:cNvSpPr>
          <p:nvPr>
            <p:ph idx="1"/>
          </p:nvPr>
        </p:nvSpPr>
        <p:spPr>
          <a:xfrm>
            <a:off x="4975861" y="804671"/>
            <a:ext cx="6399930" cy="5248657"/>
          </a:xfrm>
        </p:spPr>
        <p:txBody>
          <a:bodyPr anchor="ctr">
            <a:normAutofit/>
          </a:bodyPr>
          <a:lstStyle/>
          <a:p>
            <a:pPr>
              <a:lnSpc>
                <a:spcPct val="90000"/>
              </a:lnSpc>
            </a:pPr>
            <a:r>
              <a:rPr lang="en-US" sz="1800" dirty="0">
                <a:latin typeface="Times New Roman" panose="02020603050405020304" pitchFamily="18" charset="0"/>
                <a:cs typeface="Times New Roman" panose="02020603050405020304" pitchFamily="18" charset="0"/>
              </a:rPr>
              <a:t>we vectorized the text data using </a:t>
            </a:r>
            <a:r>
              <a:rPr lang="en-US" sz="1800" dirty="0" err="1">
                <a:latin typeface="Times New Roman" panose="02020603050405020304" pitchFamily="18" charset="0"/>
                <a:cs typeface="Times New Roman" panose="02020603050405020304" pitchFamily="18" charset="0"/>
              </a:rPr>
              <a:t>tf-idf</a:t>
            </a:r>
            <a:r>
              <a:rPr lang="en-US" sz="1800" dirty="0">
                <a:latin typeface="Times New Roman" panose="02020603050405020304" pitchFamily="18" charset="0"/>
                <a:cs typeface="Times New Roman" panose="02020603050405020304" pitchFamily="18" charset="0"/>
              </a:rPr>
              <a:t>.</a:t>
            </a:r>
          </a:p>
          <a:p>
            <a:pPr>
              <a:lnSpc>
                <a:spcPct val="90000"/>
              </a:lnSpc>
            </a:pPr>
            <a:r>
              <a:rPr lang="en-US" sz="1800" dirty="0">
                <a:latin typeface="Times New Roman" panose="02020603050405020304" pitchFamily="18" charset="0"/>
                <a:cs typeface="Times New Roman" panose="02020603050405020304" pitchFamily="18" charset="0"/>
              </a:rPr>
              <a:t>Then, we checked for cosine similarity.</a:t>
            </a:r>
          </a:p>
          <a:p>
            <a:pPr>
              <a:lnSpc>
                <a:spcPct val="90000"/>
              </a:lnSpc>
            </a:pPr>
            <a:r>
              <a:rPr lang="en-US" sz="1800" dirty="0">
                <a:latin typeface="Times New Roman" panose="02020603050405020304" pitchFamily="18" charset="0"/>
                <a:cs typeface="Times New Roman" panose="02020603050405020304" pitchFamily="18" charset="0"/>
              </a:rPr>
              <a:t>Cosine similarity is a widely used technique in NLP for applications such as document clustering, document classification, and information retrieval. It is beneficial when dealing with large volumes of text data, as it can quickly identify similar documents without the need for expensive pairwise comparisons.  </a:t>
            </a:r>
          </a:p>
          <a:p>
            <a:pPr>
              <a:lnSpc>
                <a:spcPct val="90000"/>
              </a:lnSpc>
            </a:pPr>
            <a:r>
              <a:rPr lang="en-US" sz="1800" dirty="0">
                <a:latin typeface="Times New Roman" panose="02020603050405020304" pitchFamily="18" charset="0"/>
                <a:cs typeface="Times New Roman" panose="02020603050405020304" pitchFamily="18" charset="0"/>
              </a:rPr>
              <a:t> Here's a general overview of how cosine similarity can be used in NLP: </a:t>
            </a:r>
          </a:p>
          <a:p>
            <a:pPr>
              <a:lnSpc>
                <a:spcPct val="90000"/>
              </a:lnSpc>
            </a:pPr>
            <a:r>
              <a:rPr lang="en-US" sz="1800" dirty="0">
                <a:latin typeface="Times New Roman" panose="02020603050405020304" pitchFamily="18" charset="0"/>
                <a:cs typeface="Times New Roman" panose="02020603050405020304" pitchFamily="18" charset="0"/>
              </a:rPr>
              <a:t>Vectorize the text data using a method like TF-IDF or </a:t>
            </a:r>
            <a:r>
              <a:rPr lang="en-US" sz="1800" dirty="0" err="1">
                <a:latin typeface="Times New Roman" panose="02020603050405020304" pitchFamily="18" charset="0"/>
                <a:cs typeface="Times New Roman" panose="02020603050405020304" pitchFamily="18" charset="0"/>
              </a:rPr>
              <a:t>CountVectorizer</a:t>
            </a:r>
            <a:r>
              <a:rPr lang="en-US" sz="1800" dirty="0">
                <a:latin typeface="Times New Roman" panose="02020603050405020304" pitchFamily="18" charset="0"/>
                <a:cs typeface="Times New Roman" panose="02020603050405020304" pitchFamily="18" charset="0"/>
              </a:rPr>
              <a:t>. This will convert each document into a vector of term frequencies. </a:t>
            </a:r>
          </a:p>
          <a:p>
            <a:pPr>
              <a:lnSpc>
                <a:spcPct val="90000"/>
              </a:lnSpc>
            </a:pPr>
            <a:r>
              <a:rPr lang="en-US" sz="1800" dirty="0">
                <a:latin typeface="Times New Roman" panose="02020603050405020304" pitchFamily="18" charset="0"/>
                <a:cs typeface="Times New Roman" panose="02020603050405020304" pitchFamily="18" charset="0"/>
              </a:rPr>
              <a:t>Calculate the cosine similarity between each pair of documents using the formula:  </a:t>
            </a:r>
            <a:r>
              <a:rPr lang="en-US" sz="1800" dirty="0" err="1">
                <a:latin typeface="Times New Roman" panose="02020603050405020304" pitchFamily="18" charset="0"/>
                <a:cs typeface="Times New Roman" panose="02020603050405020304" pitchFamily="18" charset="0"/>
              </a:rPr>
              <a:t>cosine_milarity</a:t>
            </a:r>
            <a:r>
              <a:rPr lang="en-US" sz="1800" dirty="0">
                <a:latin typeface="Times New Roman" panose="02020603050405020304" pitchFamily="18" charset="0"/>
                <a:cs typeface="Times New Roman" panose="02020603050405020304" pitchFamily="18" charset="0"/>
              </a:rPr>
              <a:t>(d1, d2) = </a:t>
            </a:r>
            <a:r>
              <a:rPr lang="en-US" sz="1800" dirty="0" err="1">
                <a:latin typeface="Times New Roman" panose="02020603050405020304" pitchFamily="18" charset="0"/>
                <a:cs typeface="Times New Roman" panose="02020603050405020304" pitchFamily="18" charset="0"/>
              </a:rPr>
              <a:t>dot_product</a:t>
            </a:r>
            <a:r>
              <a:rPr lang="en-US" sz="1800" dirty="0">
                <a:latin typeface="Times New Roman" panose="02020603050405020304" pitchFamily="18" charset="0"/>
                <a:cs typeface="Times New Roman" panose="02020603050405020304" pitchFamily="18" charset="0"/>
              </a:rPr>
              <a:t>(d1, d2) / (||d1|| * ||d2||) where d1 and d2 are the vectors representing the two documents</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534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105</TotalTime>
  <Words>1390</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vt:lpstr>
      <vt:lpstr>Netflix shows recommendation system</vt:lpstr>
      <vt:lpstr>PowerPoint Presentation</vt:lpstr>
      <vt:lpstr>Introduction</vt:lpstr>
      <vt:lpstr>Dataset </vt:lpstr>
      <vt:lpstr>PowerPoint Presentation</vt:lpstr>
      <vt:lpstr>Preprocessing the Data </vt:lpstr>
      <vt:lpstr>Data Visualization</vt:lpstr>
      <vt:lpstr>PowerPoint Presentation</vt:lpstr>
      <vt:lpstr>Model Building :</vt:lpstr>
      <vt:lpstr>Understanding LDA Model</vt:lpstr>
      <vt:lpstr>PowerPoint Presentation</vt:lpstr>
      <vt:lpstr>PowerPoint Presentation</vt:lpstr>
      <vt:lpstr>PowerPoint Presentation</vt:lpstr>
      <vt:lpstr>Conclusion</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shows recommendation system</dc:title>
  <dc:creator>shivam.machhi.1999@gmail.com</dc:creator>
  <cp:lastModifiedBy>shivam.machhi.1999@gmail.com</cp:lastModifiedBy>
  <cp:revision>2</cp:revision>
  <dcterms:created xsi:type="dcterms:W3CDTF">2023-04-18T16:35:57Z</dcterms:created>
  <dcterms:modified xsi:type="dcterms:W3CDTF">2023-04-18T18:29:07Z</dcterms:modified>
</cp:coreProperties>
</file>