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showGuides="1">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77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75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6630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718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906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24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796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714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6405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4456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28939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019059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22AC2F71-3EEE-D608-DB22-E64BEBB2EAEE}"/>
              </a:ext>
            </a:extLst>
          </p:cNvPr>
          <p:cNvPicPr>
            <a:picLocks noChangeAspect="1"/>
          </p:cNvPicPr>
          <p:nvPr/>
        </p:nvPicPr>
        <p:blipFill rotWithShape="1">
          <a:blip r:embed="rId2"/>
          <a:srcRect t="1440" b="14340"/>
          <a:stretch/>
        </p:blipFill>
        <p:spPr>
          <a:xfrm>
            <a:off x="20" y="10"/>
            <a:ext cx="12199237" cy="6857989"/>
          </a:xfrm>
          <a:prstGeom prst="rect">
            <a:avLst/>
          </a:prstGeom>
        </p:spPr>
      </p:pic>
      <p:sp>
        <p:nvSpPr>
          <p:cNvPr id="34" name="Freeform: Shape 33">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A1483C-055C-DB1D-2016-3C8A430921C9}"/>
              </a:ext>
            </a:extLst>
          </p:cNvPr>
          <p:cNvSpPr>
            <a:spLocks noGrp="1"/>
          </p:cNvSpPr>
          <p:nvPr>
            <p:ph type="ctrTitle"/>
          </p:nvPr>
        </p:nvSpPr>
        <p:spPr>
          <a:xfrm>
            <a:off x="1160890" y="1061686"/>
            <a:ext cx="8266139" cy="3793336"/>
          </a:xfrm>
        </p:spPr>
        <p:txBody>
          <a:bodyPr anchor="t">
            <a:normAutofit/>
          </a:bodyPr>
          <a:lstStyle/>
          <a:p>
            <a:pPr>
              <a:lnSpc>
                <a:spcPct val="90000"/>
              </a:lnSpc>
            </a:pPr>
            <a:r>
              <a:rPr lang="en-IN" sz="6600">
                <a:solidFill>
                  <a:srgbClr val="FFFFFF"/>
                </a:solidFill>
              </a:rPr>
              <a:t>SALES</a:t>
            </a:r>
            <a:br>
              <a:rPr lang="en-IN" sz="6600">
                <a:solidFill>
                  <a:srgbClr val="FFFFFF"/>
                </a:solidFill>
              </a:rPr>
            </a:br>
            <a:r>
              <a:rPr lang="en-IN" sz="6600">
                <a:solidFill>
                  <a:srgbClr val="FFFFFF"/>
                </a:solidFill>
              </a:rPr>
              <a:t>DATA</a:t>
            </a:r>
            <a:br>
              <a:rPr lang="en-IN" sz="6600">
                <a:solidFill>
                  <a:srgbClr val="FFFFFF"/>
                </a:solidFill>
              </a:rPr>
            </a:br>
            <a:r>
              <a:rPr lang="en-IN" sz="6600">
                <a:solidFill>
                  <a:srgbClr val="FFFFFF"/>
                </a:solidFill>
              </a:rPr>
              <a:t>ANALYSIS</a:t>
            </a:r>
            <a:br>
              <a:rPr lang="en-IN" sz="6600">
                <a:solidFill>
                  <a:srgbClr val="FFFFFF"/>
                </a:solidFill>
              </a:rPr>
            </a:br>
            <a:r>
              <a:rPr lang="en-IN" sz="6600">
                <a:solidFill>
                  <a:srgbClr val="FFFFFF"/>
                </a:solidFill>
              </a:rPr>
              <a:t>DASHBOARD</a:t>
            </a:r>
          </a:p>
        </p:txBody>
      </p:sp>
      <p:cxnSp>
        <p:nvCxnSpPr>
          <p:cNvPr id="35" name="Straight Connector 34">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E870-BA2D-3C46-757B-8FC8DCD1DF7F}"/>
              </a:ext>
            </a:extLst>
          </p:cNvPr>
          <p:cNvSpPr>
            <a:spLocks noGrp="1"/>
          </p:cNvSpPr>
          <p:nvPr>
            <p:ph type="title"/>
          </p:nvPr>
        </p:nvSpPr>
        <p:spPr>
          <a:xfrm>
            <a:off x="772884" y="239486"/>
            <a:ext cx="9905999" cy="840460"/>
          </a:xfrm>
        </p:spPr>
        <p:txBody>
          <a:bodyPr/>
          <a:lstStyle/>
          <a:p>
            <a:r>
              <a:rPr lang="en-IN" b="0" dirty="0">
                <a:solidFill>
                  <a:schemeClr val="accent5">
                    <a:lumMod val="75000"/>
                  </a:schemeClr>
                </a:solidFill>
                <a:latin typeface="Avenir Next"/>
              </a:rPr>
              <a:t>Objective</a:t>
            </a:r>
            <a:endParaRPr lang="en-IN" dirty="0"/>
          </a:p>
        </p:txBody>
      </p:sp>
      <p:sp>
        <p:nvSpPr>
          <p:cNvPr id="3" name="Content Placeholder 2">
            <a:extLst>
              <a:ext uri="{FF2B5EF4-FFF2-40B4-BE49-F238E27FC236}">
                <a16:creationId xmlns:a16="http://schemas.microsoft.com/office/drawing/2014/main" id="{145D5035-F9D5-E55F-400E-F327C0F8E8F3}"/>
              </a:ext>
            </a:extLst>
          </p:cNvPr>
          <p:cNvSpPr>
            <a:spLocks noGrp="1"/>
          </p:cNvSpPr>
          <p:nvPr>
            <p:ph idx="1"/>
          </p:nvPr>
        </p:nvSpPr>
        <p:spPr>
          <a:xfrm>
            <a:off x="892629" y="1079946"/>
            <a:ext cx="9905999" cy="1771888"/>
          </a:xfrm>
        </p:spPr>
        <p:txBody>
          <a:bodyPr>
            <a:normAutofit/>
          </a:bodyPr>
          <a:lstStyle/>
          <a:p>
            <a:pPr marL="0" indent="0">
              <a:buNone/>
            </a:pPr>
            <a:r>
              <a:rPr kumimoji="0" lang="en-US" sz="2800" b="0" i="0" u="none" strike="noStrike" kern="1200" cap="none" spc="0" normalizeH="0" baseline="0" noProof="0" dirty="0">
                <a:ln>
                  <a:noFill/>
                </a:ln>
                <a:solidFill>
                  <a:schemeClr val="bg2">
                    <a:lumMod val="50000"/>
                    <a:lumOff val="50000"/>
                  </a:schemeClr>
                </a:solidFill>
                <a:effectLst/>
                <a:uLnTx/>
                <a:uFillTx/>
                <a:latin typeface="Avenir Next"/>
                <a:ea typeface="+mj-ea"/>
                <a:cs typeface="+mj-cs"/>
              </a:rPr>
              <a:t>The primary objective of this project is to analyze retail sales data to gain actionable insights that will enhance performance and enable us to closely monitor our sales and overall performance.</a:t>
            </a:r>
            <a:endParaRPr lang="en-IN" sz="2800" dirty="0"/>
          </a:p>
        </p:txBody>
      </p:sp>
      <p:sp>
        <p:nvSpPr>
          <p:cNvPr id="4" name="Title 1">
            <a:extLst>
              <a:ext uri="{FF2B5EF4-FFF2-40B4-BE49-F238E27FC236}">
                <a16:creationId xmlns:a16="http://schemas.microsoft.com/office/drawing/2014/main" id="{DD031288-24CF-438C-B6A9-8B156B8C3C44}"/>
              </a:ext>
            </a:extLst>
          </p:cNvPr>
          <p:cNvSpPr txBox="1">
            <a:spLocks/>
          </p:cNvSpPr>
          <p:nvPr/>
        </p:nvSpPr>
        <p:spPr>
          <a:xfrm>
            <a:off x="881739" y="386650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IN" sz="2800" b="1" dirty="0">
                <a:solidFill>
                  <a:srgbClr val="00B050"/>
                </a:solidFill>
                <a:latin typeface="Avenir Next"/>
              </a:rPr>
              <a:t>Sales Dashboard – On next slide</a:t>
            </a:r>
          </a:p>
          <a:p>
            <a:r>
              <a:rPr lang="en-IN" sz="2800" b="1" dirty="0">
                <a:solidFill>
                  <a:srgbClr val="00B050"/>
                </a:solidFill>
                <a:latin typeface="Avenir Next"/>
              </a:rPr>
              <a:t>For interactive dashboard please download excel file.</a:t>
            </a:r>
            <a:endParaRPr lang="en-IN" sz="2800" b="1" dirty="0">
              <a:solidFill>
                <a:srgbClr val="00B050"/>
              </a:solidFill>
            </a:endParaRPr>
          </a:p>
        </p:txBody>
      </p:sp>
    </p:spTree>
    <p:extLst>
      <p:ext uri="{BB962C8B-B14F-4D97-AF65-F5344CB8AC3E}">
        <p14:creationId xmlns:p14="http://schemas.microsoft.com/office/powerpoint/2010/main" val="408782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DA8B1CB-BA93-8F4F-C55E-D112642FE2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548" y="101655"/>
            <a:ext cx="11956904" cy="6654689"/>
          </a:xfrm>
          <a:prstGeom prst="rect">
            <a:avLst/>
          </a:prstGeom>
        </p:spPr>
      </p:pic>
    </p:spTree>
    <p:extLst>
      <p:ext uri="{BB962C8B-B14F-4D97-AF65-F5344CB8AC3E}">
        <p14:creationId xmlns:p14="http://schemas.microsoft.com/office/powerpoint/2010/main" val="155494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E870-BA2D-3C46-757B-8FC8DCD1DF7F}"/>
              </a:ext>
            </a:extLst>
          </p:cNvPr>
          <p:cNvSpPr>
            <a:spLocks noGrp="1"/>
          </p:cNvSpPr>
          <p:nvPr>
            <p:ph type="title"/>
          </p:nvPr>
        </p:nvSpPr>
        <p:spPr>
          <a:xfrm>
            <a:off x="772884" y="239486"/>
            <a:ext cx="9905999" cy="840460"/>
          </a:xfrm>
        </p:spPr>
        <p:txBody>
          <a:bodyPr>
            <a:noAutofit/>
          </a:bodyPr>
          <a:lstStyle/>
          <a:p>
            <a:r>
              <a:rPr lang="en-IN" dirty="0">
                <a:solidFill>
                  <a:schemeClr val="accent5">
                    <a:lumMod val="75000"/>
                  </a:schemeClr>
                </a:solidFill>
                <a:latin typeface="Avenir Next"/>
              </a:rPr>
              <a:t>Insights:</a:t>
            </a:r>
            <a:endParaRPr lang="en-IN" dirty="0"/>
          </a:p>
        </p:txBody>
      </p:sp>
      <p:sp>
        <p:nvSpPr>
          <p:cNvPr id="3" name="Content Placeholder 2">
            <a:extLst>
              <a:ext uri="{FF2B5EF4-FFF2-40B4-BE49-F238E27FC236}">
                <a16:creationId xmlns:a16="http://schemas.microsoft.com/office/drawing/2014/main" id="{145D5035-F9D5-E55F-400E-F327C0F8E8F3}"/>
              </a:ext>
            </a:extLst>
          </p:cNvPr>
          <p:cNvSpPr>
            <a:spLocks noGrp="1"/>
          </p:cNvSpPr>
          <p:nvPr>
            <p:ph idx="1"/>
          </p:nvPr>
        </p:nvSpPr>
        <p:spPr>
          <a:xfrm>
            <a:off x="892629" y="1079946"/>
            <a:ext cx="9905999" cy="4863654"/>
          </a:xfrm>
        </p:spPr>
        <p:txBody>
          <a:bodyPr>
            <a:normAutofit/>
          </a:bodyPr>
          <a:lstStyle/>
          <a:p>
            <a:r>
              <a:rPr lang="en-US" sz="2400" dirty="0">
                <a:solidFill>
                  <a:schemeClr val="bg2">
                    <a:lumMod val="50000"/>
                    <a:lumOff val="50000"/>
                  </a:schemeClr>
                </a:solidFill>
                <a:latin typeface="Avenir Next"/>
              </a:rPr>
              <a:t>Our highest sales were in January.</a:t>
            </a:r>
          </a:p>
          <a:p>
            <a:r>
              <a:rPr lang="en-US" sz="2400" dirty="0">
                <a:solidFill>
                  <a:schemeClr val="bg2">
                    <a:lumMod val="50000"/>
                    <a:lumOff val="50000"/>
                  </a:schemeClr>
                </a:solidFill>
                <a:latin typeface="Avenir Next"/>
              </a:rPr>
              <a:t>Our all-time top-selling product is Product41, with total sales of $22,952.</a:t>
            </a:r>
          </a:p>
          <a:p>
            <a:r>
              <a:rPr lang="en-US" sz="2400" dirty="0">
                <a:solidFill>
                  <a:schemeClr val="bg2">
                    <a:lumMod val="50000"/>
                    <a:lumOff val="50000"/>
                  </a:schemeClr>
                </a:solidFill>
                <a:latin typeface="Avenir Next"/>
              </a:rPr>
              <a:t>Our all-time highest-selling category is Category4, with total sales of $95,269.</a:t>
            </a:r>
          </a:p>
          <a:p>
            <a:r>
              <a:rPr lang="en-US" sz="2400" dirty="0">
                <a:solidFill>
                  <a:schemeClr val="bg2">
                    <a:lumMod val="50000"/>
                    <a:lumOff val="50000"/>
                  </a:schemeClr>
                </a:solidFill>
                <a:latin typeface="Avenir Next"/>
              </a:rPr>
              <a:t>52% of our sales come from direct sales, 33% through online channels, and 15% from wholesalers.</a:t>
            </a:r>
          </a:p>
          <a:p>
            <a:r>
              <a:rPr lang="en-US" sz="2400" dirty="0">
                <a:solidFill>
                  <a:schemeClr val="bg2">
                    <a:lumMod val="50000"/>
                    <a:lumOff val="50000"/>
                  </a:schemeClr>
                </a:solidFill>
                <a:latin typeface="Avenir Next"/>
              </a:rPr>
              <a:t>Our total profit is $69,908, with a total EBITA of 21%.</a:t>
            </a:r>
          </a:p>
          <a:p>
            <a:r>
              <a:rPr lang="en-US" sz="2400" dirty="0">
                <a:solidFill>
                  <a:schemeClr val="bg2">
                    <a:lumMod val="50000"/>
                    <a:lumOff val="50000"/>
                  </a:schemeClr>
                </a:solidFill>
                <a:latin typeface="Avenir Next"/>
              </a:rPr>
              <a:t>We receive 50% of payments online and 50% through cash transactions.</a:t>
            </a:r>
            <a:endParaRPr lang="en-IN" sz="2400" dirty="0">
              <a:solidFill>
                <a:schemeClr val="bg2">
                  <a:lumMod val="50000"/>
                  <a:lumOff val="50000"/>
                </a:schemeClr>
              </a:solidFill>
              <a:latin typeface="Avenir Next"/>
            </a:endParaRPr>
          </a:p>
        </p:txBody>
      </p:sp>
    </p:spTree>
    <p:extLst>
      <p:ext uri="{BB962C8B-B14F-4D97-AF65-F5344CB8AC3E}">
        <p14:creationId xmlns:p14="http://schemas.microsoft.com/office/powerpoint/2010/main" val="98075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8882-61FF-D944-432D-0B5FAAF2C2E1}"/>
              </a:ext>
            </a:extLst>
          </p:cNvPr>
          <p:cNvSpPr>
            <a:spLocks noGrp="1"/>
          </p:cNvSpPr>
          <p:nvPr>
            <p:ph type="title"/>
          </p:nvPr>
        </p:nvSpPr>
        <p:spPr>
          <a:xfrm>
            <a:off x="4680857" y="2669078"/>
            <a:ext cx="2830286" cy="1360898"/>
          </a:xfrm>
        </p:spPr>
        <p:txBody>
          <a:bodyPr>
            <a:normAutofit/>
          </a:bodyPr>
          <a:lstStyle/>
          <a:p>
            <a:r>
              <a:rPr lang="en-IN" sz="6000" dirty="0">
                <a:solidFill>
                  <a:schemeClr val="accent5">
                    <a:lumMod val="75000"/>
                  </a:schemeClr>
                </a:solidFill>
                <a:latin typeface="Avenir Next"/>
              </a:rPr>
              <a:t>THANKS</a:t>
            </a:r>
            <a:endParaRPr lang="en-IN" sz="6000" dirty="0"/>
          </a:p>
        </p:txBody>
      </p:sp>
    </p:spTree>
    <p:extLst>
      <p:ext uri="{BB962C8B-B14F-4D97-AF65-F5344CB8AC3E}">
        <p14:creationId xmlns:p14="http://schemas.microsoft.com/office/powerpoint/2010/main" val="2845513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40</TotalTime>
  <Words>142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vt:lpstr>
      <vt:lpstr>Walbaum Display</vt:lpstr>
      <vt:lpstr>RegattaVTI</vt:lpstr>
      <vt:lpstr>SALES DATA ANALYSIS DASHBOARD</vt:lpstr>
      <vt:lpstr>Objective</vt:lpstr>
      <vt:lpstr>PowerPoint Presentation</vt:lpstr>
      <vt:lpstr>Insights: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 DASHBOARD</dc:title>
  <dc:creator>shivam  Pandey</dc:creator>
  <cp:lastModifiedBy>shivam  Pandey</cp:lastModifiedBy>
  <cp:revision>1</cp:revision>
  <cp:lastPrinted>2024-05-07T15:44:00Z</cp:lastPrinted>
  <dcterms:created xsi:type="dcterms:W3CDTF">2024-05-07T14:58:44Z</dcterms:created>
  <dcterms:modified xsi:type="dcterms:W3CDTF">2024-05-07T16:12:58Z</dcterms:modified>
</cp:coreProperties>
</file>