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7" r:id="rId4"/>
    <p:sldId id="260" r:id="rId5"/>
    <p:sldId id="259" r:id="rId6"/>
    <p:sldId id="277" r:id="rId7"/>
    <p:sldId id="262" r:id="rId8"/>
    <p:sldId id="278" r:id="rId9"/>
    <p:sldId id="265" r:id="rId10"/>
    <p:sldId id="266" r:id="rId11"/>
    <p:sldId id="268" r:id="rId12"/>
    <p:sldId id="267" r:id="rId13"/>
    <p:sldId id="270" r:id="rId14"/>
    <p:sldId id="269" r:id="rId15"/>
    <p:sldId id="279" r:id="rId16"/>
    <p:sldId id="280" r:id="rId17"/>
    <p:sldId id="284" r:id="rId18"/>
    <p:sldId id="297" r:id="rId19"/>
    <p:sldId id="298" r:id="rId20"/>
    <p:sldId id="300" r:id="rId21"/>
    <p:sldId id="302" r:id="rId22"/>
    <p:sldId id="303" r:id="rId23"/>
    <p:sldId id="304" r:id="rId24"/>
    <p:sldId id="306" r:id="rId25"/>
    <p:sldId id="274" r:id="rId26"/>
    <p:sldId id="314" r:id="rId27"/>
    <p:sldId id="282" r:id="rId28"/>
    <p:sldId id="315" r:id="rId29"/>
    <p:sldId id="273" r:id="rId30"/>
    <p:sldId id="275" r:id="rId31"/>
    <p:sldId id="276"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A59F5-E0BF-48E0-8985-E170CE66EAD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CE63C-DFE6-4221-A70A-F1E54D6E4BA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a:prstGeom prst="rect">
            <a:avLst/>
          </a:prstGeom>
        </p:spPr>
        <p:txBody>
          <a:bodyPr/>
          <a:lstStyle/>
          <a:p>
            <a:fld id="{31EE1FCC-5A2D-462A-B2EB-2E032CCD8ED6}" type="datetimeFigureOut">
              <a:rPr lang="en-IN" smtClean="0"/>
            </a:fld>
            <a:endParaRPr lang="en-IN"/>
          </a:p>
        </p:txBody>
      </p:sp>
      <p:sp>
        <p:nvSpPr>
          <p:cNvPr id="5" name="Footer Placeholder 4"/>
          <p:cNvSpPr>
            <a:spLocks noGrp="1"/>
          </p:cNvSpPr>
          <p:nvPr>
            <p:ph type="ftr" sz="quarter" idx="11"/>
          </p:nvPr>
        </p:nvSpPr>
        <p:spPr>
          <a:xfrm>
            <a:off x="2692397" y="5037663"/>
            <a:ext cx="5214635" cy="279400"/>
          </a:xfrm>
          <a:prstGeom prst="rect">
            <a:avLst/>
          </a:prstGeom>
        </p:spPr>
        <p:txBody>
          <a:bodyPr/>
          <a:lstStyle/>
          <a:p>
            <a:endParaRPr lang="en-IN"/>
          </a:p>
        </p:txBody>
      </p:sp>
      <p:sp>
        <p:nvSpPr>
          <p:cNvPr id="6" name="Slide Number Placeholder 5"/>
          <p:cNvSpPr>
            <a:spLocks noGrp="1"/>
          </p:cNvSpPr>
          <p:nvPr>
            <p:ph type="sldNum" sz="quarter" idx="12"/>
          </p:nvPr>
        </p:nvSpPr>
        <p:spPr>
          <a:xfrm>
            <a:off x="8956900" y="5037663"/>
            <a:ext cx="551167" cy="279400"/>
          </a:xfrm>
          <a:prstGeom prst="rect">
            <a:avLst/>
          </a:prstGeom>
        </p:spPr>
        <p:txBody>
          <a:bodyPr/>
          <a:lstStyle/>
          <a:p>
            <a:fld id="{20F6A290-B636-469D-8892-588110986F81}" type="slidenum">
              <a:rPr lang="en-IN" smtClean="0"/>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a:xfrm>
            <a:off x="585786" y="6457252"/>
            <a:ext cx="7305900" cy="279400"/>
          </a:xfrm>
          <a:prstGeom prst="rect">
            <a:avLst/>
          </a:prstGeom>
        </p:spPr>
        <p:txBody>
          <a:bodyPr/>
          <a:lstStyle/>
          <a:p>
            <a:r>
              <a:rPr lang="en-US" smtClean="0"/>
              <a:t>32 BIT 5 STAGE PIPELINE MIPS</a:t>
            </a:r>
            <a:endParaRPr lang="en-IN" dirty="0"/>
          </a:p>
        </p:txBody>
      </p:sp>
      <p:sp>
        <p:nvSpPr>
          <p:cNvPr id="7" name="Slide Number Placeholder 6"/>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85786" y="6457252"/>
            <a:ext cx="7305900" cy="279400"/>
          </a:xfrm>
          <a:prstGeom prst="rect">
            <a:avLst/>
          </a:prstGeom>
        </p:spPr>
        <p:txBody>
          <a:bodyPr/>
          <a:lstStyle/>
          <a:p>
            <a:r>
              <a:rPr lang="en-US" smtClean="0"/>
              <a:t>32 BIT 5 STAGE PIPELINE MIPS</a:t>
            </a:r>
            <a:endParaRPr lang="en-IN"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smtClean="0"/>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85786" y="6457252"/>
            <a:ext cx="7305900" cy="279400"/>
          </a:xfrm>
          <a:prstGeom prst="rect">
            <a:avLst/>
          </a:prstGeom>
        </p:spPr>
        <p:txBody>
          <a:bodyPr/>
          <a:lstStyle/>
          <a:p>
            <a:r>
              <a:rPr lang="en-US" smtClean="0"/>
              <a:t>32 BIT 5 STAGE PIPELINE MIPS</a:t>
            </a:r>
            <a:endParaRPr lang="en-IN"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smtClean="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85786" y="6457252"/>
            <a:ext cx="7305900" cy="279400"/>
          </a:xfrm>
          <a:prstGeom prst="rect">
            <a:avLst/>
          </a:prstGeom>
        </p:spPr>
        <p:txBody>
          <a:bodyPr/>
          <a:lstStyle/>
          <a:p>
            <a:r>
              <a:rPr lang="en-US" smtClean="0"/>
              <a:t>32 BIT 5 STAGE PIPELINE MIPS</a:t>
            </a:r>
            <a:endParaRPr lang="en-IN"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85786" y="6457252"/>
            <a:ext cx="7305900" cy="279400"/>
          </a:xfrm>
          <a:prstGeom prst="rect">
            <a:avLst/>
          </a:prstGeom>
        </p:spPr>
        <p:txBody>
          <a:bodyPr/>
          <a:lstStyle/>
          <a:p>
            <a:r>
              <a:rPr lang="en-US" smtClean="0"/>
              <a:t>32 BIT 5 STAGE PIPELINE MIPS</a:t>
            </a:r>
            <a:endParaRPr lang="en-IN"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smtClean="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85786" y="6457252"/>
            <a:ext cx="7305900" cy="279400"/>
          </a:xfrm>
          <a:prstGeom prst="rect">
            <a:avLst/>
          </a:prstGeom>
        </p:spPr>
        <p:txBody>
          <a:bodyPr/>
          <a:lstStyle/>
          <a:p>
            <a:r>
              <a:rPr lang="en-US" smtClean="0"/>
              <a:t>32 BIT 5 STAGE PIPELINE MIPS</a:t>
            </a:r>
            <a:endParaRPr lang="en-IN" dirty="0"/>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D57F1E4F-1CFF-5643-939E-217C01CDF565}" type="slidenum">
              <a:rPr lang="en-US" smtClean="0"/>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31EE1FCC-5A2D-462A-B2EB-2E032CCD8ED6}" type="datetimeFigureOut">
              <a:rPr lang="en-IN" smtClean="0"/>
            </a:fld>
            <a:endParaRPr lang="en-IN"/>
          </a:p>
        </p:txBody>
      </p:sp>
      <p:sp>
        <p:nvSpPr>
          <p:cNvPr id="5" name="Footer Placeholder 4"/>
          <p:cNvSpPr>
            <a:spLocks noGrp="1"/>
          </p:cNvSpPr>
          <p:nvPr>
            <p:ph type="ftr" sz="quarter" idx="11"/>
          </p:nvPr>
        </p:nvSpPr>
        <p:spPr>
          <a:xfrm>
            <a:off x="585786" y="6457252"/>
            <a:ext cx="7305900" cy="279400"/>
          </a:xfrm>
          <a:prstGeom prst="rect">
            <a:avLst/>
          </a:prstGeom>
        </p:spPr>
        <p:txBody>
          <a:bodyPr/>
          <a:lstStyle/>
          <a:p>
            <a:endParaRPr lang="en-IN"/>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20F6A290-B636-469D-8892-588110986F81}"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31EE1FCC-5A2D-462A-B2EB-2E032CCD8ED6}" type="datetimeFigureOut">
              <a:rPr lang="en-IN" smtClean="0"/>
            </a:fld>
            <a:endParaRPr lang="en-IN"/>
          </a:p>
        </p:txBody>
      </p:sp>
      <p:sp>
        <p:nvSpPr>
          <p:cNvPr id="5" name="Footer Placeholder 4"/>
          <p:cNvSpPr>
            <a:spLocks noGrp="1"/>
          </p:cNvSpPr>
          <p:nvPr>
            <p:ph type="ftr" sz="quarter" idx="11"/>
          </p:nvPr>
        </p:nvSpPr>
        <p:spPr>
          <a:xfrm>
            <a:off x="585786" y="6457252"/>
            <a:ext cx="7305900" cy="279400"/>
          </a:xfrm>
          <a:prstGeom prst="rect">
            <a:avLst/>
          </a:prstGeom>
        </p:spPr>
        <p:txBody>
          <a:bodyPr/>
          <a:lstStyle/>
          <a:p>
            <a:endParaRPr lang="en-IN"/>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20F6A290-B636-469D-8892-588110986F81}" type="slidenum">
              <a:rPr lang="en-IN" smtClean="0"/>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17102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533399"/>
            <a:ext cx="9601196" cy="1303867"/>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295401" y="1990875"/>
            <a:ext cx="9601196" cy="3843868"/>
          </a:xfrm>
        </p:spPr>
        <p:txBody>
          <a:bodyPr/>
          <a:lstStyle/>
          <a:p>
            <a:pPr lvl="0"/>
            <a:r>
              <a:rPr lang="en-US" dirty="0" smtClean="0"/>
              <a:t>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677501" y="5969000"/>
            <a:ext cx="1600200" cy="279400"/>
          </a:xfrm>
          <a:prstGeom prst="rect">
            <a:avLst/>
          </a:prstGeom>
        </p:spPr>
        <p:txBody>
          <a:bodyPr/>
          <a:lstStyle/>
          <a:p>
            <a:fld id="{31EE1FCC-5A2D-462A-B2EB-2E032CCD8ED6}" type="datetimeFigureOut">
              <a:rPr lang="en-IN" smtClean="0"/>
            </a:fld>
            <a:endParaRPr lang="en-IN"/>
          </a:p>
        </p:txBody>
      </p:sp>
      <p:sp>
        <p:nvSpPr>
          <p:cNvPr id="5" name="Footer Placeholder 4"/>
          <p:cNvSpPr>
            <a:spLocks noGrp="1"/>
          </p:cNvSpPr>
          <p:nvPr>
            <p:ph type="ftr" sz="quarter" idx="11"/>
          </p:nvPr>
        </p:nvSpPr>
        <p:spPr>
          <a:xfrm>
            <a:off x="585786" y="6457252"/>
            <a:ext cx="7305900" cy="279400"/>
          </a:xfrm>
          <a:prstGeom prst="rect">
            <a:avLst/>
          </a:prstGeom>
        </p:spPr>
        <p:txBody>
          <a:bodyPr/>
          <a:lstStyle/>
          <a:p>
            <a:endParaRPr lang="en-IN"/>
          </a:p>
        </p:txBody>
      </p:sp>
      <p:sp>
        <p:nvSpPr>
          <p:cNvPr id="6" name="Slide Number Placeholder 5"/>
          <p:cNvSpPr>
            <a:spLocks noGrp="1"/>
          </p:cNvSpPr>
          <p:nvPr>
            <p:ph type="sldNum" sz="quarter" idx="12"/>
          </p:nvPr>
        </p:nvSpPr>
        <p:spPr>
          <a:xfrm>
            <a:off x="10353901" y="5969000"/>
            <a:ext cx="542697" cy="279400"/>
          </a:xfrm>
          <a:prstGeom prst="rect">
            <a:avLst/>
          </a:prstGeom>
        </p:spPr>
        <p:txBody>
          <a:bodyPr/>
          <a:lstStyle/>
          <a:p>
            <a:fld id="{20F6A290-B636-469D-8892-588110986F81}" type="slidenum">
              <a:rPr lang="en-IN" smtClean="0"/>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a:xfrm>
            <a:off x="8677501" y="5969000"/>
            <a:ext cx="1600200" cy="279400"/>
          </a:xfrm>
          <a:prstGeom prst="rect">
            <a:avLst/>
          </a:prstGeom>
        </p:spPr>
        <p:txBody>
          <a:bodyPr/>
          <a:lstStyle/>
          <a:p>
            <a:fld id="{31EE1FCC-5A2D-462A-B2EB-2E032CCD8ED6}" type="datetimeFigureOut">
              <a:rPr lang="en-IN" smtClean="0"/>
            </a:fld>
            <a:endParaRPr lang="en-IN"/>
          </a:p>
        </p:txBody>
      </p:sp>
      <p:sp>
        <p:nvSpPr>
          <p:cNvPr id="6" name="Footer Placeholder 5"/>
          <p:cNvSpPr>
            <a:spLocks noGrp="1"/>
          </p:cNvSpPr>
          <p:nvPr>
            <p:ph type="ftr" sz="quarter" idx="11"/>
          </p:nvPr>
        </p:nvSpPr>
        <p:spPr>
          <a:xfrm>
            <a:off x="585786" y="6457252"/>
            <a:ext cx="7305900" cy="279400"/>
          </a:xfrm>
          <a:prstGeom prst="rect">
            <a:avLst/>
          </a:prstGeom>
        </p:spPr>
        <p:txBody>
          <a:bodyPr/>
          <a:lstStyle/>
          <a:p>
            <a:endParaRPr lang="en-IN"/>
          </a:p>
        </p:txBody>
      </p:sp>
      <p:sp>
        <p:nvSpPr>
          <p:cNvPr id="7" name="Slide Number Placeholder 6"/>
          <p:cNvSpPr>
            <a:spLocks noGrp="1"/>
          </p:cNvSpPr>
          <p:nvPr>
            <p:ph type="sldNum" sz="quarter" idx="12"/>
          </p:nvPr>
        </p:nvSpPr>
        <p:spPr>
          <a:xfrm>
            <a:off x="10353901" y="5969000"/>
            <a:ext cx="542697" cy="279400"/>
          </a:xfrm>
          <a:prstGeom prst="rect">
            <a:avLst/>
          </a:prstGeom>
        </p:spPr>
        <p:txBody>
          <a:bodyPr/>
          <a:lstStyle/>
          <a:p>
            <a:fld id="{20F6A290-B636-469D-8892-588110986F8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8677501" y="5969000"/>
            <a:ext cx="1600200" cy="279400"/>
          </a:xfrm>
          <a:prstGeom prst="rect">
            <a:avLst/>
          </a:prstGeom>
        </p:spPr>
        <p:txBody>
          <a:bodyPr/>
          <a:lstStyle/>
          <a:p>
            <a:fld id="{31EE1FCC-5A2D-462A-B2EB-2E032CCD8ED6}" type="datetimeFigureOut">
              <a:rPr lang="en-IN" smtClean="0"/>
            </a:fld>
            <a:endParaRPr lang="en-IN"/>
          </a:p>
        </p:txBody>
      </p:sp>
      <p:sp>
        <p:nvSpPr>
          <p:cNvPr id="6" name="Footer Placeholder 5"/>
          <p:cNvSpPr>
            <a:spLocks noGrp="1"/>
          </p:cNvSpPr>
          <p:nvPr>
            <p:ph type="ftr" sz="quarter" idx="11"/>
          </p:nvPr>
        </p:nvSpPr>
        <p:spPr>
          <a:xfrm>
            <a:off x="585786" y="6457252"/>
            <a:ext cx="7305900" cy="279400"/>
          </a:xfrm>
          <a:prstGeom prst="rect">
            <a:avLst/>
          </a:prstGeom>
        </p:spPr>
        <p:txBody>
          <a:bodyPr/>
          <a:lstStyle/>
          <a:p>
            <a:endParaRPr lang="en-IN"/>
          </a:p>
        </p:txBody>
      </p:sp>
      <p:sp>
        <p:nvSpPr>
          <p:cNvPr id="7" name="Slide Number Placeholder 6"/>
          <p:cNvSpPr>
            <a:spLocks noGrp="1"/>
          </p:cNvSpPr>
          <p:nvPr>
            <p:ph type="sldNum" sz="quarter" idx="12"/>
          </p:nvPr>
        </p:nvSpPr>
        <p:spPr>
          <a:xfrm>
            <a:off x="10353901" y="5969000"/>
            <a:ext cx="542697" cy="279400"/>
          </a:xfrm>
          <a:prstGeom prst="rect">
            <a:avLst/>
          </a:prstGeom>
        </p:spPr>
        <p:txBody>
          <a:bodyPr/>
          <a:lstStyle/>
          <a:p>
            <a:fld id="{20F6A290-B636-469D-8892-588110986F81}" type="slidenum">
              <a:rPr lang="en-IN" smtClean="0"/>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8677501" y="5969000"/>
            <a:ext cx="1600200" cy="279400"/>
          </a:xfrm>
          <a:prstGeom prst="rect">
            <a:avLst/>
          </a:prstGeom>
        </p:spPr>
        <p:txBody>
          <a:bodyPr/>
          <a:lstStyle/>
          <a:p>
            <a:fld id="{31EE1FCC-5A2D-462A-B2EB-2E032CCD8ED6}" type="datetimeFigureOut">
              <a:rPr lang="en-IN" smtClean="0"/>
            </a:fld>
            <a:endParaRPr lang="en-IN"/>
          </a:p>
        </p:txBody>
      </p:sp>
      <p:sp>
        <p:nvSpPr>
          <p:cNvPr id="6" name="Footer Placeholder 5"/>
          <p:cNvSpPr>
            <a:spLocks noGrp="1"/>
          </p:cNvSpPr>
          <p:nvPr>
            <p:ph type="ftr" sz="quarter" idx="11"/>
          </p:nvPr>
        </p:nvSpPr>
        <p:spPr>
          <a:xfrm>
            <a:off x="585786" y="6457252"/>
            <a:ext cx="7305900" cy="279400"/>
          </a:xfrm>
          <a:prstGeom prst="rect">
            <a:avLst/>
          </a:prstGeom>
        </p:spPr>
        <p:txBody>
          <a:bodyPr/>
          <a:lstStyle/>
          <a:p>
            <a:endParaRPr lang="en-IN"/>
          </a:p>
        </p:txBody>
      </p:sp>
      <p:sp>
        <p:nvSpPr>
          <p:cNvPr id="7" name="Slide Number Placeholder 6"/>
          <p:cNvSpPr>
            <a:spLocks noGrp="1"/>
          </p:cNvSpPr>
          <p:nvPr>
            <p:ph type="sldNum" sz="quarter" idx="12"/>
          </p:nvPr>
        </p:nvSpPr>
        <p:spPr>
          <a:xfrm>
            <a:off x="10353901" y="5969000"/>
            <a:ext cx="542697" cy="279400"/>
          </a:xfrm>
          <a:prstGeom prst="rect">
            <a:avLst/>
          </a:prstGeom>
        </p:spPr>
        <p:txBody>
          <a:bodyPr/>
          <a:lstStyle/>
          <a:p>
            <a:fld id="{20F6A290-B636-469D-8892-588110986F8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5.png"/><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37962" y="-426311"/>
            <a:ext cx="12229962" cy="7187819"/>
            <a:chOff x="-15736" y="154958"/>
            <a:chExt cx="12229962" cy="6542125"/>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8340" y="154958"/>
              <a:ext cx="11915069" cy="6542125"/>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4" name="Rectangle 13"/>
          <p:cNvSpPr/>
          <p:nvPr userDrawn="1"/>
        </p:nvSpPr>
        <p:spPr>
          <a:xfrm>
            <a:off x="585786" y="6357900"/>
            <a:ext cx="5205414" cy="461665"/>
          </a:xfrm>
          <a:prstGeom prst="rect">
            <a:avLst/>
          </a:prstGeom>
        </p:spPr>
        <p:txBody>
          <a:bodyPr wrap="square">
            <a:spAutoFit/>
          </a:bodyPr>
          <a:lstStyle/>
          <a:p>
            <a:r>
              <a:rPr lang="en-US" sz="2400" b="1" dirty="0" smtClean="0">
                <a:solidFill>
                  <a:schemeClr val="tx1">
                    <a:lumMod val="50000"/>
                    <a:lumOff val="50000"/>
                  </a:schemeClr>
                </a:solidFill>
              </a:rPr>
              <a:t>32 BIT 5 STAGE PIPELINE MIPS</a:t>
            </a:r>
            <a:endParaRPr lang="en-IN" sz="2400" b="1" dirty="0">
              <a:solidFill>
                <a:schemeClr val="tx1">
                  <a:lumMod val="50000"/>
                  <a:lumOff val="50000"/>
                </a:schemeClr>
              </a:solidFill>
            </a:endParaRPr>
          </a:p>
        </p:txBody>
      </p:sp>
      <p:pic>
        <p:nvPicPr>
          <p:cNvPr id="12" name="Picture 2" descr="Image result for nirma university"/>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11126070" y="5669538"/>
            <a:ext cx="1232648" cy="123264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PIPELINE MIPS CPU </a:t>
            </a:r>
            <a:endParaRPr lang="en-IN"/>
          </a:p>
        </p:txBody>
      </p:sp>
      <p:sp>
        <p:nvSpPr>
          <p:cNvPr id="3" name="Subtitle 2"/>
          <p:cNvSpPr>
            <a:spLocks noGrp="1"/>
          </p:cNvSpPr>
          <p:nvPr>
            <p:ph type="subTitle" idx="1"/>
          </p:nvPr>
        </p:nvSpPr>
        <p:spPr/>
        <p:txBody>
          <a:bodyPr/>
          <a:lstStyle/>
          <a:p>
            <a:r>
              <a:rPr lang="en-IN"/>
              <a:t>USING VERILOG</a:t>
            </a:r>
            <a:endParaRPr lang="en-IN"/>
          </a:p>
        </p:txBody>
      </p:sp>
      <p:sp>
        <p:nvSpPr>
          <p:cNvPr id="4" name="Text Box 3"/>
          <p:cNvSpPr txBox="1"/>
          <p:nvPr/>
        </p:nvSpPr>
        <p:spPr>
          <a:xfrm>
            <a:off x="8408670" y="5535930"/>
            <a:ext cx="3634105" cy="1383665"/>
          </a:xfrm>
          <a:prstGeom prst="rect">
            <a:avLst/>
          </a:prstGeom>
          <a:noFill/>
        </p:spPr>
        <p:txBody>
          <a:bodyPr wrap="square" rtlCol="0">
            <a:spAutoFit/>
          </a:bodyPr>
          <a:lstStyle/>
          <a:p>
            <a:r>
              <a:rPr lang="en-IN" altLang="en-US" sz="2400" b="1"/>
              <a:t>Presented By :- </a:t>
            </a:r>
            <a:endParaRPr lang="en-IN" altLang="en-US" sz="2400" b="1"/>
          </a:p>
          <a:p>
            <a:r>
              <a:rPr lang="en-IN" altLang="en-US" sz="2000" b="1"/>
              <a:t>Daxal Patel (18BEC072)</a:t>
            </a:r>
            <a:endParaRPr lang="en-IN" altLang="en-US" sz="2000" b="1"/>
          </a:p>
          <a:p>
            <a:r>
              <a:rPr lang="en-IN" altLang="en-US" sz="2000" b="1"/>
              <a:t>Yashasvi Shah (18BEC100)</a:t>
            </a:r>
            <a:endParaRPr lang="en-IN" altLang="en-US" sz="2000" b="1"/>
          </a:p>
          <a:p>
            <a:r>
              <a:rPr lang="en-IN" altLang="en-US" sz="2000" b="1"/>
              <a:t>Shivam Pandey (18BEC101)</a:t>
            </a:r>
            <a:endParaRPr lang="en-IN" altLang="en-US" sz="20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MIPS instruction format</a:t>
            </a:r>
            <a:endParaRPr lang="en-US"/>
          </a:p>
        </p:txBody>
      </p:sp>
      <p:sp>
        <p:nvSpPr>
          <p:cNvPr id="3" name="Content Placeholder 2"/>
          <p:cNvSpPr>
            <a:spLocks noGrp="1"/>
          </p:cNvSpPr>
          <p:nvPr>
            <p:ph idx="1"/>
          </p:nvPr>
        </p:nvSpPr>
        <p:spPr>
          <a:xfrm>
            <a:off x="906780" y="1691640"/>
            <a:ext cx="9989820" cy="4542155"/>
          </a:xfrm>
        </p:spPr>
        <p:txBody>
          <a:bodyPr>
            <a:noAutofit/>
          </a:bodyPr>
          <a:lstStyle/>
          <a:p>
            <a:pPr marL="0" indent="0" algn="ctr">
              <a:buNone/>
            </a:pPr>
            <a:r>
              <a:rPr lang="en-US" sz="1600" b="1"/>
              <a:t>In MIPS, there are three different types of instructions: R-type. I-type and J-type</a:t>
            </a:r>
            <a:r>
              <a:rPr lang="en-IN" altLang="en-US" sz="1600" b="1"/>
              <a:t>.</a:t>
            </a:r>
            <a:endParaRPr lang="en-IN" altLang="en-US" sz="1600" b="1"/>
          </a:p>
          <a:p>
            <a:r>
              <a:rPr lang="en-IN" altLang="en-US" sz="1600"/>
              <a:t>R-type instructions</a:t>
            </a:r>
            <a:endParaRPr lang="en-IN" altLang="en-US" sz="1600"/>
          </a:p>
          <a:p>
            <a:pPr lvl="1"/>
            <a:r>
              <a:rPr lang="en-IN" altLang="en-US" sz="1400"/>
              <a:t>R-type instructions take three different arguments: rt and rs both source register and rd – destination register.</a:t>
            </a:r>
            <a:endParaRPr lang="en-IN" altLang="en-US" sz="1400"/>
          </a:p>
          <a:p>
            <a:pPr lvl="1"/>
            <a:r>
              <a:rPr lang="en-IN" altLang="en-US" sz="1400"/>
              <a:t>For example, add $r1, $r2, $r3 (instruction rd, rs, rt) which means it adds two values of $r2 and $r3 and stores the result in to $r1.</a:t>
            </a:r>
            <a:endParaRPr lang="en-IN" altLang="en-US" sz="1400"/>
          </a:p>
          <a:p>
            <a:pPr lvl="0"/>
            <a:r>
              <a:rPr lang="en-IN" altLang="en-US" sz="1600"/>
              <a:t>I-type instructions</a:t>
            </a:r>
            <a:endParaRPr lang="en-IN" altLang="en-US" sz="1600"/>
          </a:p>
          <a:p>
            <a:pPr lvl="1"/>
            <a:r>
              <a:rPr lang="en-IN" altLang="en-US" sz="1400"/>
              <a:t> I-type instructions takes two arguments, rs and rt and 16 bit immediate value, this immediate value is not stores in memory but it is a part of the instruction. The benefit of such immediate is that we do not need to work with the memory so accessing constant (immediate) is much faster</a:t>
            </a:r>
            <a:endParaRPr lang="en-IN" altLang="en-US" sz="1400"/>
          </a:p>
          <a:p>
            <a:pPr lvl="1"/>
            <a:r>
              <a:rPr lang="en-IN" altLang="en-US" sz="1400"/>
              <a:t>For example, addi $r1, $r2, 9 (instruction rt, rs, immediate) which means it adds the value 5 to the register $r2, and stores the result in to $r1.</a:t>
            </a:r>
            <a:endParaRPr lang="en-IN" altLang="en-US" sz="1400"/>
          </a:p>
          <a:p>
            <a:pPr lvl="0"/>
            <a:r>
              <a:rPr lang="en-IN" altLang="en-US" sz="1600"/>
              <a:t>J-type instruction</a:t>
            </a:r>
            <a:endParaRPr lang="en-IN" altLang="en-US" sz="1600"/>
          </a:p>
          <a:p>
            <a:pPr lvl="1"/>
            <a:r>
              <a:rPr lang="en-IN" altLang="en-US" sz="1400"/>
              <a:t>J instructions are written with labels; it is linker or assembler’s duty to convert the label in to numerical value.</a:t>
            </a:r>
            <a:endParaRPr lang="en-IN" altLang="en-US" sz="1400"/>
          </a:p>
          <a:p>
            <a:pPr lvl="1"/>
            <a:r>
              <a:rPr lang="en-IN" altLang="en-US" sz="1400"/>
              <a:t>For example, j label (instruction addr), which means this instruction informs the processor to skip to the instruction written at addr space.</a:t>
            </a:r>
            <a:endParaRPr lang="en-IN" alt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Pipeline Datapath and Control</a:t>
            </a:r>
            <a:endParaRPr lang="en-US"/>
          </a:p>
        </p:txBody>
      </p:sp>
      <p:sp>
        <p:nvSpPr>
          <p:cNvPr id="3" name="Content Placeholder 2"/>
          <p:cNvSpPr>
            <a:spLocks noGrp="1"/>
          </p:cNvSpPr>
          <p:nvPr>
            <p:ph sz="half" idx="1"/>
          </p:nvPr>
        </p:nvSpPr>
        <p:spPr>
          <a:xfrm>
            <a:off x="1298575" y="2560320"/>
            <a:ext cx="9948545" cy="3698875"/>
          </a:xfrm>
        </p:spPr>
        <p:txBody>
          <a:bodyPr>
            <a:noAutofit/>
          </a:bodyPr>
          <a:lstStyle/>
          <a:p>
            <a:r>
              <a:rPr lang="en-IN" altLang="en-US"/>
              <a:t>W</a:t>
            </a:r>
            <a:r>
              <a:rPr lang="en-US"/>
              <a:t>e have pipeline registers in between each stage of the pipeline. </a:t>
            </a:r>
            <a:endParaRPr lang="en-US"/>
          </a:p>
          <a:p>
            <a:r>
              <a:rPr lang="en-US"/>
              <a:t>These pipeline stages are named in such a way that it shows connection through it from one stage to successive next stage. </a:t>
            </a:r>
            <a:endParaRPr lang="en-US"/>
          </a:p>
          <a:p>
            <a:r>
              <a:rPr lang="en-US"/>
              <a:t>It is known that each operation here must be complete in one clk cycle. </a:t>
            </a:r>
            <a:endParaRPr lang="en-US"/>
          </a:p>
          <a:p>
            <a:r>
              <a:rPr lang="en-US"/>
              <a:t>We need these pipeline registers because any operation that travels from one stage to another that needs to be stored temporarily in correspondent pipeline register. </a:t>
            </a:r>
            <a:endParaRPr lang="en-US"/>
          </a:p>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45515" y="144145"/>
            <a:ext cx="10360660" cy="611568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THE CONTROL OF PIPELINE</a:t>
            </a:r>
            <a:endParaRPr lang="en-IN" altLang="en-US"/>
          </a:p>
        </p:txBody>
      </p:sp>
      <p:sp>
        <p:nvSpPr>
          <p:cNvPr id="3" name="Content Placeholder 2"/>
          <p:cNvSpPr>
            <a:spLocks noGrp="1"/>
          </p:cNvSpPr>
          <p:nvPr>
            <p:ph idx="1"/>
          </p:nvPr>
        </p:nvSpPr>
        <p:spPr>
          <a:xfrm>
            <a:off x="975995" y="1837055"/>
            <a:ext cx="10220325" cy="4455795"/>
          </a:xfrm>
        </p:spPr>
        <p:txBody>
          <a:bodyPr>
            <a:normAutofit fontScale="77500" lnSpcReduction="20000"/>
          </a:bodyPr>
          <a:lstStyle/>
          <a:p>
            <a:r>
              <a:rPr lang="en-US" dirty="0"/>
              <a:t>Instruction Fetch </a:t>
            </a:r>
            <a:endParaRPr lang="en-US" dirty="0"/>
          </a:p>
          <a:p>
            <a:pPr lvl="1"/>
            <a:r>
              <a:rPr lang="en-US" dirty="0"/>
              <a:t>There isn’t anything really in this division as control signal to write the PC and read the IM (Instruction Memory) are always there. </a:t>
            </a:r>
            <a:endParaRPr lang="en-US" dirty="0"/>
          </a:p>
          <a:p>
            <a:r>
              <a:rPr lang="en-US" dirty="0"/>
              <a:t>Instruction Decode </a:t>
            </a:r>
            <a:endParaRPr lang="en-US" dirty="0"/>
          </a:p>
          <a:p>
            <a:pPr lvl="1"/>
            <a:r>
              <a:rPr lang="en-US" dirty="0"/>
              <a:t>Since even this stage is independent to the current instruction type as explained earlier, every time same operation happens at this stage. </a:t>
            </a:r>
            <a:endParaRPr lang="en-US" dirty="0"/>
          </a:p>
          <a:p>
            <a:r>
              <a:rPr lang="en-US" dirty="0"/>
              <a:t>Execution /ALU operation </a:t>
            </a:r>
            <a:endParaRPr lang="en-US" dirty="0"/>
          </a:p>
          <a:p>
            <a:pPr lvl="1"/>
            <a:r>
              <a:rPr lang="en-US" dirty="0" err="1"/>
              <a:t>ALUSrc</a:t>
            </a:r>
            <a:r>
              <a:rPr lang="en-US" dirty="0"/>
              <a:t>, </a:t>
            </a:r>
            <a:r>
              <a:rPr lang="en-US" dirty="0" err="1"/>
              <a:t>ALUOp</a:t>
            </a:r>
            <a:r>
              <a:rPr lang="en-US" dirty="0"/>
              <a:t> and </a:t>
            </a:r>
            <a:r>
              <a:rPr lang="en-US" dirty="0" err="1"/>
              <a:t>RegDsr</a:t>
            </a:r>
            <a:r>
              <a:rPr lang="en-US" dirty="0"/>
              <a:t> are the signals that need to be set, it selects the ALU operation, resulting register, and either sign extended immediate field or read the data. </a:t>
            </a:r>
            <a:endParaRPr lang="en-US" dirty="0"/>
          </a:p>
          <a:p>
            <a:r>
              <a:rPr lang="en-US" dirty="0"/>
              <a:t>Memory </a:t>
            </a:r>
            <a:endParaRPr lang="en-US" dirty="0"/>
          </a:p>
          <a:p>
            <a:pPr lvl="1"/>
            <a:r>
              <a:rPr lang="en-IN" altLang="en-US" dirty="0"/>
              <a:t>T</a:t>
            </a:r>
            <a:r>
              <a:rPr lang="en-US" dirty="0"/>
              <a:t>his stage, </a:t>
            </a:r>
            <a:r>
              <a:rPr lang="en-US" dirty="0" err="1"/>
              <a:t>MemWrite</a:t>
            </a:r>
            <a:r>
              <a:rPr lang="en-US" dirty="0"/>
              <a:t>, </a:t>
            </a:r>
            <a:r>
              <a:rPr lang="en-US" dirty="0" err="1"/>
              <a:t>MemRead</a:t>
            </a:r>
            <a:r>
              <a:rPr lang="en-US" dirty="0"/>
              <a:t> and Branch are the signals that needs to be set, they are set by the store instruction, load instruction or by the branch equal respectively. </a:t>
            </a:r>
            <a:endParaRPr lang="en-US" dirty="0"/>
          </a:p>
          <a:p>
            <a:r>
              <a:rPr lang="en-US" dirty="0"/>
              <a:t>Write Back </a:t>
            </a:r>
            <a:endParaRPr lang="en-US" dirty="0"/>
          </a:p>
          <a:p>
            <a:pPr lvl="1"/>
            <a:r>
              <a:rPr lang="en-US" dirty="0"/>
              <a:t>There are two different control signals; </a:t>
            </a:r>
            <a:r>
              <a:rPr lang="en-US" dirty="0" err="1"/>
              <a:t>MemtoReg</a:t>
            </a:r>
            <a:r>
              <a:rPr lang="en-US" dirty="0"/>
              <a:t> which is responsible in deciding in between sending the memory value or ALU result from stage 3 and </a:t>
            </a:r>
            <a:r>
              <a:rPr lang="en-US" dirty="0" err="1"/>
              <a:t>RegWrite</a:t>
            </a:r>
            <a:r>
              <a:rPr lang="en-US" dirty="0"/>
              <a:t> which is responsible of writing the value.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862965" y="78740"/>
            <a:ext cx="10521315" cy="62312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8900"/>
            <a:ext cx="9601196" cy="968592"/>
          </a:xfrm>
        </p:spPr>
        <p:txBody>
          <a:bodyPr anchor="t">
            <a:normAutofit/>
          </a:bodyPr>
          <a:lstStyle/>
          <a:p>
            <a:r>
              <a:rPr lang="en-US" sz="4000" dirty="0" smtClean="0"/>
              <a:t>Control Signals</a:t>
            </a:r>
            <a:endParaRPr lang="en-IN" sz="4000" dirty="0"/>
          </a:p>
        </p:txBody>
      </p:sp>
      <p:graphicFrame>
        <p:nvGraphicFramePr>
          <p:cNvPr id="4" name="Content Placeholder 3"/>
          <p:cNvGraphicFramePr>
            <a:graphicFrameLocks noGrp="1"/>
          </p:cNvGraphicFramePr>
          <p:nvPr>
            <p:ph idx="1"/>
          </p:nvPr>
        </p:nvGraphicFramePr>
        <p:xfrm>
          <a:off x="1295398" y="788270"/>
          <a:ext cx="9898118" cy="5273160"/>
        </p:xfrm>
        <a:graphic>
          <a:graphicData uri="http://schemas.openxmlformats.org/drawingml/2006/table">
            <a:tbl>
              <a:tblPr firstRow="1" bandRow="1">
                <a:tableStyleId>{21E4AEA4-8DFA-4A89-87EB-49C32662AFE0}</a:tableStyleId>
              </a:tblPr>
              <a:tblGrid>
                <a:gridCol w="1297537"/>
                <a:gridCol w="4258303"/>
                <a:gridCol w="4342278"/>
              </a:tblGrid>
              <a:tr h="458752">
                <a:tc>
                  <a:txBody>
                    <a:bodyPr/>
                    <a:lstStyle/>
                    <a:p>
                      <a:r>
                        <a:rPr lang="en-US" sz="1700" dirty="0" smtClean="0"/>
                        <a:t>Signal Name</a:t>
                      </a:r>
                      <a:endParaRPr lang="en-IN" sz="1700" dirty="0"/>
                    </a:p>
                  </a:txBody>
                  <a:tcPr/>
                </a:tc>
                <a:tc>
                  <a:txBody>
                    <a:bodyPr/>
                    <a:lstStyle/>
                    <a:p>
                      <a:r>
                        <a:rPr lang="en-US" sz="1700" baseline="0" dirty="0" smtClean="0"/>
                        <a:t>Signal if 0</a:t>
                      </a:r>
                      <a:endParaRPr lang="en-IN" sz="1700" dirty="0"/>
                    </a:p>
                  </a:txBody>
                  <a:tcPr/>
                </a:tc>
                <a:tc>
                  <a:txBody>
                    <a:bodyPr/>
                    <a:lstStyle/>
                    <a:p>
                      <a:r>
                        <a:rPr lang="en-US" sz="1700" dirty="0" smtClean="0"/>
                        <a:t>Signal</a:t>
                      </a:r>
                      <a:r>
                        <a:rPr lang="en-US" sz="1700" baseline="0" dirty="0" smtClean="0"/>
                        <a:t> if </a:t>
                      </a:r>
                      <a:r>
                        <a:rPr lang="en-US" sz="1700" dirty="0" smtClean="0"/>
                        <a:t>1</a:t>
                      </a:r>
                      <a:endParaRPr lang="en-IN" sz="1700" dirty="0"/>
                    </a:p>
                  </a:txBody>
                  <a:tcPr/>
                </a:tc>
              </a:tr>
              <a:tr h="655360">
                <a:tc>
                  <a:txBody>
                    <a:bodyPr/>
                    <a:lstStyle/>
                    <a:p>
                      <a:r>
                        <a:rPr lang="en-US" sz="1700" dirty="0" err="1" smtClean="0"/>
                        <a:t>RegDst</a:t>
                      </a:r>
                      <a:endParaRPr lang="en-IN" sz="1700" dirty="0"/>
                    </a:p>
                  </a:txBody>
                  <a:tcPr/>
                </a:tc>
                <a:tc>
                  <a:txBody>
                    <a:bodyPr/>
                    <a:lstStyle/>
                    <a:p>
                      <a:r>
                        <a:rPr lang="en-US" sz="1700" dirty="0" smtClean="0"/>
                        <a:t>The register destination number for the Write register comes from the </a:t>
                      </a:r>
                      <a:r>
                        <a:rPr lang="en-US" sz="1700" dirty="0" err="1" smtClean="0"/>
                        <a:t>rt</a:t>
                      </a:r>
                      <a:r>
                        <a:rPr lang="en-US" sz="1700" dirty="0" smtClean="0"/>
                        <a:t> field (bits 20:16).</a:t>
                      </a:r>
                      <a:endParaRPr lang="en-IN" sz="1700" dirty="0"/>
                    </a:p>
                  </a:txBody>
                  <a:tcPr/>
                </a:tc>
                <a:tc>
                  <a:txBody>
                    <a:bodyPr/>
                    <a:lstStyle/>
                    <a:p>
                      <a:r>
                        <a:rPr lang="en-US" sz="1700" dirty="0" smtClean="0"/>
                        <a:t>The register destination number for the Write register comes from the </a:t>
                      </a:r>
                      <a:r>
                        <a:rPr lang="en-US" sz="1700" dirty="0" err="1" smtClean="0"/>
                        <a:t>rd</a:t>
                      </a:r>
                      <a:r>
                        <a:rPr lang="en-US" sz="1700" dirty="0" smtClean="0"/>
                        <a:t> field (bits 15:11).</a:t>
                      </a:r>
                      <a:endParaRPr lang="en-IN" sz="1700" dirty="0"/>
                    </a:p>
                  </a:txBody>
                  <a:tcPr/>
                </a:tc>
              </a:tr>
              <a:tr h="655360">
                <a:tc>
                  <a:txBody>
                    <a:bodyPr/>
                    <a:lstStyle/>
                    <a:p>
                      <a:r>
                        <a:rPr lang="en-US" sz="1700" dirty="0" err="1" smtClean="0"/>
                        <a:t>RegWrite</a:t>
                      </a:r>
                      <a:endParaRPr lang="en-IN" sz="1700" dirty="0"/>
                    </a:p>
                  </a:txBody>
                  <a:tcPr/>
                </a:tc>
                <a:tc>
                  <a:txBody>
                    <a:bodyPr/>
                    <a:lstStyle/>
                    <a:p>
                      <a:r>
                        <a:rPr lang="en-US" sz="1700" dirty="0" smtClean="0"/>
                        <a:t>None</a:t>
                      </a:r>
                      <a:endParaRPr lang="en-IN" sz="1700" dirty="0"/>
                    </a:p>
                  </a:txBody>
                  <a:tcPr/>
                </a:tc>
                <a:tc>
                  <a:txBody>
                    <a:bodyPr/>
                    <a:lstStyle/>
                    <a:p>
                      <a:r>
                        <a:rPr lang="en-US" sz="1700" dirty="0" smtClean="0"/>
                        <a:t>The register on the Write register input is written with the value on the Write data input.</a:t>
                      </a:r>
                      <a:endParaRPr lang="en-IN" sz="1700" dirty="0"/>
                    </a:p>
                  </a:txBody>
                  <a:tcPr/>
                </a:tc>
              </a:tr>
              <a:tr h="458752">
                <a:tc>
                  <a:txBody>
                    <a:bodyPr/>
                    <a:lstStyle/>
                    <a:p>
                      <a:r>
                        <a:rPr lang="en-US" sz="1700" dirty="0" err="1" smtClean="0"/>
                        <a:t>ALUSrc</a:t>
                      </a:r>
                      <a:endParaRPr lang="en-IN" sz="1700" dirty="0"/>
                    </a:p>
                  </a:txBody>
                  <a:tcPr/>
                </a:tc>
                <a:tc>
                  <a:txBody>
                    <a:bodyPr/>
                    <a:lstStyle/>
                    <a:p>
                      <a:r>
                        <a:rPr lang="en-US" sz="1700" dirty="0" smtClean="0"/>
                        <a:t>The second ALU operand comes from the second register file output (Read data 2).</a:t>
                      </a:r>
                      <a:endParaRPr lang="en-IN" sz="1700" dirty="0"/>
                    </a:p>
                  </a:txBody>
                  <a:tcPr/>
                </a:tc>
                <a:tc>
                  <a:txBody>
                    <a:bodyPr/>
                    <a:lstStyle/>
                    <a:p>
                      <a:r>
                        <a:rPr lang="en-US" sz="1700" dirty="0" smtClean="0"/>
                        <a:t>The second ALU operand is the sign extended, lower 16 bits of the instruction</a:t>
                      </a:r>
                      <a:endParaRPr lang="en-IN" sz="1700" dirty="0"/>
                    </a:p>
                  </a:txBody>
                  <a:tcPr/>
                </a:tc>
              </a:tr>
              <a:tr h="458752">
                <a:tc>
                  <a:txBody>
                    <a:bodyPr/>
                    <a:lstStyle/>
                    <a:p>
                      <a:r>
                        <a:rPr lang="en-US" sz="1700" dirty="0" err="1" smtClean="0"/>
                        <a:t>PCSrc</a:t>
                      </a:r>
                      <a:endParaRPr lang="en-IN" sz="1700" dirty="0"/>
                    </a:p>
                  </a:txBody>
                  <a:tcPr/>
                </a:tc>
                <a:tc>
                  <a:txBody>
                    <a:bodyPr/>
                    <a:lstStyle/>
                    <a:p>
                      <a:r>
                        <a:rPr lang="en-US" sz="1700" dirty="0" smtClean="0"/>
                        <a:t>The PC is replaced by the output of the adder that computes the value of PC + 4.</a:t>
                      </a:r>
                      <a:endParaRPr lang="en-IN" sz="1700" dirty="0"/>
                    </a:p>
                  </a:txBody>
                  <a:tcPr/>
                </a:tc>
                <a:tc>
                  <a:txBody>
                    <a:bodyPr/>
                    <a:lstStyle/>
                    <a:p>
                      <a:r>
                        <a:rPr lang="en-US" sz="1700" dirty="0" smtClean="0"/>
                        <a:t>The PC Is replaced by the output of the adder that computes the branch target.</a:t>
                      </a:r>
                      <a:endParaRPr lang="en-IN" sz="1700" dirty="0"/>
                    </a:p>
                  </a:txBody>
                  <a:tcPr/>
                </a:tc>
              </a:tr>
              <a:tr h="655360">
                <a:tc>
                  <a:txBody>
                    <a:bodyPr/>
                    <a:lstStyle/>
                    <a:p>
                      <a:r>
                        <a:rPr lang="en-US" sz="1700" dirty="0" err="1" smtClean="0"/>
                        <a:t>MemRead</a:t>
                      </a:r>
                      <a:endParaRPr lang="en-IN" sz="1700" dirty="0"/>
                    </a:p>
                  </a:txBody>
                  <a:tcPr/>
                </a:tc>
                <a:tc>
                  <a:txBody>
                    <a:bodyPr/>
                    <a:lstStyle/>
                    <a:p>
                      <a:r>
                        <a:rPr lang="en-US" sz="1700" dirty="0" smtClean="0"/>
                        <a:t>None</a:t>
                      </a:r>
                      <a:endParaRPr lang="en-IN" sz="1700" dirty="0"/>
                    </a:p>
                  </a:txBody>
                  <a:tcPr/>
                </a:tc>
                <a:tc>
                  <a:txBody>
                    <a:bodyPr/>
                    <a:lstStyle/>
                    <a:p>
                      <a:r>
                        <a:rPr lang="en-US" sz="1700" dirty="0" smtClean="0"/>
                        <a:t>Data memory contents designated by the address input are put on the Read data output.</a:t>
                      </a:r>
                      <a:endParaRPr lang="en-IN" sz="1700" dirty="0"/>
                    </a:p>
                  </a:txBody>
                  <a:tcPr/>
                </a:tc>
              </a:tr>
              <a:tr h="655360">
                <a:tc>
                  <a:txBody>
                    <a:bodyPr/>
                    <a:lstStyle/>
                    <a:p>
                      <a:r>
                        <a:rPr lang="en-US" sz="1700" dirty="0" err="1" smtClean="0"/>
                        <a:t>MemWrite</a:t>
                      </a:r>
                      <a:endParaRPr lang="en-IN" sz="1700" dirty="0"/>
                    </a:p>
                  </a:txBody>
                  <a:tcPr/>
                </a:tc>
                <a:tc>
                  <a:txBody>
                    <a:bodyPr/>
                    <a:lstStyle/>
                    <a:p>
                      <a:r>
                        <a:rPr lang="en-US" sz="1700" dirty="0" smtClean="0"/>
                        <a:t>None</a:t>
                      </a:r>
                      <a:endParaRPr lang="en-IN" sz="1700" dirty="0"/>
                    </a:p>
                  </a:txBody>
                  <a:tcPr/>
                </a:tc>
                <a:tc>
                  <a:txBody>
                    <a:bodyPr/>
                    <a:lstStyle/>
                    <a:p>
                      <a:r>
                        <a:rPr lang="en-US" sz="1700" dirty="0" smtClean="0"/>
                        <a:t>Data memory contents designated by the address input are replaced by the value on the Write data input.</a:t>
                      </a:r>
                      <a:endParaRPr lang="en-IN" sz="1700" dirty="0"/>
                    </a:p>
                  </a:txBody>
                  <a:tcPr/>
                </a:tc>
              </a:tr>
              <a:tr h="458752">
                <a:tc>
                  <a:txBody>
                    <a:bodyPr/>
                    <a:lstStyle/>
                    <a:p>
                      <a:r>
                        <a:rPr lang="en-US" sz="1700" dirty="0" err="1" smtClean="0"/>
                        <a:t>MemtoReg</a:t>
                      </a:r>
                      <a:endParaRPr lang="en-IN" sz="1700" dirty="0"/>
                    </a:p>
                  </a:txBody>
                  <a:tcPr/>
                </a:tc>
                <a:tc>
                  <a:txBody>
                    <a:bodyPr/>
                    <a:lstStyle/>
                    <a:p>
                      <a:r>
                        <a:rPr lang="en-US" sz="1700" dirty="0" smtClean="0"/>
                        <a:t>The value fed to the register Write data input comes from the ALU.</a:t>
                      </a:r>
                      <a:endParaRPr lang="en-IN" sz="1700" dirty="0"/>
                    </a:p>
                  </a:txBody>
                  <a:tcPr/>
                </a:tc>
                <a:tc>
                  <a:txBody>
                    <a:bodyPr/>
                    <a:lstStyle/>
                    <a:p>
                      <a:r>
                        <a:rPr lang="en-US" sz="1700" dirty="0" smtClean="0"/>
                        <a:t>The value fed to the register Write data input comes from memory.</a:t>
                      </a:r>
                      <a:endParaRPr lang="en-IN" sz="1700"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Hazards in Pipeline CPU</a:t>
            </a:r>
            <a:endParaRPr lang="en-US" dirty="0" smtClean="0"/>
          </a:p>
        </p:txBody>
      </p:sp>
      <p:sp>
        <p:nvSpPr>
          <p:cNvPr id="3" name="Content Placeholder 2"/>
          <p:cNvSpPr>
            <a:spLocks noGrp="1"/>
          </p:cNvSpPr>
          <p:nvPr>
            <p:ph idx="1"/>
          </p:nvPr>
        </p:nvSpPr>
        <p:spPr/>
        <p:txBody>
          <a:bodyPr/>
          <a:lstStyle/>
          <a:p>
            <a:pPr algn="just"/>
            <a:r>
              <a:rPr lang="en-IN" sz="2800" dirty="0"/>
              <a:t>When next instruction cannot execute in the following clock cycle then it leads to a incorrect</a:t>
            </a:r>
            <a:r>
              <a:rPr lang="en-US" altLang="en-IN" sz="2800" dirty="0"/>
              <a:t> </a:t>
            </a:r>
            <a:r>
              <a:rPr lang="en-IN" sz="2800" dirty="0"/>
              <a:t>computation results which is called hazards. Basically there are three types of hazards occur in</a:t>
            </a:r>
            <a:r>
              <a:rPr lang="en-US" altLang="en-IN" sz="2800" dirty="0"/>
              <a:t> </a:t>
            </a:r>
            <a:r>
              <a:rPr lang="en-IN" sz="2800" dirty="0"/>
              <a:t>pipelined CPU.</a:t>
            </a:r>
            <a:endParaRPr lang="en-IN" sz="2800" dirty="0"/>
          </a:p>
          <a:p>
            <a:pPr lvl="1" algn="just"/>
            <a:r>
              <a:rPr lang="en-IN" sz="2400" dirty="0"/>
              <a:t>Structural Hazards</a:t>
            </a:r>
            <a:endParaRPr lang="en-IN" sz="2400" dirty="0"/>
          </a:p>
          <a:p>
            <a:pPr lvl="1" algn="just"/>
            <a:r>
              <a:rPr lang="en-IN" sz="2400" dirty="0"/>
              <a:t> Data Hazards</a:t>
            </a:r>
            <a:endParaRPr lang="en-IN" sz="2400" dirty="0"/>
          </a:p>
          <a:p>
            <a:pPr lvl="1" algn="just"/>
            <a:r>
              <a:rPr lang="en-IN" sz="2400" dirty="0"/>
              <a:t>Control Hazards</a:t>
            </a:r>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Structural Hazards</a:t>
            </a:r>
            <a:endParaRPr lang="en-US"/>
          </a:p>
        </p:txBody>
      </p:sp>
      <p:sp>
        <p:nvSpPr>
          <p:cNvPr id="3" name="Content Placeholder 2"/>
          <p:cNvSpPr>
            <a:spLocks noGrp="1"/>
          </p:cNvSpPr>
          <p:nvPr>
            <p:ph sz="half" idx="1"/>
          </p:nvPr>
        </p:nvSpPr>
        <p:spPr>
          <a:xfrm>
            <a:off x="1298575" y="2560320"/>
            <a:ext cx="4718050" cy="3658870"/>
          </a:xfrm>
        </p:spPr>
        <p:txBody>
          <a:bodyPr>
            <a:noAutofit/>
          </a:bodyPr>
          <a:p>
            <a:r>
              <a:rPr lang="en-US" sz="2000"/>
              <a:t>When more than one instructions tries to access the same resource in the CPU then this type of structural hazard occurs.</a:t>
            </a:r>
            <a:endParaRPr lang="en-US" sz="2000"/>
          </a:p>
          <a:p>
            <a:r>
              <a:rPr lang="en-US" sz="2000"/>
              <a:t>Here from the adjacent figure we can easily understand the structural hazard.</a:t>
            </a:r>
            <a:endParaRPr lang="en-US" sz="2000"/>
          </a:p>
          <a:p>
            <a:r>
              <a:rPr lang="en-US" sz="2000"/>
              <a:t>Here for this type of hazards to avoid this next instruction have to wait for the resource to be available and this introduces stall in the pipeline.</a:t>
            </a:r>
            <a:endParaRPr lang="en-US" sz="2000"/>
          </a:p>
        </p:txBody>
      </p:sp>
      <p:pic>
        <p:nvPicPr>
          <p:cNvPr id="4" name="Content Placeholder 3" descr="{B619F4DA-3E0A-47F6-B9DC-CD27A0D78C7B}"/>
          <p:cNvPicPr>
            <a:picLocks noChangeAspect="1"/>
          </p:cNvPicPr>
          <p:nvPr>
            <p:ph sz="half" idx="2"/>
          </p:nvPr>
        </p:nvPicPr>
        <p:blipFill>
          <a:blip r:embed="rId1">
            <a:clrChange>
              <a:clrFrom>
                <a:srgbClr val="FFFFFF">
                  <a:alpha val="100000"/>
                </a:srgbClr>
              </a:clrFrom>
              <a:clrTo>
                <a:srgbClr val="FFFFFF">
                  <a:alpha val="100000"/>
                  <a:alpha val="0"/>
                </a:srgbClr>
              </a:clrTo>
            </a:clrChange>
          </a:blip>
          <a:srcRect b="9928"/>
          <a:stretch>
            <a:fillRect/>
          </a:stretch>
        </p:blipFill>
        <p:spPr>
          <a:xfrm>
            <a:off x="6533515" y="2560320"/>
            <a:ext cx="4013200" cy="3168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a:t>
            </a:r>
            <a:endParaRPr lang="en-US"/>
          </a:p>
        </p:txBody>
      </p:sp>
      <p:sp>
        <p:nvSpPr>
          <p:cNvPr id="3" name="Content Placeholder 2"/>
          <p:cNvSpPr>
            <a:spLocks noGrp="1"/>
          </p:cNvSpPr>
          <p:nvPr>
            <p:ph sz="half" idx="1"/>
          </p:nvPr>
        </p:nvSpPr>
        <p:spPr>
          <a:xfrm>
            <a:off x="1298575" y="2560320"/>
            <a:ext cx="9598025" cy="3310255"/>
          </a:xfrm>
        </p:spPr>
        <p:txBody>
          <a:bodyPr>
            <a:normAutofit/>
          </a:bodyPr>
          <a:p>
            <a:r>
              <a:rPr lang="en-US"/>
              <a:t>To decrease this types of hazards we can introduce stall in between two instructions and wait for the resource to available for next instruction. Stalling reduces performance of the sys_x0002_tem but it is low cost.</a:t>
            </a:r>
            <a:endParaRPr lang="en-US"/>
          </a:p>
          <a:p>
            <a:r>
              <a:rPr lang="en-US"/>
              <a:t>Also another approach is to make use of multiple same resources it is a costly solution but it gives better performance.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 Data Hazards</a:t>
            </a:r>
            <a:endParaRPr lang="en-US"/>
          </a:p>
        </p:txBody>
      </p:sp>
      <p:sp>
        <p:nvSpPr>
          <p:cNvPr id="3" name="Content Placeholder 2"/>
          <p:cNvSpPr>
            <a:spLocks noGrp="1"/>
          </p:cNvSpPr>
          <p:nvPr>
            <p:ph sz="half" idx="1"/>
          </p:nvPr>
        </p:nvSpPr>
        <p:spPr>
          <a:xfrm>
            <a:off x="1298575" y="2560320"/>
            <a:ext cx="4718050" cy="3698875"/>
          </a:xfrm>
        </p:spPr>
        <p:txBody>
          <a:bodyPr>
            <a:noAutofit/>
          </a:bodyPr>
          <a:p>
            <a:r>
              <a:rPr lang="en-US" sz="2000"/>
              <a:t>When data is used before it is ready for execution this will lead to data hazards.</a:t>
            </a:r>
            <a:endParaRPr lang="en-US" sz="2000"/>
          </a:p>
          <a:p>
            <a:r>
              <a:rPr lang="en-US" sz="2000"/>
              <a:t>Example:</a:t>
            </a:r>
            <a:endParaRPr lang="en-US" sz="2000"/>
          </a:p>
          <a:p>
            <a:pPr lvl="1"/>
            <a:r>
              <a:rPr lang="en-US" sz="1800"/>
              <a:t>I1 : ADD R1, R2, R3</a:t>
            </a:r>
            <a:endParaRPr lang="en-US" sz="1800"/>
          </a:p>
          <a:p>
            <a:pPr lvl="1"/>
            <a:r>
              <a:rPr lang="en-US" sz="1800"/>
              <a:t>I2 : SUB R4, R1, R5</a:t>
            </a:r>
            <a:endParaRPr lang="en-US" sz="1800"/>
          </a:p>
          <a:p>
            <a:r>
              <a:rPr lang="en-US" sz="2000"/>
              <a:t>Here I2 instruction tries to access the data of R1 register before first execution will be completed</a:t>
            </a:r>
            <a:r>
              <a:rPr lang="en-IN" altLang="en-US" sz="2000"/>
              <a:t> </a:t>
            </a:r>
            <a:r>
              <a:rPr lang="en-US" sz="2000"/>
              <a:t>and this will create data hazards. One can easily understand data hazard from </a:t>
            </a:r>
            <a:r>
              <a:rPr lang="en-IN" altLang="en-US" sz="2000"/>
              <a:t>adjacent</a:t>
            </a:r>
            <a:r>
              <a:rPr lang="en-US" sz="2000"/>
              <a:t> figure.</a:t>
            </a:r>
            <a:endParaRPr lang="en-US" sz="2000"/>
          </a:p>
        </p:txBody>
      </p:sp>
      <p:pic>
        <p:nvPicPr>
          <p:cNvPr id="4" name="Content Placeholder 3" descr="{75ABE542-854D-449D-9C09-2470DC6EE914}"/>
          <p:cNvPicPr>
            <a:picLocks noChangeAspect="1"/>
          </p:cNvPicPr>
          <p:nvPr>
            <p:ph sz="half" idx="2"/>
          </p:nvPr>
        </p:nvPicPr>
        <p:blipFill>
          <a:blip r:embed="rId1">
            <a:clrChange>
              <a:clrFrom>
                <a:srgbClr val="FFFFFF">
                  <a:alpha val="100000"/>
                </a:srgbClr>
              </a:clrFrom>
              <a:clrTo>
                <a:srgbClr val="FFFFFF">
                  <a:alpha val="100000"/>
                  <a:alpha val="0"/>
                </a:srgbClr>
              </a:clrTo>
            </a:clrChange>
          </a:blip>
          <a:stretch>
            <a:fillRect/>
          </a:stretch>
        </p:blipFill>
        <p:spPr>
          <a:xfrm>
            <a:off x="6016625" y="2375535"/>
            <a:ext cx="5159375" cy="36239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8634" y="646386"/>
            <a:ext cx="9997963" cy="5188357"/>
          </a:xfrm>
        </p:spPr>
        <p:txBody>
          <a:bodyPr/>
          <a:lstStyle/>
          <a:p>
            <a:pPr marL="0" indent="0" algn="ctr">
              <a:buNone/>
            </a:pPr>
            <a:r>
              <a:rPr lang="en-IN" altLang="en-US" sz="5400" dirty="0" smtClean="0"/>
              <a:t>INTRODUCTION</a:t>
            </a:r>
            <a:endParaRPr lang="en-IN" altLang="en-US" sz="5400" dirty="0" smtClean="0"/>
          </a:p>
          <a:p>
            <a:pPr marL="0" indent="0" algn="l">
              <a:buNone/>
            </a:pPr>
            <a:endParaRPr lang="en-IN" altLang="en-US" sz="1400" dirty="0" smtClean="0"/>
          </a:p>
          <a:p>
            <a:pPr marL="0" indent="0" algn="l">
              <a:buNone/>
            </a:pPr>
            <a:r>
              <a:rPr lang="en-IN" altLang="en-US" sz="3600" dirty="0" smtClean="0"/>
              <a:t>Types Of Architecture</a:t>
            </a:r>
            <a:endParaRPr lang="en-IN" altLang="en-US" sz="3600" dirty="0" smtClean="0"/>
          </a:p>
          <a:p>
            <a:pPr algn="l"/>
            <a:r>
              <a:rPr lang="en-IN" altLang="en-US" sz="3600" dirty="0" smtClean="0"/>
              <a:t>CISC: Complex Instruction Set Computer.</a:t>
            </a:r>
            <a:endParaRPr lang="en-IN" altLang="en-US" sz="3600" dirty="0" smtClean="0"/>
          </a:p>
          <a:p>
            <a:pPr algn="l"/>
            <a:r>
              <a:rPr lang="en-IN" altLang="en-US" sz="3600" dirty="0" smtClean="0"/>
              <a:t>RISC: Reduced Instruction Set Computer.</a:t>
            </a:r>
            <a:endParaRPr lang="en-IN" altLang="en-US" sz="3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Solution</a:t>
            </a:r>
            <a:endParaRPr lang="en-IN" altLang="en-US"/>
          </a:p>
        </p:txBody>
      </p:sp>
      <p:sp>
        <p:nvSpPr>
          <p:cNvPr id="3" name="Content Placeholder 2"/>
          <p:cNvSpPr>
            <a:spLocks noGrp="1"/>
          </p:cNvSpPr>
          <p:nvPr>
            <p:ph idx="1"/>
          </p:nvPr>
        </p:nvSpPr>
        <p:spPr/>
        <p:txBody>
          <a:bodyPr/>
          <a:p>
            <a:pPr algn="just"/>
            <a:r>
              <a:rPr lang="en-US" sz="2800"/>
              <a:t>To avoid this type of hazards we can introduce stall and it is the most easy and cost effective</a:t>
            </a:r>
            <a:r>
              <a:rPr lang="en-IN" altLang="en-US" sz="2800"/>
              <a:t> </a:t>
            </a:r>
            <a:r>
              <a:rPr lang="en-US" sz="2800"/>
              <a:t>way to avoid hazards. It is also called bubble insertion.</a:t>
            </a:r>
            <a:endParaRPr lang="en-US" sz="2800"/>
          </a:p>
          <a:p>
            <a:pPr algn="just"/>
            <a:r>
              <a:rPr lang="en-US" sz="2800"/>
              <a:t>Second solution is to introduce forwarding unit which connects new value to directly to</a:t>
            </a:r>
            <a:r>
              <a:rPr lang="en-IN" altLang="en-US" sz="2800"/>
              <a:t> </a:t>
            </a:r>
            <a:r>
              <a:rPr lang="en-US" sz="2800"/>
              <a:t>next stage.</a:t>
            </a:r>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Control Hazards</a:t>
            </a:r>
            <a:endParaRPr lang="en-US"/>
          </a:p>
        </p:txBody>
      </p:sp>
      <p:sp>
        <p:nvSpPr>
          <p:cNvPr id="3" name="Content Placeholder 2"/>
          <p:cNvSpPr>
            <a:spLocks noGrp="1"/>
          </p:cNvSpPr>
          <p:nvPr>
            <p:ph sz="half" idx="1"/>
          </p:nvPr>
        </p:nvSpPr>
        <p:spPr/>
        <p:txBody>
          <a:bodyPr/>
          <a:p>
            <a:r>
              <a:rPr lang="en-US"/>
              <a:t>When any branch or jump instruction will occur and When pipeline makes wrong decisions on</a:t>
            </a:r>
            <a:r>
              <a:rPr lang="en-IN" altLang="en-US"/>
              <a:t> </a:t>
            </a:r>
            <a:r>
              <a:rPr lang="en-US"/>
              <a:t>branch prediction and therefore takes instructions into the pipeline that must be discarded. </a:t>
            </a:r>
            <a:endParaRPr lang="en-US"/>
          </a:p>
          <a:p>
            <a:r>
              <a:rPr lang="en-US"/>
              <a:t>This</a:t>
            </a:r>
            <a:r>
              <a:rPr lang="en-IN" altLang="en-US"/>
              <a:t> </a:t>
            </a:r>
            <a:r>
              <a:rPr lang="en-US"/>
              <a:t>will arise control hazards/Branch hazards.</a:t>
            </a:r>
            <a:endParaRPr lang="en-US"/>
          </a:p>
        </p:txBody>
      </p:sp>
      <p:pic>
        <p:nvPicPr>
          <p:cNvPr id="4" name="Content Placeholder 3" descr="{69C2AFF6-452D-4A67-BCF6-6FCF39BBF4D0}"/>
          <p:cNvPicPr>
            <a:picLocks noChangeAspect="1"/>
          </p:cNvPicPr>
          <p:nvPr>
            <p:ph sz="half" idx="2"/>
          </p:nvPr>
        </p:nvPicPr>
        <p:blipFill>
          <a:blip r:embed="rId1">
            <a:clrChange>
              <a:clrFrom>
                <a:srgbClr val="FFFFFF">
                  <a:alpha val="100000"/>
                </a:srgbClr>
              </a:clrFrom>
              <a:clrTo>
                <a:srgbClr val="FFFFFF">
                  <a:alpha val="100000"/>
                  <a:alpha val="0"/>
                </a:srgbClr>
              </a:clrTo>
            </a:clrChange>
          </a:blip>
          <a:stretch>
            <a:fillRect/>
          </a:stretch>
        </p:blipFill>
        <p:spPr>
          <a:xfrm>
            <a:off x="5951220" y="2560955"/>
            <a:ext cx="5307330" cy="33102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Solution</a:t>
            </a:r>
            <a:endParaRPr lang="en-IN" altLang="en-US"/>
          </a:p>
        </p:txBody>
      </p:sp>
      <p:sp>
        <p:nvSpPr>
          <p:cNvPr id="3" name="Content Placeholder 2"/>
          <p:cNvSpPr>
            <a:spLocks noGrp="1"/>
          </p:cNvSpPr>
          <p:nvPr>
            <p:ph idx="1"/>
          </p:nvPr>
        </p:nvSpPr>
        <p:spPr/>
        <p:txBody>
          <a:bodyPr/>
          <a:p>
            <a:pPr algn="just"/>
            <a:r>
              <a:rPr lang="en-US" sz="2800"/>
              <a:t>Common solution is to stop loading instructions until result is available.</a:t>
            </a:r>
            <a:endParaRPr lang="en-US" sz="2800"/>
          </a:p>
          <a:p>
            <a:pPr algn="just"/>
            <a:r>
              <a:rPr lang="en-US" sz="2800"/>
              <a:t>Another solution is to predict and assume an outcome and continue featching and undo if</a:t>
            </a:r>
            <a:r>
              <a:rPr lang="en-IN" altLang="en-US" sz="2800"/>
              <a:t> </a:t>
            </a:r>
            <a:r>
              <a:rPr lang="en-US" sz="2800"/>
              <a:t>prediction is wrong. This will lead to lose of cycles on if prediction is wrong</a:t>
            </a:r>
            <a:r>
              <a:rPr lang="en-IN" altLang="en-US" sz="2800"/>
              <a:t>.</a:t>
            </a:r>
            <a:endParaRPr lang="en-IN" alt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5630" y="93345"/>
            <a:ext cx="10957560" cy="583565"/>
          </a:xfrm>
          <a:prstGeom prst="rect">
            <a:avLst/>
          </a:prstGeom>
          <a:noFill/>
        </p:spPr>
        <p:txBody>
          <a:bodyPr wrap="square" rtlCol="0">
            <a:spAutoFit/>
          </a:bodyPr>
          <a:p>
            <a:pPr algn="ctr"/>
            <a:r>
              <a:rPr lang="en-IN" altLang="en-US" sz="3200"/>
              <a:t>FLOW CHART</a:t>
            </a:r>
            <a:endParaRPr lang="en-IN" altLang="en-US" sz="3200"/>
          </a:p>
        </p:txBody>
      </p:sp>
      <p:pic>
        <p:nvPicPr>
          <p:cNvPr id="4" name="Content Placeholder 3" descr="ca6"/>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4130040" y="547370"/>
            <a:ext cx="3720465" cy="55568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Example 1</a:t>
            </a:r>
            <a:endParaRPr lang="en-IN" altLang="en-US" dirty="0"/>
          </a:p>
        </p:txBody>
      </p:sp>
      <p:sp>
        <p:nvSpPr>
          <p:cNvPr id="3" name="Content Placeholder 2"/>
          <p:cNvSpPr>
            <a:spLocks noGrp="1"/>
          </p:cNvSpPr>
          <p:nvPr>
            <p:ph idx="1"/>
          </p:nvPr>
        </p:nvSpPr>
        <p:spPr/>
        <p:txBody>
          <a:bodyPr/>
          <a:lstStyle/>
          <a:p>
            <a:r>
              <a:rPr lang="en-IN" altLang="en-US"/>
              <a:t>ADD three numbers 12, 20, 30 stored in processor register.</a:t>
            </a:r>
            <a:endParaRPr lang="en-IN" altLang="en-US"/>
          </a:p>
          <a:p>
            <a:pPr lvl="1"/>
            <a:r>
              <a:rPr lang="en-IN" altLang="en-US"/>
              <a:t>So, to solve this we will do following steps:</a:t>
            </a:r>
            <a:endParaRPr lang="en-IN" altLang="en-US"/>
          </a:p>
          <a:p>
            <a:pPr lvl="1"/>
            <a:r>
              <a:rPr lang="en-IN" altLang="en-US"/>
              <a:t>Initialize R1 with 10.</a:t>
            </a:r>
            <a:endParaRPr lang="en-IN" altLang="en-US"/>
          </a:p>
          <a:p>
            <a:pPr lvl="1"/>
            <a:r>
              <a:rPr lang="en-IN" altLang="en-US">
                <a:sym typeface="+mn-ea"/>
              </a:rPr>
              <a:t>Initialize R2 with 20.</a:t>
            </a:r>
            <a:endParaRPr lang="en-IN" altLang="en-US">
              <a:sym typeface="+mn-ea"/>
            </a:endParaRPr>
          </a:p>
          <a:p>
            <a:pPr lvl="1"/>
            <a:r>
              <a:rPr lang="en-IN" altLang="en-US">
                <a:sym typeface="+mn-ea"/>
              </a:rPr>
              <a:t>Initialize R3 with 30.</a:t>
            </a:r>
            <a:endParaRPr lang="en-IN" altLang="en-US">
              <a:sym typeface="+mn-ea"/>
            </a:endParaRPr>
          </a:p>
          <a:p>
            <a:pPr lvl="1"/>
            <a:r>
              <a:rPr lang="en-IN" altLang="en-US"/>
              <a:t>Add R1 and R2 and store in R4 and then add R3 and R4 and strore the final result in R5.  </a:t>
            </a:r>
            <a:endParaRPr lang="en-I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a_result_que_1"/>
          <p:cNvPicPr>
            <a:picLocks noChangeAspect="1"/>
          </p:cNvPicPr>
          <p:nvPr/>
        </p:nvPicPr>
        <p:blipFill>
          <a:blip r:embed="rId1"/>
          <a:stretch>
            <a:fillRect/>
          </a:stretch>
        </p:blipFill>
        <p:spPr>
          <a:xfrm>
            <a:off x="610235" y="810260"/>
            <a:ext cx="10972165" cy="5456555"/>
          </a:xfrm>
          <a:prstGeom prst="rect">
            <a:avLst/>
          </a:prstGeom>
        </p:spPr>
      </p:pic>
      <p:sp>
        <p:nvSpPr>
          <p:cNvPr id="5" name="Text Box 4"/>
          <p:cNvSpPr txBox="1"/>
          <p:nvPr/>
        </p:nvSpPr>
        <p:spPr>
          <a:xfrm>
            <a:off x="610235" y="102870"/>
            <a:ext cx="10971530" cy="460375"/>
          </a:xfrm>
          <a:prstGeom prst="rect">
            <a:avLst/>
          </a:prstGeom>
          <a:noFill/>
        </p:spPr>
        <p:txBody>
          <a:bodyPr wrap="square" rtlCol="0">
            <a:spAutoFit/>
          </a:bodyPr>
          <a:p>
            <a:pPr algn="ctr"/>
            <a:r>
              <a:rPr lang="en-IN" altLang="en-US" sz="2400" u="sng"/>
              <a:t>SIMULATION</a:t>
            </a:r>
            <a:endParaRPr lang="en-IN" altLang="en-US" u="sn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r>
              <a:rPr lang="en-IN" altLang="en-US" dirty="0" smtClean="0"/>
              <a:t> 2</a:t>
            </a:r>
            <a:endParaRPr lang="en-IN" altLang="en-US" dirty="0" smtClean="0"/>
          </a:p>
        </p:txBody>
      </p:sp>
      <p:sp>
        <p:nvSpPr>
          <p:cNvPr id="3" name="Content Placeholder 2"/>
          <p:cNvSpPr>
            <a:spLocks noGrp="1"/>
          </p:cNvSpPr>
          <p:nvPr>
            <p:ph idx="1"/>
          </p:nvPr>
        </p:nvSpPr>
        <p:spPr/>
        <p:txBody>
          <a:bodyPr/>
          <a:lstStyle/>
          <a:p>
            <a:r>
              <a:rPr lang="en-IN"/>
              <a:t>Load a word store in memmory location 120, add 45 to it, and store the result in memory location 121.</a:t>
            </a:r>
            <a:endParaRPr lang="en-IN"/>
          </a:p>
          <a:p>
            <a:pPr lvl="1"/>
            <a:r>
              <a:rPr lang="en-IN"/>
              <a:t>The following steps can be followed to do the same:</a:t>
            </a:r>
            <a:endParaRPr lang="en-IN"/>
          </a:p>
          <a:p>
            <a:pPr lvl="1"/>
            <a:r>
              <a:rPr lang="en-IN" altLang="en-US">
                <a:sym typeface="+mn-ea"/>
              </a:rPr>
              <a:t>Initialize R1 with the memory address 120.</a:t>
            </a:r>
            <a:endParaRPr lang="en-IN" altLang="en-US">
              <a:sym typeface="+mn-ea"/>
            </a:endParaRPr>
          </a:p>
          <a:p>
            <a:pPr lvl="1"/>
            <a:r>
              <a:rPr lang="en-IN" altLang="en-US">
                <a:sym typeface="+mn-ea"/>
              </a:rPr>
              <a:t>Load the contents of memory location 120 in R2.</a:t>
            </a:r>
            <a:endParaRPr lang="en-IN" altLang="en-US">
              <a:sym typeface="+mn-ea"/>
            </a:endParaRPr>
          </a:p>
          <a:p>
            <a:pPr lvl="1"/>
            <a:r>
              <a:rPr lang="en-IN" altLang="en-US">
                <a:sym typeface="+mn-ea"/>
              </a:rPr>
              <a:t>Add 45 to R2.</a:t>
            </a:r>
            <a:endParaRPr lang="en-IN" altLang="en-US">
              <a:sym typeface="+mn-ea"/>
            </a:endParaRPr>
          </a:p>
          <a:p>
            <a:pPr lvl="1"/>
            <a:r>
              <a:rPr lang="en-IN" altLang="en-US">
                <a:sym typeface="+mn-ea"/>
              </a:rPr>
              <a:t>Store the result in memory location 121.</a:t>
            </a:r>
            <a:r>
              <a:rPr lang="en-IN"/>
              <a:t> </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Users\91820\Downloads\ca_result_que_2.pngca_result_que_2"/>
          <p:cNvPicPr>
            <a:picLocks noChangeAspect="1"/>
          </p:cNvPicPr>
          <p:nvPr/>
        </p:nvPicPr>
        <p:blipFill>
          <a:blip r:embed="rId1"/>
          <a:srcRect/>
          <a:stretch>
            <a:fillRect/>
          </a:stretch>
        </p:blipFill>
        <p:spPr>
          <a:xfrm>
            <a:off x="610235" y="995363"/>
            <a:ext cx="10972165" cy="5086350"/>
          </a:xfrm>
          <a:prstGeom prst="rect">
            <a:avLst/>
          </a:prstGeom>
        </p:spPr>
      </p:pic>
      <p:sp>
        <p:nvSpPr>
          <p:cNvPr id="5" name="Text Box 4"/>
          <p:cNvSpPr txBox="1"/>
          <p:nvPr/>
        </p:nvSpPr>
        <p:spPr>
          <a:xfrm>
            <a:off x="610235" y="102870"/>
            <a:ext cx="10971530" cy="460375"/>
          </a:xfrm>
          <a:prstGeom prst="rect">
            <a:avLst/>
          </a:prstGeom>
          <a:noFill/>
        </p:spPr>
        <p:txBody>
          <a:bodyPr wrap="square" rtlCol="0">
            <a:spAutoFit/>
          </a:bodyPr>
          <a:p>
            <a:pPr algn="ctr"/>
            <a:r>
              <a:rPr lang="en-IN" altLang="en-US" sz="2400" u="sng"/>
              <a:t>SIMULATION</a:t>
            </a:r>
            <a:endParaRPr lang="en-IN" altLang="en-US" u="sng"/>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8960" y="84455"/>
            <a:ext cx="10988675" cy="605155"/>
          </a:xfrm>
        </p:spPr>
        <p:txBody>
          <a:bodyPr>
            <a:normAutofit fontScale="90000"/>
          </a:bodyPr>
          <a:lstStyle/>
          <a:p>
            <a:pPr algn="ctr"/>
            <a:r>
              <a:rPr lang="en-IN" altLang="en-US" sz="4000"/>
              <a:t>RTL VIEW</a:t>
            </a:r>
            <a:endParaRPr lang="en-IN" altLang="en-US" sz="4000"/>
          </a:p>
        </p:txBody>
      </p:sp>
      <p:pic>
        <p:nvPicPr>
          <p:cNvPr id="4" name="Content Placeholder 3" descr="RTL view"/>
          <p:cNvPicPr>
            <a:picLocks noChangeAspect="1"/>
          </p:cNvPicPr>
          <p:nvPr>
            <p:ph idx="4294967295"/>
          </p:nvPr>
        </p:nvPicPr>
        <p:blipFill>
          <a:blip r:embed="rId1"/>
          <a:stretch>
            <a:fillRect/>
          </a:stretch>
        </p:blipFill>
        <p:spPr>
          <a:xfrm>
            <a:off x="638175" y="689610"/>
            <a:ext cx="10919460" cy="557784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endParaRPr lang="en-IN" altLang="en-US"/>
          </a:p>
        </p:txBody>
      </p:sp>
      <p:sp>
        <p:nvSpPr>
          <p:cNvPr id="3" name="Content Placeholder 2"/>
          <p:cNvSpPr>
            <a:spLocks noGrp="1"/>
          </p:cNvSpPr>
          <p:nvPr>
            <p:ph idx="1"/>
          </p:nvPr>
        </p:nvSpPr>
        <p:spPr/>
        <p:txBody>
          <a:bodyPr>
            <a:noAutofit/>
          </a:bodyPr>
          <a:lstStyle/>
          <a:p>
            <a:pPr algn="just"/>
            <a:r>
              <a:rPr lang="en-US" sz="1600"/>
              <a:t>In this project, we have successfully accomplished building a MIPS CPU with pipeline functionalities. Data path of MIPS was explored during the implementation of the project.</a:t>
            </a:r>
            <a:endParaRPr lang="en-US" sz="1600"/>
          </a:p>
          <a:p>
            <a:pPr algn="just"/>
            <a:r>
              <a:rPr lang="en-US" sz="1600"/>
              <a:t>Data hazard are resolved successfully</a:t>
            </a:r>
            <a:r>
              <a:rPr lang="en-IN" altLang="en-US" sz="1600"/>
              <a:t> by including dummy instruction</a:t>
            </a:r>
            <a:r>
              <a:rPr lang="en-US" sz="1600"/>
              <a:t>. </a:t>
            </a:r>
            <a:endParaRPr lang="en-US" sz="1600"/>
          </a:p>
          <a:p>
            <a:pPr algn="just"/>
            <a:r>
              <a:rPr lang="en-US" sz="1600"/>
              <a:t>This design shows the implementation of MIPS CPU capable of handling various R-type</a:t>
            </a:r>
            <a:r>
              <a:rPr lang="en-IN" altLang="en-US" sz="1600"/>
              <a:t> </a:t>
            </a:r>
            <a:r>
              <a:rPr lang="en-US" sz="1600"/>
              <a:t>and I-type of instruction and each of these categories has a different format. . </a:t>
            </a:r>
            <a:endParaRPr lang="en-US" sz="1600"/>
          </a:p>
          <a:p>
            <a:pPr algn="just"/>
            <a:r>
              <a:rPr lang="en-US" sz="1600"/>
              <a:t>This project shows the wide variety of logics to consider during the design. </a:t>
            </a:r>
            <a:endParaRPr lang="en-US" sz="1600"/>
          </a:p>
          <a:p>
            <a:pPr algn="just"/>
            <a:r>
              <a:rPr lang="en-US" sz="1600"/>
              <a:t>The implementation of the project was done in Quartus II software and the simulation was performed in ModelSim Altera. </a:t>
            </a:r>
            <a:endParaRPr lang="en-US" sz="1600"/>
          </a:p>
          <a:p>
            <a:pPr algn="just"/>
            <a:r>
              <a:rPr lang="en-US" sz="1600"/>
              <a:t>Behavioural style of modelling was used in order to code the project statement in </a:t>
            </a:r>
            <a:r>
              <a:rPr lang="en-IN" altLang="en-US" sz="1600"/>
              <a:t>v</a:t>
            </a:r>
            <a:r>
              <a:rPr lang="en-US" sz="1600"/>
              <a:t>erilog.</a:t>
            </a:r>
            <a:endParaRPr lang="en-US" sz="1600"/>
          </a:p>
          <a:p>
            <a:pPr algn="just"/>
            <a:r>
              <a:rPr lang="en-US" sz="1600"/>
              <a:t>This project provided a vital chance to acquire hands on knowledge on MIPS five stage pipeline processor</a:t>
            </a:r>
            <a:r>
              <a:rPr lang="en-IN" altLang="en-US" sz="1600"/>
              <a:t> and we would wish to explore more in depth about this topic</a:t>
            </a:r>
            <a:r>
              <a:rPr lang="en-US" sz="1600"/>
              <a:t>. </a:t>
            </a:r>
            <a:endParaRPr lang="en-US" sz="1600"/>
          </a:p>
          <a:p>
            <a:pPr algn="just"/>
            <a:r>
              <a:rPr lang="en-US" sz="1600"/>
              <a:t>Obstacles and problems are sometimes helpful to get more practical knowledge on a particular subject matter</a:t>
            </a:r>
            <a:r>
              <a:rPr lang="en-IN" altLang="en-US" sz="1600"/>
              <a:t>.</a:t>
            </a:r>
            <a:endParaRPr lang="en-IN" altLang="en-US" sz="1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34314"/>
            <a:ext cx="9601196" cy="1303867"/>
          </a:xfrm>
        </p:spPr>
        <p:txBody>
          <a:bodyPr>
            <a:normAutofit fontScale="90000"/>
          </a:bodyPr>
          <a:lstStyle/>
          <a:p>
            <a:r>
              <a:rPr lang="en-IN"/>
              <a:t>Different types of </a:t>
            </a:r>
            <a:br>
              <a:rPr lang="en-IN"/>
            </a:br>
            <a:r>
              <a:rPr lang="en-IN"/>
              <a:t>Instructions in RISC</a:t>
            </a:r>
            <a:endParaRPr lang="en-IN"/>
          </a:p>
        </p:txBody>
      </p:sp>
      <p:sp>
        <p:nvSpPr>
          <p:cNvPr id="3" name="Content Placeholder 2"/>
          <p:cNvSpPr>
            <a:spLocks noGrp="1"/>
          </p:cNvSpPr>
          <p:nvPr>
            <p:ph idx="1"/>
          </p:nvPr>
        </p:nvSpPr>
        <p:spPr>
          <a:xfrm>
            <a:off x="895985" y="1911985"/>
            <a:ext cx="10359390" cy="4291330"/>
          </a:xfrm>
        </p:spPr>
        <p:txBody>
          <a:bodyPr>
            <a:normAutofit fontScale="77500" lnSpcReduction="10000"/>
          </a:bodyPr>
          <a:lstStyle/>
          <a:p>
            <a:pPr algn="just"/>
            <a:r>
              <a:rPr lang="en-IN" b="1"/>
              <a:t>ALU instruction.</a:t>
            </a:r>
            <a:endParaRPr lang="en-IN" b="1"/>
          </a:p>
          <a:p>
            <a:pPr lvl="1" algn="just"/>
            <a:r>
              <a:rPr lang="en-IN"/>
              <a:t>These kinds of instructions use either two registers or a sing extended immediate and register.</a:t>
            </a:r>
            <a:endParaRPr lang="en-IN"/>
          </a:p>
          <a:p>
            <a:pPr lvl="1" algn="just"/>
            <a:r>
              <a:rPr lang="en-IN"/>
              <a:t>Typical instructions are AND, OR, add, sub etc.</a:t>
            </a:r>
            <a:endParaRPr lang="en-IN"/>
          </a:p>
          <a:p>
            <a:pPr algn="just"/>
            <a:r>
              <a:rPr lang="en-IN" b="1"/>
              <a:t>Load and Store instructions.</a:t>
            </a:r>
            <a:endParaRPr lang="en-IN" b="1"/>
          </a:p>
          <a:p>
            <a:pPr lvl="1" algn="just"/>
            <a:r>
              <a:rPr lang="en-IN"/>
              <a:t>Base register and offset are the operands for this type of instructions. The sum of both base register and offset called as ‘effective address’ and this is being used as a memory address.</a:t>
            </a:r>
            <a:endParaRPr lang="en-IN"/>
          </a:p>
          <a:p>
            <a:pPr lvl="1" algn="just"/>
            <a:r>
              <a:rPr lang="en-IN"/>
              <a:t>At the time of LOAD instructions, a second register operand works as the destinations register while in STORE instruction second register operand is the source of the data that needs to be stored into memory.</a:t>
            </a:r>
            <a:endParaRPr lang="en-IN"/>
          </a:p>
          <a:p>
            <a:pPr algn="just"/>
            <a:r>
              <a:rPr lang="en-IN" b="1"/>
              <a:t>Branches and Jumps</a:t>
            </a:r>
            <a:endParaRPr lang="en-IN" b="1"/>
          </a:p>
          <a:p>
            <a:pPr lvl="1" algn="just"/>
            <a:r>
              <a:rPr lang="en-IN"/>
              <a:t>These are the conditional transfer of the control.</a:t>
            </a:r>
            <a:endParaRPr lang="en-IN"/>
          </a:p>
          <a:p>
            <a:pPr lvl="1" algn="just"/>
            <a:r>
              <a:rPr lang="en-IN"/>
              <a:t>These instructions are specified by a limited set of comparisons among a pair of registers or between zero and registers.</a:t>
            </a:r>
            <a:endParaRPr lang="en-IN"/>
          </a:p>
          <a:p>
            <a:pPr lvl="1" algn="just"/>
            <a:r>
              <a:rPr lang="en-IN"/>
              <a:t>In RISC architecture, the branch destination is calculated by adding a sing extended offset- 16 bits in the case of MIPS to the current PC</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References</a:t>
            </a:r>
            <a:endParaRPr lang="en-IN" altLang="en-US"/>
          </a:p>
        </p:txBody>
      </p:sp>
      <p:sp>
        <p:nvSpPr>
          <p:cNvPr id="3" name="Content Placeholder 2"/>
          <p:cNvSpPr>
            <a:spLocks noGrp="1"/>
          </p:cNvSpPr>
          <p:nvPr>
            <p:ph idx="1"/>
          </p:nvPr>
        </p:nvSpPr>
        <p:spPr>
          <a:xfrm>
            <a:off x="1295401" y="1837266"/>
            <a:ext cx="9601196" cy="4106333"/>
          </a:xfrm>
        </p:spPr>
        <p:txBody>
          <a:bodyPr>
            <a:noAutofit/>
          </a:bodyPr>
          <a:lstStyle/>
          <a:p>
            <a:r>
              <a:rPr lang="en-US" sz="1600" dirty="0"/>
              <a:t>R. S. </a:t>
            </a:r>
            <a:r>
              <a:rPr lang="en-US" sz="1600" dirty="0" err="1"/>
              <a:t>Balpande</a:t>
            </a:r>
            <a:r>
              <a:rPr lang="en-US" sz="1600" dirty="0"/>
              <a:t> and R. S. </a:t>
            </a:r>
            <a:r>
              <a:rPr lang="en-US" sz="1600" dirty="0" err="1"/>
              <a:t>Keote</a:t>
            </a:r>
            <a:r>
              <a:rPr lang="en-US" sz="1600" dirty="0"/>
              <a:t>, "Design of FPGA Based Instruction Fetch &amp; Decode Module of 32-bit RISC (MIPS) Processor," 2011 International Conference on Communication Systems and Network Technologies, </a:t>
            </a:r>
            <a:r>
              <a:rPr lang="en-US" sz="1600" dirty="0" err="1"/>
              <a:t>Katra</a:t>
            </a:r>
            <a:r>
              <a:rPr lang="en-US" sz="1600" dirty="0"/>
              <a:t>, India, 2011, pp. 409-413, </a:t>
            </a:r>
            <a:r>
              <a:rPr lang="en-US" sz="1600" dirty="0" err="1"/>
              <a:t>doi</a:t>
            </a:r>
            <a:r>
              <a:rPr lang="en-US" sz="1600" dirty="0"/>
              <a:t>: 10.1109/CSNT.2011.91</a:t>
            </a:r>
            <a:r>
              <a:rPr lang="en-US" sz="1600" dirty="0" smtClean="0"/>
              <a:t>.</a:t>
            </a:r>
            <a:endParaRPr lang="en-US" sz="1600" dirty="0" smtClean="0"/>
          </a:p>
          <a:p>
            <a:r>
              <a:rPr lang="en-US" sz="1600" dirty="0"/>
              <a:t>K. Yi and Y. Ding, "32-bit RISC CPU Based on MIPS-Instruction Decoder Module Design," 2009 Second Pacific-Asia Conference on Web Mining and Web-based Application, Wuhan, China, 2009, pp. 124-128, </a:t>
            </a:r>
            <a:r>
              <a:rPr lang="en-US" sz="1600" dirty="0" err="1"/>
              <a:t>doi</a:t>
            </a:r>
            <a:r>
              <a:rPr lang="en-US" sz="1600" dirty="0"/>
              <a:t>: 10.1109/WMWA.2009.62</a:t>
            </a:r>
            <a:r>
              <a:rPr lang="en-US" sz="1600" dirty="0" smtClean="0"/>
              <a:t>.</a:t>
            </a:r>
            <a:endParaRPr lang="en-US" sz="1600" dirty="0" smtClean="0"/>
          </a:p>
          <a:p>
            <a:r>
              <a:rPr lang="en-US" sz="1600" dirty="0"/>
              <a:t>W. P. </a:t>
            </a:r>
            <a:r>
              <a:rPr lang="en-US" sz="1600" dirty="0" err="1"/>
              <a:t>Kiat</a:t>
            </a:r>
            <a:r>
              <a:rPr lang="en-US" sz="1600" dirty="0"/>
              <a:t>, K. M. </a:t>
            </a:r>
            <a:r>
              <a:rPr lang="en-US" sz="1600" dirty="0" err="1"/>
              <a:t>Mok</a:t>
            </a:r>
            <a:r>
              <a:rPr lang="en-US" sz="1600" dirty="0"/>
              <a:t>, W. K. Lee, H. G. Goh and I. </a:t>
            </a:r>
            <a:r>
              <a:rPr lang="en-US" sz="1600" dirty="0" err="1"/>
              <a:t>Andonovic</a:t>
            </a:r>
            <a:r>
              <a:rPr lang="en-US" sz="1600" dirty="0"/>
              <a:t>, "A Comprehensive Analysis on Data Hazard for RISC32 5-Stage Pipeline Processor," 2017 31st International Conference on Advanced Information Networking and Applications Workshops (WAINA), Taipei, Taiwan, 2017, pp. 154-159, </a:t>
            </a:r>
            <a:r>
              <a:rPr lang="en-US" sz="1600" dirty="0" err="1"/>
              <a:t>doi</a:t>
            </a:r>
            <a:r>
              <a:rPr lang="en-US" sz="1600" dirty="0"/>
              <a:t>: 10.1109/WAINA.2017.20</a:t>
            </a:r>
            <a:r>
              <a:rPr lang="en-US" sz="1600" dirty="0" smtClean="0"/>
              <a:t>.</a:t>
            </a:r>
            <a:endParaRPr lang="en-US" sz="1600" dirty="0" smtClean="0"/>
          </a:p>
          <a:p>
            <a:r>
              <a:rPr lang="en-US" sz="1600" dirty="0"/>
              <a:t>J. </a:t>
            </a:r>
            <a:r>
              <a:rPr lang="en-US" sz="1600" dirty="0" err="1"/>
              <a:t>Rohit</a:t>
            </a:r>
            <a:r>
              <a:rPr lang="en-US" sz="1600" dirty="0"/>
              <a:t> and M. </a:t>
            </a:r>
            <a:r>
              <a:rPr lang="en-US" sz="1600" dirty="0" err="1"/>
              <a:t>Raghavendra</a:t>
            </a:r>
            <a:r>
              <a:rPr lang="en-US" sz="1600" dirty="0"/>
              <a:t>, "Implementation of 32-bit RISC processors without interlocked Pipelining on Artix-7 FPGA board," 2017 International Conference on Circuits, Controls, and Communications (CCUBE), Bangalore, India, 2017, pp. 105-108, </a:t>
            </a:r>
            <a:r>
              <a:rPr lang="en-US" sz="1600" dirty="0" err="1"/>
              <a:t>doi</a:t>
            </a:r>
            <a:r>
              <a:rPr lang="en-US" sz="1600" dirty="0"/>
              <a:t>: 10.1109/CCUBE.2017.8394137</a:t>
            </a:r>
            <a:r>
              <a:rPr lang="en-US" sz="1600" dirty="0" smtClean="0"/>
              <a:t>.</a:t>
            </a:r>
            <a:endParaRPr lang="en-US" sz="1600" dirty="0" smtClean="0"/>
          </a:p>
          <a:p>
            <a:r>
              <a:rPr lang="en-IN" sz="1600" dirty="0" err="1"/>
              <a:t>Jikku</a:t>
            </a:r>
            <a:r>
              <a:rPr lang="en-IN" sz="1600" dirty="0"/>
              <a:t> </a:t>
            </a:r>
            <a:r>
              <a:rPr lang="en-IN" sz="1600" dirty="0" err="1"/>
              <a:t>Jeemon</a:t>
            </a:r>
            <a:r>
              <a:rPr lang="en-IN" sz="1600" dirty="0"/>
              <a:t>. "Pipelined 8-bit RISC processor design using Verilog HDL on FPGA": IEEE International Conference on Recent Trends in Electronics, Information &amp; Communication Technology (RTEICT), 2016 </a:t>
            </a:r>
            <a:endParaRPr lang="en-IN" sz="1600" dirty="0" smtClean="0"/>
          </a:p>
          <a:p>
            <a:r>
              <a:rPr lang="en-US" sz="1600" dirty="0" smtClean="0"/>
              <a:t>NPTEL VIDEOS</a:t>
            </a:r>
            <a:endParaRPr lang="en-US"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t;strong&gt;Thank You&lt;/strong&gt; - Wooden Tile Images"/>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Clocks/Stages in RISC Architecture</a:t>
            </a:r>
            <a:endParaRPr lang="en-IN"/>
          </a:p>
        </p:txBody>
      </p:sp>
      <p:sp>
        <p:nvSpPr>
          <p:cNvPr id="3" name="Content Placeholder 2"/>
          <p:cNvSpPr>
            <a:spLocks noGrp="1"/>
          </p:cNvSpPr>
          <p:nvPr>
            <p:ph idx="1"/>
          </p:nvPr>
        </p:nvSpPr>
        <p:spPr>
          <a:xfrm>
            <a:off x="935990" y="1990725"/>
            <a:ext cx="10299700" cy="4242435"/>
          </a:xfrm>
        </p:spPr>
        <p:txBody>
          <a:bodyPr/>
          <a:lstStyle/>
          <a:p>
            <a:pPr marL="0" indent="0">
              <a:buNone/>
            </a:pPr>
            <a:r>
              <a:rPr lang="en-IN"/>
              <a:t>In general, every instruction in RISC architecture can be implemented using 5 clk cycles. The multi clk cycles are as follow:</a:t>
            </a:r>
            <a:endParaRPr lang="en-IN"/>
          </a:p>
          <a:p>
            <a:r>
              <a:rPr lang="en-IN"/>
              <a:t>Instruction Fetch (IF)</a:t>
            </a:r>
            <a:endParaRPr lang="en-IN"/>
          </a:p>
          <a:p>
            <a:r>
              <a:rPr lang="en-IN"/>
              <a:t>Instruction decode (ID)</a:t>
            </a:r>
            <a:endParaRPr lang="en-IN"/>
          </a:p>
          <a:p>
            <a:r>
              <a:rPr lang="en-IN"/>
              <a:t>Execute (EX)</a:t>
            </a:r>
            <a:endParaRPr lang="en-IN"/>
          </a:p>
          <a:p>
            <a:r>
              <a:rPr lang="en-IN"/>
              <a:t>Memory access (MEM)</a:t>
            </a:r>
            <a:endParaRPr lang="en-IN"/>
          </a:p>
          <a:p>
            <a:r>
              <a:rPr lang="en-IN"/>
              <a:t>Write Back (WB)</a:t>
            </a: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62324"/>
            <a:ext cx="9601196" cy="1303867"/>
          </a:xfrm>
        </p:spPr>
        <p:txBody>
          <a:bodyPr/>
          <a:lstStyle/>
          <a:p>
            <a:r>
              <a:rPr lang="en-US" dirty="0" smtClean="0"/>
              <a:t>Example</a:t>
            </a:r>
            <a:endParaRPr lang="en-IN" dirty="0"/>
          </a:p>
        </p:txBody>
      </p:sp>
      <p:sp>
        <p:nvSpPr>
          <p:cNvPr id="3" name="Content Placeholder 2"/>
          <p:cNvSpPr>
            <a:spLocks noGrp="1"/>
          </p:cNvSpPr>
          <p:nvPr>
            <p:ph sz="half" idx="1"/>
          </p:nvPr>
        </p:nvSpPr>
        <p:spPr>
          <a:xfrm>
            <a:off x="570188" y="1497721"/>
            <a:ext cx="4718304" cy="3310128"/>
          </a:xfrm>
        </p:spPr>
        <p:txBody>
          <a:bodyPr/>
          <a:lstStyle/>
          <a:p>
            <a:r>
              <a:rPr lang="en-US" dirty="0" smtClean="0"/>
              <a:t>LW R2 , 200(R6)</a:t>
            </a:r>
            <a:endParaRPr lang="en-US" dirty="0" smtClean="0"/>
          </a:p>
          <a:p>
            <a:endParaRPr lang="en-IN" dirty="0"/>
          </a:p>
        </p:txBody>
      </p:sp>
      <p:sp>
        <p:nvSpPr>
          <p:cNvPr id="36" name="TextBox 35"/>
          <p:cNvSpPr txBox="1"/>
          <p:nvPr/>
        </p:nvSpPr>
        <p:spPr>
          <a:xfrm>
            <a:off x="4705871" y="1577447"/>
            <a:ext cx="240001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SW R3, 25(R10)</a:t>
            </a:r>
            <a:endParaRPr lang="en-IN" sz="2400" dirty="0"/>
          </a:p>
        </p:txBody>
      </p:sp>
      <p:pic>
        <p:nvPicPr>
          <p:cNvPr id="39" name="Picture 38"/>
          <p:cNvPicPr>
            <a:picLocks noChangeAspect="1"/>
          </p:cNvPicPr>
          <p:nvPr/>
        </p:nvPicPr>
        <p:blipFill>
          <a:blip r:embed="rId1"/>
          <a:stretch>
            <a:fillRect/>
          </a:stretch>
        </p:blipFill>
        <p:spPr>
          <a:xfrm>
            <a:off x="798764" y="2006360"/>
            <a:ext cx="3536753" cy="2657475"/>
          </a:xfrm>
          <a:prstGeom prst="rect">
            <a:avLst/>
          </a:prstGeom>
        </p:spPr>
      </p:pic>
      <p:pic>
        <p:nvPicPr>
          <p:cNvPr id="40" name="Picture 39"/>
          <p:cNvPicPr>
            <a:picLocks noChangeAspect="1"/>
          </p:cNvPicPr>
          <p:nvPr/>
        </p:nvPicPr>
        <p:blipFill>
          <a:blip r:embed="rId2"/>
          <a:stretch>
            <a:fillRect/>
          </a:stretch>
        </p:blipFill>
        <p:spPr>
          <a:xfrm>
            <a:off x="4614062" y="2006359"/>
            <a:ext cx="3356246" cy="2657475"/>
          </a:xfrm>
          <a:prstGeom prst="rect">
            <a:avLst/>
          </a:prstGeom>
        </p:spPr>
      </p:pic>
      <p:sp>
        <p:nvSpPr>
          <p:cNvPr id="41" name="TextBox 40"/>
          <p:cNvSpPr txBox="1"/>
          <p:nvPr/>
        </p:nvSpPr>
        <p:spPr>
          <a:xfrm flipH="1">
            <a:off x="8923283" y="1668876"/>
            <a:ext cx="263284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ADD R2,R5,R10</a:t>
            </a:r>
            <a:endParaRPr lang="en-IN" sz="2400" dirty="0"/>
          </a:p>
        </p:txBody>
      </p:sp>
      <p:pic>
        <p:nvPicPr>
          <p:cNvPr id="42" name="Picture 41"/>
          <p:cNvPicPr>
            <a:picLocks noChangeAspect="1"/>
          </p:cNvPicPr>
          <p:nvPr/>
        </p:nvPicPr>
        <p:blipFill>
          <a:blip r:embed="rId3"/>
          <a:stretch>
            <a:fillRect/>
          </a:stretch>
        </p:blipFill>
        <p:spPr>
          <a:xfrm>
            <a:off x="8062117" y="2039113"/>
            <a:ext cx="3494006" cy="262472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of Single Cycle CPU</a:t>
            </a:r>
            <a:endParaRPr lang="en-IN"/>
          </a:p>
        </p:txBody>
      </p:sp>
      <p:sp>
        <p:nvSpPr>
          <p:cNvPr id="3" name="Content Placeholder 2"/>
          <p:cNvSpPr>
            <a:spLocks noGrp="1"/>
          </p:cNvSpPr>
          <p:nvPr>
            <p:ph idx="1"/>
          </p:nvPr>
        </p:nvSpPr>
        <p:spPr>
          <a:xfrm>
            <a:off x="1295400" y="1990725"/>
            <a:ext cx="9601200" cy="4243070"/>
          </a:xfrm>
        </p:spPr>
        <p:txBody>
          <a:bodyPr>
            <a:normAutofit fontScale="90000" lnSpcReduction="10000"/>
          </a:bodyPr>
          <a:lstStyle/>
          <a:p>
            <a:pPr algn="just"/>
            <a:r>
              <a:rPr lang="en-IN"/>
              <a:t> It executes all instructions in one clock cycle.</a:t>
            </a:r>
            <a:endParaRPr lang="en-IN"/>
          </a:p>
          <a:p>
            <a:pPr algn="just"/>
            <a:r>
              <a:rPr lang="en-IN"/>
              <a:t>Each cycle requires a certain amount of time and this mean single cycle CPU spends same amount of time to execute each instruction, basically one cycle no matter how complex is the instruction.</a:t>
            </a:r>
            <a:endParaRPr lang="en-IN"/>
          </a:p>
          <a:p>
            <a:pPr algn="just"/>
            <a:r>
              <a:rPr lang="en-IN"/>
              <a:t> The slowest instruction should be completed within one clock e.g. load (ld), which means single cycle CPU operates at the speed of slowest instruction in ISA. </a:t>
            </a:r>
            <a:endParaRPr lang="en-IN"/>
          </a:p>
          <a:p>
            <a:pPr algn="just"/>
            <a:r>
              <a:rPr lang="en-IN"/>
              <a:t>Another aspect of this CPU is, since it has to complete all the instructions in one clock cycle means any element must be used once only. </a:t>
            </a:r>
            <a:endParaRPr lang="en-IN"/>
          </a:p>
          <a:p>
            <a:pPr algn="just"/>
            <a:r>
              <a:rPr lang="en-IN"/>
              <a:t>So duplication of such an element has to be available. This point to the fact that if same element is used more than once than there will instruction flows and therefore different connections have to be realized and the is done by multiplexer.</a:t>
            </a: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0CA04AE-83E9-4AB9-83B5-53D36FC6609B}"/>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67559" y="111378"/>
            <a:ext cx="10994454" cy="618495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Concept of pipelining</a:t>
            </a:r>
            <a:endParaRPr lang="en-US"/>
          </a:p>
        </p:txBody>
      </p:sp>
      <p:sp>
        <p:nvSpPr>
          <p:cNvPr id="3" name="Content Placeholder 2"/>
          <p:cNvSpPr>
            <a:spLocks noGrp="1"/>
          </p:cNvSpPr>
          <p:nvPr>
            <p:ph idx="1"/>
          </p:nvPr>
        </p:nvSpPr>
        <p:spPr/>
        <p:txBody>
          <a:bodyPr>
            <a:normAutofit fontScale="77500" lnSpcReduction="10000"/>
          </a:bodyPr>
          <a:lstStyle/>
          <a:p>
            <a:pPr algn="just"/>
            <a:r>
              <a:rPr lang="en-US"/>
              <a:t>Pipelining is an implementation technique whereby multiple instructions are overlapped in execution; it takes an advantage of parallelism that exists among the actions needed to execute an instruction</a:t>
            </a:r>
            <a:r>
              <a:rPr lang="en-IN" altLang="en-US"/>
              <a:t>.</a:t>
            </a:r>
            <a:endParaRPr lang="en-IN" altLang="en-US"/>
          </a:p>
          <a:p>
            <a:pPr algn="just"/>
            <a:r>
              <a:rPr lang="en-US"/>
              <a:t> All recent processors incorporate pipelining as a key implementation technique.</a:t>
            </a:r>
            <a:endParaRPr lang="en-US"/>
          </a:p>
          <a:p>
            <a:pPr algn="just"/>
            <a:r>
              <a:rPr lang="en-US"/>
              <a:t>MIPS is a five stage pipeline structure, each stage is responsible to complete a part of an each instruction</a:t>
            </a:r>
            <a:r>
              <a:rPr lang="en-IN" altLang="en-US"/>
              <a:t>.</a:t>
            </a:r>
            <a:endParaRPr lang="en-IN" altLang="en-US"/>
          </a:p>
          <a:p>
            <a:pPr algn="just"/>
            <a:r>
              <a:rPr lang="en-IN" altLang="en-US"/>
              <a:t>All these five stages are connected through a pipelining register.</a:t>
            </a:r>
            <a:endParaRPr lang="en-IN" altLang="en-US"/>
          </a:p>
          <a:p>
            <a:pPr algn="just"/>
            <a:r>
              <a:rPr lang="en-IN" altLang="en-US"/>
              <a:t>All the stages are connected, all of them should be ready to perform at the same time.</a:t>
            </a:r>
            <a:endParaRPr lang="en-IN" altLang="en-US"/>
          </a:p>
          <a:p>
            <a:pPr algn="just"/>
            <a:r>
              <a:rPr lang="en-IN" altLang="en-US"/>
              <a:t>The time required to move an instruction one step down to another stage among five stages sequentially is known as ‘processor cycle’.</a:t>
            </a:r>
            <a:endParaRPr lang="en-IN" altLang="en-US"/>
          </a:p>
          <a:p>
            <a:pPr algn="just"/>
            <a:r>
              <a:rPr lang="en-IN" altLang="en-US"/>
              <a:t>The slowest pipeline stage decides the length of the processor cycle.</a:t>
            </a:r>
            <a:endParaRPr lang="en-IN" altLang="en-US"/>
          </a:p>
          <a:p>
            <a:pPr algn="just"/>
            <a:endParaRPr lang="en-I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MIPS subset for an implementation</a:t>
            </a:r>
            <a:endParaRPr lang="en-US"/>
          </a:p>
        </p:txBody>
      </p:sp>
      <p:sp>
        <p:nvSpPr>
          <p:cNvPr id="3" name="Content Placeholder 2"/>
          <p:cNvSpPr>
            <a:spLocks noGrp="1"/>
          </p:cNvSpPr>
          <p:nvPr>
            <p:ph sz="half" idx="1"/>
          </p:nvPr>
        </p:nvSpPr>
        <p:spPr/>
        <p:txBody>
          <a:bodyPr>
            <a:normAutofit/>
          </a:bodyPr>
          <a:lstStyle/>
          <a:p>
            <a:pPr algn="just"/>
            <a:r>
              <a:rPr lang="en-US" sz="1800"/>
              <a:t>One can design pipeline processor (MIPS here) by initializing new instruction at on every clk cycles. Here each clk cycle means one of the stages of pipeline.</a:t>
            </a:r>
            <a:endParaRPr lang="en-US" sz="1800"/>
          </a:p>
          <a:p>
            <a:pPr algn="just"/>
            <a:r>
              <a:rPr lang="en-IN" altLang="en-US" sz="1800"/>
              <a:t>Adjacent figure</a:t>
            </a:r>
            <a:r>
              <a:rPr lang="en-US" sz="1800"/>
              <a:t> represents the typical pipeline structure, even though an instruction takes five clocks to complete the execution, hardware will start a new instruction and will execute a part of the instruction at each stage.</a:t>
            </a:r>
            <a:endParaRPr lang="en-US" sz="1800"/>
          </a:p>
          <a:p>
            <a:pPr algn="just"/>
            <a:endParaRPr lang="en-US" sz="1800"/>
          </a:p>
        </p:txBody>
      </p:sp>
      <p:pic>
        <p:nvPicPr>
          <p:cNvPr id="4" name="Content Placeholder 3" descr="{22222F3B-EAA2-487B-91D9-B765239930FE}"/>
          <p:cNvPicPr>
            <a:picLocks noGrp="1" noChangeAspect="1"/>
          </p:cNvPicPr>
          <p:nvPr>
            <p:ph sz="half" idx="2"/>
          </p:nvPr>
        </p:nvPicPr>
        <p:blipFill>
          <a:blip r:embed="rId1">
            <a:clrChange>
              <a:clrFrom>
                <a:srgbClr val="FFFFFF">
                  <a:alpha val="100000"/>
                </a:srgbClr>
              </a:clrFrom>
              <a:clrTo>
                <a:srgbClr val="FFFFFF">
                  <a:alpha val="100000"/>
                  <a:alpha val="0"/>
                </a:srgbClr>
              </a:clrTo>
            </a:clrChange>
          </a:blip>
          <a:stretch>
            <a:fillRect/>
          </a:stretch>
        </p:blipFill>
        <p:spPr>
          <a:xfrm>
            <a:off x="6177915" y="2559685"/>
            <a:ext cx="4718685" cy="323088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11916</Words>
  <Application>WPS Presentation</Application>
  <PresentationFormat>Widescreen</PresentationFormat>
  <Paragraphs>242</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SimSun</vt:lpstr>
      <vt:lpstr>Wingdings</vt:lpstr>
      <vt:lpstr>Arial</vt:lpstr>
      <vt:lpstr>Garamond</vt:lpstr>
      <vt:lpstr>Microsoft YaHei</vt:lpstr>
      <vt:lpstr>Arial Unicode MS</vt:lpstr>
      <vt:lpstr>Calibri</vt:lpstr>
      <vt:lpstr>Organic</vt:lpstr>
      <vt:lpstr>PIPELINE MIPS CPU </vt:lpstr>
      <vt:lpstr>PowerPoint 演示文稿</vt:lpstr>
      <vt:lpstr>Different types of  Instructions in RISC</vt:lpstr>
      <vt:lpstr>Clocks/Stages in RISC Architecture</vt:lpstr>
      <vt:lpstr>Example</vt:lpstr>
      <vt:lpstr>Basic of Single Cycle CPU</vt:lpstr>
      <vt:lpstr>PowerPoint 演示文稿</vt:lpstr>
      <vt:lpstr>Concept of pipelining</vt:lpstr>
      <vt:lpstr>MIPS subset for an implementation</vt:lpstr>
      <vt:lpstr>MIPS instruction format</vt:lpstr>
      <vt:lpstr>A Pipeline Datapath and Control</vt:lpstr>
      <vt:lpstr>PowerPoint 演示文稿</vt:lpstr>
      <vt:lpstr>THE CONTROL OF PIPELINE</vt:lpstr>
      <vt:lpstr>PowerPoint 演示文稿</vt:lpstr>
      <vt:lpstr>Control Signals</vt:lpstr>
      <vt:lpstr>Hazards in Pipeline CPU</vt:lpstr>
      <vt:lpstr>Structural Hazards</vt:lpstr>
      <vt:lpstr>Solution.</vt:lpstr>
      <vt:lpstr> Data Hazards</vt:lpstr>
      <vt:lpstr>Solution</vt:lpstr>
      <vt:lpstr>Control Hazards</vt:lpstr>
      <vt:lpstr>Solution</vt:lpstr>
      <vt:lpstr>PowerPoint 演示文稿</vt:lpstr>
      <vt:lpstr>Simulation Example </vt:lpstr>
      <vt:lpstr>PowerPoint 演示文稿</vt:lpstr>
      <vt:lpstr>Simulation with Example</vt:lpstr>
      <vt:lpstr>PowerPoint 演示文稿</vt:lpstr>
      <vt:lpstr>RTL VIEW</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Shah</dc:creator>
  <cp:lastModifiedBy>Shivam</cp:lastModifiedBy>
  <cp:revision>30</cp:revision>
  <dcterms:created xsi:type="dcterms:W3CDTF">2021-04-12T05:20:00Z</dcterms:created>
  <dcterms:modified xsi:type="dcterms:W3CDTF">2021-04-13T20:14:56Z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