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58" r:id="rId3"/>
    <p:sldId id="277" r:id="rId4"/>
    <p:sldId id="278" r:id="rId5"/>
    <p:sldId id="279" r:id="rId6"/>
    <p:sldId id="280" r:id="rId7"/>
    <p:sldId id="261" r:id="rId8"/>
    <p:sldId id="281" r:id="rId9"/>
    <p:sldId id="272" r:id="rId10"/>
    <p:sldId id="270" r:id="rId11"/>
    <p:sldId id="265" r:id="rId12"/>
    <p:sldId id="275" r:id="rId13"/>
    <p:sldId id="27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8" autoAdjust="0"/>
    <p:restoredTop sz="93529" autoAdjust="0"/>
  </p:normalViewPr>
  <p:slideViewPr>
    <p:cSldViewPr snapToGrid="0">
      <p:cViewPr>
        <p:scale>
          <a:sx n="100" d="100"/>
          <a:sy n="100" d="100"/>
        </p:scale>
        <p:origin x="-272"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a:lstStyle/>
        <a:p>
          <a:r>
            <a:rPr lang="en-US" dirty="0"/>
            <a:t>Doctor</a:t>
          </a:r>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A8B05E70-CCF1-4080-8EEE-6873C9D4B630}">
      <dgm:prSet phldrT="[Text]"/>
      <dgm:spPr/>
      <dgm:t>
        <a:bodyPr/>
        <a:lstStyle/>
        <a:p>
          <a:r>
            <a:rPr lang="en-US" dirty="0"/>
            <a:t>Patient</a:t>
          </a:r>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42147153-A6C2-4177-BA7D-2ACCC2C1B2F7}">
      <dgm:prSet phldrT="[Text]"/>
      <dgm:spPr/>
      <dgm:t>
        <a:bodyPr/>
        <a:lstStyle/>
        <a:p>
          <a:r>
            <a:rPr lang="en-US" dirty="0"/>
            <a:t>Appointment</a:t>
          </a:r>
        </a:p>
      </dgm:t>
      <dgm:extLst>
        <a:ext uri="{E40237B7-FDA0-4F09-8148-C483321AD2D9}">
          <dgm14:cNvPr xmlns:dgm14="http://schemas.microsoft.com/office/drawing/2010/diagram" id="0" name="" title="Step 4 title"/>
        </a:ext>
      </dgm:extLst>
    </dgm:pt>
    <dgm:pt modelId="{C6F68745-4C20-4204-96A6-585691399C14}" type="parTrans" cxnId="{777DC3C6-D336-4C94-A624-E5582A07ECAA}">
      <dgm:prSet/>
      <dgm:spPr/>
      <dgm:t>
        <a:bodyPr/>
        <a:lstStyle/>
        <a:p>
          <a:endParaRPr lang="en-US"/>
        </a:p>
      </dgm:t>
    </dgm:pt>
    <dgm:pt modelId="{0C6B132F-0347-46BA-86A4-3FAFB6676411}" type="sibTrans" cxnId="{777DC3C6-D336-4C94-A624-E5582A07ECAA}">
      <dgm:prSet/>
      <dgm:spPr/>
      <dgm:t>
        <a:bodyPr/>
        <a:lstStyle/>
        <a:p>
          <a:endParaRPr lang="en-US"/>
        </a:p>
      </dgm:t>
    </dgm:pt>
    <dgm:pt modelId="{24497FDC-4A59-4A9E-B4D1-DAD97E872B47}">
      <dgm:prSet phldrT="[Text]"/>
      <dgm:spPr/>
      <dgm:t>
        <a:bodyPr/>
        <a:lstStyle/>
        <a:p>
          <a:r>
            <a:rPr lang="en-US" dirty="0" err="1"/>
            <a:t>HospitalMangementSystem</a:t>
          </a:r>
          <a:endParaRPr lang="en-US" dirty="0"/>
        </a:p>
      </dgm:t>
      <dgm:extLst>
        <a:ext uri="{E40237B7-FDA0-4F09-8148-C483321AD2D9}">
          <dgm14:cNvPr xmlns:dgm14="http://schemas.microsoft.com/office/drawing/2010/diagram" id="0" name="" title="Step 4 title"/>
        </a:ext>
      </dgm:extLst>
    </dgm:pt>
    <dgm:pt modelId="{C58118FC-F315-4F99-A763-B2708CF0160C}" type="parTrans" cxnId="{8FD2C4B0-A2D4-4AA5-A3EF-3F43989C8673}">
      <dgm:prSet/>
      <dgm:spPr/>
      <dgm:t>
        <a:bodyPr/>
        <a:lstStyle/>
        <a:p>
          <a:endParaRPr lang="en-IN"/>
        </a:p>
      </dgm:t>
    </dgm:pt>
    <dgm:pt modelId="{EC4195FA-0C3E-43EA-B0B8-6F99F3CE807C}" type="sibTrans" cxnId="{8FD2C4B0-A2D4-4AA5-A3EF-3F43989C8673}">
      <dgm:prSet/>
      <dgm:spPr/>
      <dgm:t>
        <a:bodyPr/>
        <a:lstStyle/>
        <a:p>
          <a:endParaRPr lang="en-IN"/>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268F2328-4548-422B-9C65-80797E16B241}" type="pres">
      <dgm:prSet presAssocID="{A8B05E70-CCF1-4080-8EEE-6873C9D4B630}" presName="parTxOnly" presStyleLbl="node1" presStyleIdx="1" presStyleCnt="4">
        <dgm:presLayoutVars>
          <dgm:chMax val="0"/>
          <dgm:chPref val="0"/>
          <dgm:bulletEnabled val="1"/>
        </dgm:presLayoutVars>
      </dgm:prSet>
      <dgm:spPr/>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2" presStyleCnt="4">
        <dgm:presLayoutVars>
          <dgm:chMax val="0"/>
          <dgm:chPref val="0"/>
          <dgm:bulletEnabled val="1"/>
        </dgm:presLayoutVars>
      </dgm:prSet>
      <dgm:spPr/>
    </dgm:pt>
    <dgm:pt modelId="{9B566B91-FBC9-48E0-8CB9-02DD1F11D98E}" type="pres">
      <dgm:prSet presAssocID="{0C6B132F-0347-46BA-86A4-3FAFB6676411}" presName="parTxOnlySpace" presStyleCnt="0"/>
      <dgm:spPr/>
    </dgm:pt>
    <dgm:pt modelId="{9276AA67-B42B-488F-9F4D-B66888981C07}" type="pres">
      <dgm:prSet presAssocID="{24497FDC-4A59-4A9E-B4D1-DAD97E872B47}" presName="parTxOnly" presStyleLbl="node1" presStyleIdx="3" presStyleCnt="4">
        <dgm:presLayoutVars>
          <dgm:chMax val="0"/>
          <dgm:chPref val="0"/>
          <dgm:bulletEnabled val="1"/>
        </dgm:presLayoutVars>
      </dgm:prSet>
      <dgm:spPr/>
    </dgm:pt>
  </dgm:ptLst>
  <dgm:cxnLst>
    <dgm:cxn modelId="{F001AA31-12B3-4068-945B-6A7213AD2398}" type="presOf" srcId="{24497FDC-4A59-4A9E-B4D1-DAD97E872B47}" destId="{9276AA67-B42B-488F-9F4D-B66888981C07}"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8FD2C4B0-A2D4-4AA5-A3EF-3F43989C8673}" srcId="{44156040-AF98-4F2C-9909-9F2439F6F588}" destId="{24497FDC-4A59-4A9E-B4D1-DAD97E872B47}" srcOrd="3" destOrd="0" parTransId="{C58118FC-F315-4F99-A763-B2708CF0160C}" sibTransId="{EC4195FA-0C3E-43EA-B0B8-6F99F3CE807C}"/>
    <dgm:cxn modelId="{37A858B6-D71C-4E86-A467-E8D17167DE19}" type="presOf" srcId="{42147153-A6C2-4177-BA7D-2ACCC2C1B2F7}" destId="{BDD0B0F7-A87C-4B5B-A4C3-4E4BE6EB0FE4}" srcOrd="0" destOrd="0" presId="urn:microsoft.com/office/officeart/2005/8/layout/chevron1"/>
    <dgm:cxn modelId="{777DC3C6-D336-4C94-A624-E5582A07ECAA}" srcId="{44156040-AF98-4F2C-9909-9F2439F6F588}" destId="{42147153-A6C2-4177-BA7D-2ACCC2C1B2F7}" srcOrd="2" destOrd="0" parTransId="{C6F68745-4C20-4204-96A6-585691399C14}" sibTransId="{0C6B132F-0347-46BA-86A4-3FAFB6676411}"/>
    <dgm:cxn modelId="{B8B909D0-D4F6-48D4-81DA-A58F34AE3646}" srcId="{44156040-AF98-4F2C-9909-9F2439F6F588}" destId="{A8B05E70-CCF1-4080-8EEE-6873C9D4B630}" srcOrd="1"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2FC0E474-8734-4209-BD6D-C297DEE76CB4}" type="presParOf" srcId="{1C61A9A2-33F2-469B-8AC4-A104A5A98D78}" destId="{268F2328-4548-422B-9C65-80797E16B241}" srcOrd="2" destOrd="0" presId="urn:microsoft.com/office/officeart/2005/8/layout/chevron1"/>
    <dgm:cxn modelId="{30A10B48-C159-4CE5-AFE2-9908BF17AD25}" type="presParOf" srcId="{1C61A9A2-33F2-469B-8AC4-A104A5A98D78}" destId="{8CB78EC1-7B74-4B6E-94C6-5F808A049A1F}" srcOrd="3" destOrd="0" presId="urn:microsoft.com/office/officeart/2005/8/layout/chevron1"/>
    <dgm:cxn modelId="{3065F5B9-06B1-4353-A251-703F2693DE95}" type="presParOf" srcId="{1C61A9A2-33F2-469B-8AC4-A104A5A98D78}" destId="{BDD0B0F7-A87C-4B5B-A4C3-4E4BE6EB0FE4}" srcOrd="4" destOrd="0" presId="urn:microsoft.com/office/officeart/2005/8/layout/chevron1"/>
    <dgm:cxn modelId="{89C16EA9-73D2-4716-9156-4E26F0C25C06}" type="presParOf" srcId="{1C61A9A2-33F2-469B-8AC4-A104A5A98D78}" destId="{9B566B91-FBC9-48E0-8CB9-02DD1F11D98E}" srcOrd="5" destOrd="0" presId="urn:microsoft.com/office/officeart/2005/8/layout/chevron1"/>
    <dgm:cxn modelId="{F9599946-C29B-4173-82B6-41F0AF253EB3}" type="presParOf" srcId="{1C61A9A2-33F2-469B-8AC4-A104A5A98D78}" destId="{9276AA67-B42B-488F-9F4D-B66888981C0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4453"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Doctor</a:t>
          </a:r>
        </a:p>
      </dsp:txBody>
      <dsp:txXfrm>
        <a:off x="522955" y="1653197"/>
        <a:ext cx="1555507" cy="1037004"/>
      </dsp:txXfrm>
    </dsp:sp>
    <dsp:sp modelId="{268F2328-4548-422B-9C65-80797E16B241}">
      <dsp:nvSpPr>
        <dsp:cNvPr id="0" name=""/>
        <dsp:cNvSpPr/>
      </dsp:nvSpPr>
      <dsp:spPr>
        <a:xfrm>
          <a:off x="233771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Patient</a:t>
          </a:r>
        </a:p>
      </dsp:txBody>
      <dsp:txXfrm>
        <a:off x="2856216" y="1653197"/>
        <a:ext cx="1555507" cy="1037004"/>
      </dsp:txXfrm>
    </dsp:sp>
    <dsp:sp modelId="{BDD0B0F7-A87C-4B5B-A4C3-4E4BE6EB0FE4}">
      <dsp:nvSpPr>
        <dsp:cNvPr id="0" name=""/>
        <dsp:cNvSpPr/>
      </dsp:nvSpPr>
      <dsp:spPr>
        <a:xfrm>
          <a:off x="467097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Appointment</a:t>
          </a:r>
        </a:p>
      </dsp:txBody>
      <dsp:txXfrm>
        <a:off x="5189476" y="1653197"/>
        <a:ext cx="1555507" cy="1037004"/>
      </dsp:txXfrm>
    </dsp:sp>
    <dsp:sp modelId="{9276AA67-B42B-488F-9F4D-B66888981C07}">
      <dsp:nvSpPr>
        <dsp:cNvPr id="0" name=""/>
        <dsp:cNvSpPr/>
      </dsp:nvSpPr>
      <dsp:spPr>
        <a:xfrm>
          <a:off x="700423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HospitalMangementSystem</a:t>
          </a:r>
          <a:endParaRPr lang="en-US" sz="900" kern="1200" dirty="0"/>
        </a:p>
      </dsp:txBody>
      <dsp:txXfrm>
        <a:off x="7522736" y="1653197"/>
        <a:ext cx="1555507" cy="10370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8/16/2024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8/16/2024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8/16/2024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8/16/2024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8/16/2024</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8/16/2024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8/16/2024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8/16/2024</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8/16/2024</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8/16/2024</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8/16/2024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8/16/2024</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en-US" dirty="0"/>
              <a:t>Hospital Management System</a:t>
            </a:r>
          </a:p>
          <a:p>
            <a:r>
              <a:rPr lang="en-US" dirty="0"/>
              <a:t>By Shivam Pandey</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a:t>
            </a:r>
          </a:p>
        </p:txBody>
      </p:sp>
      <p:sp>
        <p:nvSpPr>
          <p:cNvPr id="3" name="Content Placeholder 2"/>
          <p:cNvSpPr>
            <a:spLocks noGrp="1"/>
          </p:cNvSpPr>
          <p:nvPr>
            <p:ph idx="1"/>
          </p:nvPr>
        </p:nvSpPr>
        <p:spPr>
          <a:xfrm>
            <a:off x="1018309" y="1759527"/>
            <a:ext cx="9601200" cy="4343400"/>
          </a:xfrm>
        </p:spPr>
        <p:txBody>
          <a:bodyPr/>
          <a:lstStyle/>
          <a:p>
            <a:pPr marL="0" indent="0">
              <a:buNone/>
            </a:pPr>
            <a:r>
              <a:rPr lang="en-US" dirty="0"/>
              <a:t>Some of the features and functionalities of the Patient Module include:</a:t>
            </a:r>
          </a:p>
          <a:p>
            <a:pPr marL="0" indent="0">
              <a:buNone/>
            </a:pPr>
            <a:endParaRPr lang="en-US" dirty="0"/>
          </a:p>
          <a:p>
            <a:pPr marL="0" indent="0">
              <a:buNone/>
            </a:pPr>
            <a:r>
              <a:rPr lang="en-US" dirty="0"/>
              <a:t>Adding and editing patient information</a:t>
            </a:r>
          </a:p>
          <a:p>
            <a:pPr marL="0" indent="0">
              <a:buNone/>
            </a:pPr>
            <a:r>
              <a:rPr lang="en-US" dirty="0"/>
              <a:t>Viewing patient </a:t>
            </a:r>
          </a:p>
          <a:p>
            <a:pPr marL="0" indent="0">
              <a:buNone/>
            </a:pPr>
            <a:r>
              <a:rPr lang="en-US" dirty="0"/>
              <a:t>Scheduling appointments and managing patient visits</a:t>
            </a:r>
          </a:p>
        </p:txBody>
      </p:sp>
    </p:spTree>
    <p:extLst>
      <p:ext uri="{BB962C8B-B14F-4D97-AF65-F5344CB8AC3E}">
        <p14:creationId xmlns:p14="http://schemas.microsoft.com/office/powerpoint/2010/main" val="111779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292100"/>
            <a:ext cx="6400800" cy="1093804"/>
          </a:xfrm>
        </p:spPr>
        <p:txBody>
          <a:bodyPr/>
          <a:lstStyle/>
          <a:p>
            <a:r>
              <a:rPr lang="en-US" dirty="0"/>
              <a:t>System Design</a:t>
            </a:r>
          </a:p>
        </p:txBody>
      </p:sp>
      <p:sp>
        <p:nvSpPr>
          <p:cNvPr id="3" name="Subtitle 2">
            <a:extLst>
              <a:ext uri="{FF2B5EF4-FFF2-40B4-BE49-F238E27FC236}">
                <a16:creationId xmlns:a16="http://schemas.microsoft.com/office/drawing/2014/main" id="{DE6839A4-9722-F64A-8F54-4BADF53E7239}"/>
              </a:ext>
            </a:extLst>
          </p:cNvPr>
          <p:cNvSpPr>
            <a:spLocks noGrp="1"/>
          </p:cNvSpPr>
          <p:nvPr>
            <p:ph type="subTitle" idx="1"/>
          </p:nvPr>
        </p:nvSpPr>
        <p:spPr>
          <a:xfrm>
            <a:off x="368300" y="1828800"/>
            <a:ext cx="8382000" cy="4737100"/>
          </a:xfrm>
        </p:spPr>
        <p:txBody>
          <a:bodyPr>
            <a:normAutofit/>
          </a:bodyPr>
          <a:lstStyle/>
          <a:p>
            <a:r>
              <a:rPr lang="en-US" dirty="0"/>
              <a:t>The Hospital Management System (HMS) is a Java-based application that manages hospital records, including doctors and patients, and allows booking appointments. It utilizes Hibernate for database operations and follows a console-based interaction model.</a:t>
            </a:r>
            <a:endParaRPr lang="en-IN" dirty="0"/>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292100"/>
            <a:ext cx="6400800" cy="1093804"/>
          </a:xfrm>
        </p:spPr>
        <p:txBody>
          <a:bodyPr/>
          <a:lstStyle/>
          <a:p>
            <a:r>
              <a:rPr lang="en-US" dirty="0"/>
              <a:t>Benefits</a:t>
            </a:r>
          </a:p>
        </p:txBody>
      </p:sp>
      <p:sp>
        <p:nvSpPr>
          <p:cNvPr id="4" name="Rectangle 1">
            <a:extLst>
              <a:ext uri="{FF2B5EF4-FFF2-40B4-BE49-F238E27FC236}">
                <a16:creationId xmlns:a16="http://schemas.microsoft.com/office/drawing/2014/main" id="{F2B59970-21CF-B1D9-ACE8-787B0430F7CA}"/>
              </a:ext>
            </a:extLst>
          </p:cNvPr>
          <p:cNvSpPr>
            <a:spLocks noGrp="1" noChangeArrowheads="1"/>
          </p:cNvSpPr>
          <p:nvPr>
            <p:ph type="subTitle" idx="1"/>
          </p:nvPr>
        </p:nvSpPr>
        <p:spPr bwMode="auto">
          <a:xfrm>
            <a:off x="175196" y="1755080"/>
            <a:ext cx="5785558" cy="334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Enhanced Functionality and Flexibility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Improved Data Management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Better User Experience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Enhanced Administrative Control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Data Integrity and Accuracy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Efficient Database Management</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0047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4CEC-3E83-7F5E-2F5C-278CDBD2935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5DFCEF9-E20A-0D91-23DC-1879F7F13E66}"/>
              </a:ext>
            </a:extLst>
          </p:cNvPr>
          <p:cNvSpPr>
            <a:spLocks noGrp="1"/>
          </p:cNvSpPr>
          <p:nvPr>
            <p:ph idx="1"/>
          </p:nvPr>
        </p:nvSpPr>
        <p:spPr/>
        <p:txBody>
          <a:bodyPr/>
          <a:lstStyle/>
          <a:p>
            <a:pPr marL="0" indent="0">
              <a:buNone/>
            </a:pPr>
            <a:r>
              <a:rPr lang="en-US" dirty="0"/>
              <a:t>Overall, this project demonstrated the importance of utilizing technology to improve healthcare services, and it serves as a valuable example for other organizations looking to implement similar systems. With further improvements and updates, this system has the potential to transform healthcare services and improve patient outcomes.</a:t>
            </a:r>
            <a:endParaRPr lang="en-IN" dirty="0"/>
          </a:p>
        </p:txBody>
      </p:sp>
    </p:spTree>
    <p:extLst>
      <p:ext uri="{BB962C8B-B14F-4D97-AF65-F5344CB8AC3E}">
        <p14:creationId xmlns:p14="http://schemas.microsoft.com/office/powerpoint/2010/main" val="59865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a:t>
            </a:r>
          </a:p>
        </p:txBody>
      </p:sp>
      <p:pic>
        <p:nvPicPr>
          <p:cNvPr id="4" name="Picture Placeholder 3">
            <a:extLst>
              <a:ext uri="{FF2B5EF4-FFF2-40B4-BE49-F238E27FC236}">
                <a16:creationId xmlns:a16="http://schemas.microsoft.com/office/drawing/2014/main" id="{CCDA52D5-2F4E-A6FE-ED4A-67798338F4C5}"/>
              </a:ext>
            </a:extLst>
          </p:cNvPr>
          <p:cNvPicPr>
            <a:picLocks noGrp="1" noChangeAspect="1"/>
          </p:cNvPicPr>
          <p:nvPr>
            <p:ph type="pic" idx="1"/>
          </p:nvPr>
        </p:nvPicPr>
        <p:blipFill rotWithShape="1">
          <a:blip r:embed="rId2"/>
          <a:srcRect l="1502" r="1502" b="4099"/>
          <a:stretch/>
        </p:blipFill>
        <p:spPr>
          <a:xfrm>
            <a:off x="1566863" y="2119313"/>
            <a:ext cx="9329737" cy="4165373"/>
          </a:xfrm>
        </p:spPr>
      </p:pic>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4" name="Rectangle 1">
            <a:extLst>
              <a:ext uri="{FF2B5EF4-FFF2-40B4-BE49-F238E27FC236}">
                <a16:creationId xmlns:a16="http://schemas.microsoft.com/office/drawing/2014/main" id="{CCC60D21-5789-481F-08C1-BA6DC593E1C5}"/>
              </a:ext>
            </a:extLst>
          </p:cNvPr>
          <p:cNvSpPr>
            <a:spLocks noGrp="1" noChangeArrowheads="1"/>
          </p:cNvSpPr>
          <p:nvPr>
            <p:ph idx="1"/>
          </p:nvPr>
        </p:nvSpPr>
        <p:spPr bwMode="auto">
          <a:xfrm>
            <a:off x="1108364" y="2596121"/>
            <a:ext cx="1001396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Develop a system to manage hospital data such as doctors and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Technologies Used: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Java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MySQL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altLang="en-US" sz="2000" dirty="0">
                <a:latin typeface="Arial" panose="020B0604020202020204" pitchFamily="34" charset="0"/>
              </a:rPr>
              <a:t>Hibernate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Overview</a:t>
            </a:r>
            <a:r>
              <a:rPr lang="en-US" dirty="0"/>
              <a:t>  	</a:t>
            </a:r>
          </a:p>
        </p:txBody>
      </p:sp>
      <p:sp>
        <p:nvSpPr>
          <p:cNvPr id="4" name="Rectangle 1">
            <a:extLst>
              <a:ext uri="{FF2B5EF4-FFF2-40B4-BE49-F238E27FC236}">
                <a16:creationId xmlns:a16="http://schemas.microsoft.com/office/drawing/2014/main" id="{7A15FC07-DE7D-52E8-DE14-E362C202BD86}"/>
              </a:ext>
            </a:extLst>
          </p:cNvPr>
          <p:cNvSpPr>
            <a:spLocks noGrp="1" noChangeArrowheads="1"/>
          </p:cNvSpPr>
          <p:nvPr>
            <p:ph idx="1"/>
          </p:nvPr>
        </p:nvSpPr>
        <p:spPr bwMode="auto">
          <a:xfrm>
            <a:off x="1295400" y="2615506"/>
            <a:ext cx="47404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Features: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Add and View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Add and View Doctors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Book Appointments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Components: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Doctor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Patient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Hospital Management System Main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idx="1"/>
          </p:nvPr>
        </p:nvSpPr>
        <p:spPr>
          <a:xfrm>
            <a:off x="1295400" y="1828799"/>
            <a:ext cx="9601200" cy="4528458"/>
          </a:xfrm>
        </p:spPr>
        <p:txBody>
          <a:bodyPr>
            <a:normAutofit/>
          </a:bodyPr>
          <a:lstStyle/>
          <a:p>
            <a:r>
              <a:rPr lang="en-US" dirty="0"/>
              <a:t>The </a:t>
            </a:r>
            <a:r>
              <a:rPr lang="en-US" b="1" dirty="0"/>
              <a:t>Hospital Management System</a:t>
            </a:r>
            <a:r>
              <a:rPr lang="en-US" dirty="0"/>
              <a:t> aims to streamline and automate the management of hospital operations by providing a robust application to:</a:t>
            </a:r>
          </a:p>
          <a:p>
            <a:pPr>
              <a:buFont typeface="Arial" panose="020B0604020202020204" pitchFamily="34" charset="0"/>
              <a:buChar char="•"/>
            </a:pPr>
            <a:r>
              <a:rPr lang="en-US" b="1" dirty="0"/>
              <a:t>Efficiently Manage Doctor and Patient Records:</a:t>
            </a:r>
            <a:r>
              <a:rPr lang="en-US" dirty="0"/>
              <a:t> Allow users to add, view, and update information about doctors and patients.</a:t>
            </a:r>
          </a:p>
          <a:p>
            <a:pPr>
              <a:buFont typeface="Arial" panose="020B0604020202020204" pitchFamily="34" charset="0"/>
              <a:buChar char="•"/>
            </a:pPr>
            <a:r>
              <a:rPr lang="en-US" b="1" dirty="0"/>
              <a:t>Facilitate Appointment Scheduling:</a:t>
            </a:r>
            <a:r>
              <a:rPr lang="en-US" dirty="0"/>
              <a:t> Enable booking and management of doctor appointments to enhance patient care.</a:t>
            </a:r>
          </a:p>
          <a:p>
            <a:pPr>
              <a:buFont typeface="Arial" panose="020B0604020202020204" pitchFamily="34" charset="0"/>
              <a:buChar char="•"/>
            </a:pPr>
            <a:r>
              <a:rPr lang="en-US" b="1" dirty="0"/>
              <a:t>Improve Data Accessibility and Accuracy:</a:t>
            </a:r>
            <a:r>
              <a:rPr lang="en-US" dirty="0"/>
              <a:t> Use a centralized database to maintain up-to-date and accurate records, ensuring efficient information retrieval and management</a:t>
            </a:r>
          </a:p>
          <a:p>
            <a:pPr marL="0" indent="0">
              <a:buNone/>
            </a:pPr>
            <a:endParaRPr lang="en-US" dirty="0"/>
          </a:p>
        </p:txBody>
      </p:sp>
    </p:spTree>
    <p:extLst>
      <p:ext uri="{BB962C8B-B14F-4D97-AF65-F5344CB8AC3E}">
        <p14:creationId xmlns:p14="http://schemas.microsoft.com/office/powerpoint/2010/main" val="47166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sz="half" idx="1"/>
          </p:nvPr>
        </p:nvSpPr>
        <p:spPr/>
        <p:txBody>
          <a:bodyPr/>
          <a:lstStyle/>
          <a:p>
            <a:r>
              <a:rPr lang="en-US" dirty="0"/>
              <a:t>JAVA:-</a:t>
            </a:r>
            <a:r>
              <a:rPr lang="en-US" sz="2000" dirty="0"/>
              <a:t>Java is a most popular, object-oriented, widely used programming language and platform that is utilized for Android development, web development, artificial intelligence, cloud applications, and much more. So, mastering this gives you great opportunities in bigger organizations.</a:t>
            </a:r>
          </a:p>
          <a:p>
            <a:pPr marL="0" indent="0">
              <a:buNone/>
            </a:pPr>
            <a:endParaRPr lang="en-US" dirty="0"/>
          </a:p>
          <a:p>
            <a:r>
              <a:rPr lang="en-US" dirty="0"/>
              <a:t>MYSQL:-</a:t>
            </a:r>
            <a:r>
              <a:rPr lang="en-US" sz="2000" dirty="0"/>
              <a:t>MySQL is a relational database management system based on the Structured Query Language, which is the popular language for accessing and managing the records in the database.</a:t>
            </a:r>
            <a:endParaRPr lang="en-US" dirty="0"/>
          </a:p>
          <a:p>
            <a:endParaRPr lang="en-US" dirty="0"/>
          </a:p>
        </p:txBody>
      </p:sp>
    </p:spTree>
    <p:extLst>
      <p:ext uri="{BB962C8B-B14F-4D97-AF65-F5344CB8AC3E}">
        <p14:creationId xmlns:p14="http://schemas.microsoft.com/office/powerpoint/2010/main" val="35273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711C-4D02-FB30-4361-C3A85D865AF3}"/>
              </a:ext>
            </a:extLst>
          </p:cNvPr>
          <p:cNvSpPr>
            <a:spLocks noGrp="1"/>
          </p:cNvSpPr>
          <p:nvPr>
            <p:ph type="title"/>
          </p:nvPr>
        </p:nvSpPr>
        <p:spPr/>
        <p:txBody>
          <a:bodyPr/>
          <a:lstStyle/>
          <a:p>
            <a:r>
              <a:rPr lang="en-IN" dirty="0"/>
              <a:t>Database Design</a:t>
            </a:r>
          </a:p>
        </p:txBody>
      </p:sp>
      <p:pic>
        <p:nvPicPr>
          <p:cNvPr id="5" name="Picture 4">
            <a:extLst>
              <a:ext uri="{FF2B5EF4-FFF2-40B4-BE49-F238E27FC236}">
                <a16:creationId xmlns:a16="http://schemas.microsoft.com/office/drawing/2014/main" id="{719D8B5B-4830-80FF-4F64-E369854D1FA3}"/>
              </a:ext>
            </a:extLst>
          </p:cNvPr>
          <p:cNvPicPr>
            <a:picLocks noChangeAspect="1"/>
          </p:cNvPicPr>
          <p:nvPr/>
        </p:nvPicPr>
        <p:blipFill>
          <a:blip r:embed="rId2"/>
          <a:stretch>
            <a:fillRect/>
          </a:stretch>
        </p:blipFill>
        <p:spPr>
          <a:xfrm>
            <a:off x="6159985" y="1613070"/>
            <a:ext cx="4844227" cy="4815650"/>
          </a:xfrm>
          <a:prstGeom prst="rect">
            <a:avLst/>
          </a:prstGeom>
        </p:spPr>
      </p:pic>
      <p:sp>
        <p:nvSpPr>
          <p:cNvPr id="6" name="Rectangle 1">
            <a:extLst>
              <a:ext uri="{FF2B5EF4-FFF2-40B4-BE49-F238E27FC236}">
                <a16:creationId xmlns:a16="http://schemas.microsoft.com/office/drawing/2014/main" id="{413E804D-A774-FF83-386E-6F449247DD87}"/>
              </a:ext>
            </a:extLst>
          </p:cNvPr>
          <p:cNvSpPr>
            <a:spLocks noGrp="1" noChangeArrowheads="1"/>
          </p:cNvSpPr>
          <p:nvPr>
            <p:ph idx="1"/>
          </p:nvPr>
        </p:nvSpPr>
        <p:spPr bwMode="auto">
          <a:xfrm>
            <a:off x="460376" y="1651437"/>
            <a:ext cx="499810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Organized into interconnected tables for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Doctors, Appointments, Billing, and Medical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Relationships: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One-to-Many:</a:t>
            </a:r>
            <a:r>
              <a:rPr kumimoji="0" lang="en-US" altLang="en-US" sz="1800" b="0" i="0" u="none" strike="noStrike" cap="none" normalizeH="0" baseline="0" dirty="0">
                <a:ln>
                  <a:noFill/>
                </a:ln>
                <a:solidFill>
                  <a:schemeClr val="tx1"/>
                </a:solidFill>
                <a:effectLst/>
                <a:latin typeface="Arial" panose="020B0604020202020204" pitchFamily="34" charset="0"/>
              </a:rPr>
              <a:t> Doctors to Appointments, Patients to Medical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Many-to-Many:</a:t>
            </a:r>
            <a:r>
              <a:rPr kumimoji="0" lang="en-US" altLang="en-US" sz="1800" b="0" i="0" u="none" strike="noStrike" cap="none" normalizeH="0" baseline="0" dirty="0">
                <a:ln>
                  <a:noFill/>
                </a:ln>
                <a:solidFill>
                  <a:schemeClr val="tx1"/>
                </a:solidFill>
                <a:effectLst/>
                <a:latin typeface="Arial" panose="020B0604020202020204" pitchFamily="34" charset="0"/>
              </a:rPr>
              <a:t> Patients with multiple Doctors and vice versa.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Normalized database ensures minimal redundancy and maintains data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 Diagram: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simplified diagram to illustrate entity relationships.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843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p14="http://schemas.microsoft.com/office/powerpoint/2010/main" val="4274258738"/>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0FFD-6562-96CF-6586-57B1F36687F7}"/>
              </a:ext>
            </a:extLst>
          </p:cNvPr>
          <p:cNvSpPr>
            <a:spLocks noGrp="1"/>
          </p:cNvSpPr>
          <p:nvPr>
            <p:ph type="title"/>
          </p:nvPr>
        </p:nvSpPr>
        <p:spPr/>
        <p:txBody>
          <a:bodyPr/>
          <a:lstStyle/>
          <a:p>
            <a:r>
              <a:rPr lang="en-IN" dirty="0"/>
              <a:t>User Interface</a:t>
            </a:r>
          </a:p>
        </p:txBody>
      </p:sp>
      <p:sp>
        <p:nvSpPr>
          <p:cNvPr id="4" name="TextBox 3">
            <a:extLst>
              <a:ext uri="{FF2B5EF4-FFF2-40B4-BE49-F238E27FC236}">
                <a16:creationId xmlns:a16="http://schemas.microsoft.com/office/drawing/2014/main" id="{5AF24E29-7BF1-1395-2914-BB4BAFD40309}"/>
              </a:ext>
            </a:extLst>
          </p:cNvPr>
          <p:cNvSpPr txBox="1"/>
          <p:nvPr/>
        </p:nvSpPr>
        <p:spPr>
          <a:xfrm>
            <a:off x="451965" y="1976078"/>
            <a:ext cx="6097162" cy="3693319"/>
          </a:xfrm>
          <a:prstGeom prst="rect">
            <a:avLst/>
          </a:prstGeom>
          <a:noFill/>
        </p:spPr>
        <p:txBody>
          <a:bodyPr wrap="square">
            <a:spAutoFit/>
          </a:bodyPr>
          <a:lstStyle/>
          <a:p>
            <a:pPr>
              <a:buFont typeface="Arial" panose="020B0604020202020204" pitchFamily="34" charset="0"/>
              <a:buChar char="•"/>
            </a:pPr>
            <a:r>
              <a:rPr lang="en-US" b="1" dirty="0"/>
              <a:t>Design Focus:</a:t>
            </a:r>
            <a:endParaRPr lang="en-US" dirty="0"/>
          </a:p>
          <a:p>
            <a:pPr marL="742950" lvl="1" indent="-285750">
              <a:buFont typeface="Arial" panose="020B0604020202020204" pitchFamily="34" charset="0"/>
              <a:buChar char="•"/>
            </a:pPr>
            <a:r>
              <a:rPr lang="en-US" dirty="0"/>
              <a:t>User-friendly, efficient, and consistent across all modules.</a:t>
            </a:r>
          </a:p>
          <a:p>
            <a:pPr>
              <a:buFont typeface="Arial" panose="020B0604020202020204" pitchFamily="34" charset="0"/>
              <a:buChar char="•"/>
            </a:pPr>
            <a:r>
              <a:rPr lang="en-US" b="1" dirty="0"/>
              <a:t>Core Features:</a:t>
            </a:r>
            <a:endParaRPr lang="en-US" dirty="0"/>
          </a:p>
          <a:p>
            <a:pPr marL="742950" lvl="1" indent="-285750">
              <a:buFont typeface="Arial" panose="020B0604020202020204" pitchFamily="34" charset="0"/>
              <a:buChar char="•"/>
            </a:pPr>
            <a:r>
              <a:rPr lang="en-US" b="1" dirty="0"/>
              <a:t>Dashboard:</a:t>
            </a:r>
            <a:r>
              <a:rPr lang="en-US" dirty="0"/>
              <a:t> Summary of key metrics.</a:t>
            </a:r>
          </a:p>
          <a:p>
            <a:pPr marL="742950" lvl="1" indent="-285750">
              <a:buFont typeface="Arial" panose="020B0604020202020204" pitchFamily="34" charset="0"/>
              <a:buChar char="•"/>
            </a:pPr>
            <a:r>
              <a:rPr lang="en-US" b="1" dirty="0"/>
              <a:t>Patient Management:</a:t>
            </a:r>
            <a:r>
              <a:rPr lang="en-US" dirty="0"/>
              <a:t> Easy record handling.</a:t>
            </a:r>
          </a:p>
          <a:p>
            <a:pPr marL="742950" lvl="1" indent="-285750">
              <a:buFont typeface="Arial" panose="020B0604020202020204" pitchFamily="34" charset="0"/>
              <a:buChar char="•"/>
            </a:pPr>
            <a:r>
              <a:rPr lang="en-US" b="1" dirty="0"/>
              <a:t>Appointment Scheduler:</a:t>
            </a:r>
            <a:r>
              <a:rPr lang="en-US" dirty="0"/>
              <a:t> Calendar view for booking.</a:t>
            </a:r>
          </a:p>
          <a:p>
            <a:pPr>
              <a:buFont typeface="Arial" panose="020B0604020202020204" pitchFamily="34" charset="0"/>
              <a:buChar char="•"/>
            </a:pPr>
            <a:r>
              <a:rPr lang="en-US" b="1" dirty="0"/>
              <a:t>UX Highlights:</a:t>
            </a:r>
            <a:endParaRPr lang="en-US" dirty="0"/>
          </a:p>
          <a:p>
            <a:pPr marL="742950" lvl="1" indent="-285750">
              <a:buFont typeface="Arial" panose="020B0604020202020204" pitchFamily="34" charset="0"/>
              <a:buChar char="•"/>
            </a:pPr>
            <a:r>
              <a:rPr lang="en-US" b="1" dirty="0"/>
              <a:t>Accessibility:</a:t>
            </a:r>
            <a:r>
              <a:rPr lang="en-US" dirty="0"/>
              <a:t> Role-based access.</a:t>
            </a:r>
          </a:p>
          <a:p>
            <a:pPr marL="742950" lvl="1" indent="-285750">
              <a:buFont typeface="Arial" panose="020B0604020202020204" pitchFamily="34" charset="0"/>
              <a:buChar char="•"/>
            </a:pPr>
            <a:r>
              <a:rPr lang="en-US" b="1" dirty="0"/>
              <a:t>Responsiveness:</a:t>
            </a:r>
            <a:r>
              <a:rPr lang="en-US" dirty="0"/>
              <a:t> Adapts to different devices.</a:t>
            </a:r>
          </a:p>
          <a:p>
            <a:pPr>
              <a:buFont typeface="Arial" panose="020B0604020202020204" pitchFamily="34" charset="0"/>
              <a:buChar char="•"/>
            </a:pPr>
            <a:r>
              <a:rPr lang="en-US" b="1" dirty="0"/>
              <a:t>Visuals:</a:t>
            </a:r>
            <a:endParaRPr lang="en-US" dirty="0"/>
          </a:p>
          <a:p>
            <a:pPr marL="742950" lvl="1" indent="-285750">
              <a:buFont typeface="Arial" panose="020B0604020202020204" pitchFamily="34" charset="0"/>
              <a:buChar char="•"/>
            </a:pPr>
            <a:r>
              <a:rPr lang="en-US" dirty="0"/>
              <a:t>Screenshots showcasing interface design.</a:t>
            </a:r>
          </a:p>
        </p:txBody>
      </p:sp>
      <p:pic>
        <p:nvPicPr>
          <p:cNvPr id="6" name="Picture 5">
            <a:extLst>
              <a:ext uri="{FF2B5EF4-FFF2-40B4-BE49-F238E27FC236}">
                <a16:creationId xmlns:a16="http://schemas.microsoft.com/office/drawing/2014/main" id="{83497D71-7794-526A-96DA-E08F0872FDAC}"/>
              </a:ext>
            </a:extLst>
          </p:cNvPr>
          <p:cNvPicPr>
            <a:picLocks noChangeAspect="1"/>
          </p:cNvPicPr>
          <p:nvPr/>
        </p:nvPicPr>
        <p:blipFill>
          <a:blip r:embed="rId2"/>
          <a:stretch>
            <a:fillRect/>
          </a:stretch>
        </p:blipFill>
        <p:spPr>
          <a:xfrm>
            <a:off x="6549127" y="2177807"/>
            <a:ext cx="4948554" cy="3162010"/>
          </a:xfrm>
          <a:prstGeom prst="rect">
            <a:avLst/>
          </a:prstGeom>
        </p:spPr>
      </p:pic>
    </p:spTree>
    <p:extLst>
      <p:ext uri="{BB962C8B-B14F-4D97-AF65-F5344CB8AC3E}">
        <p14:creationId xmlns:p14="http://schemas.microsoft.com/office/powerpoint/2010/main" val="383422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a:t>
            </a:r>
          </a:p>
        </p:txBody>
      </p:sp>
      <p:sp>
        <p:nvSpPr>
          <p:cNvPr id="3" name="Content Placeholder 2"/>
          <p:cNvSpPr>
            <a:spLocks noGrp="1"/>
          </p:cNvSpPr>
          <p:nvPr>
            <p:ph idx="1"/>
          </p:nvPr>
        </p:nvSpPr>
        <p:spPr/>
        <p:txBody>
          <a:bodyPr/>
          <a:lstStyle/>
          <a:p>
            <a:pPr marL="0" indent="0">
              <a:buNone/>
            </a:pPr>
            <a:r>
              <a:rPr lang="en-US" b="1" dirty="0"/>
              <a:t>Some of the features and functionalities of Doctor Module</a:t>
            </a:r>
          </a:p>
          <a:p>
            <a:pPr>
              <a:buFont typeface="+mj-lt"/>
              <a:buAutoNum type="arabicPeriod"/>
            </a:pPr>
            <a:r>
              <a:rPr lang="en-US" b="1" dirty="0"/>
              <a:t>Add a Doctor</a:t>
            </a:r>
            <a:endParaRPr lang="en-US" dirty="0"/>
          </a:p>
          <a:p>
            <a:pPr>
              <a:buFont typeface="+mj-lt"/>
              <a:buAutoNum type="arabicPeriod"/>
            </a:pPr>
            <a:r>
              <a:rPr lang="en-US" b="1" dirty="0"/>
              <a:t>Update Doctor Information</a:t>
            </a:r>
            <a:endParaRPr lang="en-US" dirty="0"/>
          </a:p>
          <a:p>
            <a:pPr>
              <a:buFont typeface="+mj-lt"/>
              <a:buAutoNum type="arabicPeriod"/>
            </a:pPr>
            <a:r>
              <a:rPr lang="en-US" b="1" dirty="0"/>
              <a:t>Delete a Doctor</a:t>
            </a:r>
            <a:endParaRPr lang="en-US" dirty="0"/>
          </a:p>
          <a:p>
            <a:pPr>
              <a:buFont typeface="+mj-lt"/>
              <a:buAutoNum type="arabicPeriod"/>
            </a:pPr>
            <a:r>
              <a:rPr lang="en-US" b="1" dirty="0"/>
              <a:t>View Doctor by ID</a:t>
            </a:r>
            <a:endParaRPr lang="en-US" dirty="0"/>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2B71635D-DDCA-EEA7-8474-650DB0264F3B}"/>
              </a:ext>
            </a:extLst>
          </p:cNvPr>
          <p:cNvSpPr>
            <a:spLocks noChangeArrowheads="1"/>
          </p:cNvSpPr>
          <p:nvPr/>
        </p:nvSpPr>
        <p:spPr bwMode="auto">
          <a:xfrm>
            <a:off x="0" y="-461665"/>
            <a:ext cx="2286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Delete a Doctor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View Doctor by ID</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915B4FB5-E7F5-575F-1A45-8E8B2468CDBD}"/>
              </a:ext>
            </a:extLst>
          </p:cNvPr>
          <p:cNvSpPr>
            <a:spLocks noChangeArrowheads="1"/>
          </p:cNvSpPr>
          <p:nvPr/>
        </p:nvSpPr>
        <p:spPr bwMode="auto">
          <a:xfrm>
            <a:off x="152400" y="-170766"/>
            <a:ext cx="22868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View Doctor by ID</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5669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208</TotalTime>
  <Words>573</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Book Antiqua</vt:lpstr>
      <vt:lpstr>Sales Direction 16X9</vt:lpstr>
      <vt:lpstr>Title</vt:lpstr>
      <vt:lpstr>Introduction  </vt:lpstr>
      <vt:lpstr>Project Overview   </vt:lpstr>
      <vt:lpstr>Objective  </vt:lpstr>
      <vt:lpstr>Technology Used.</vt:lpstr>
      <vt:lpstr>Database Design</vt:lpstr>
      <vt:lpstr>Module</vt:lpstr>
      <vt:lpstr>User Interface</vt:lpstr>
      <vt:lpstr>Doctor</vt:lpstr>
      <vt:lpstr>Patient</vt:lpstr>
      <vt:lpstr>System Design</vt:lpstr>
      <vt:lpstr>Benefits</vt:lpstr>
      <vt:lpstr>Conclusion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suraj kumar</dc:creator>
  <cp:lastModifiedBy>Shivam pandey</cp:lastModifiedBy>
  <cp:revision>19</cp:revision>
  <dcterms:created xsi:type="dcterms:W3CDTF">2023-05-13T10:11:22Z</dcterms:created>
  <dcterms:modified xsi:type="dcterms:W3CDTF">2024-08-16T18:33:16Z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