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  <p:sldMasterId id="2147483833" r:id="rId2"/>
    <p:sldMasterId id="2147483845" r:id="rId3"/>
  </p:sldMasterIdLst>
  <p:sldIdLst>
    <p:sldId id="285" r:id="rId4"/>
    <p:sldId id="271" r:id="rId5"/>
    <p:sldId id="294" r:id="rId6"/>
    <p:sldId id="286" r:id="rId7"/>
    <p:sldId id="278" r:id="rId8"/>
    <p:sldId id="299" r:id="rId9"/>
    <p:sldId id="300" r:id="rId10"/>
    <p:sldId id="279" r:id="rId11"/>
    <p:sldId id="292" r:id="rId12"/>
    <p:sldId id="296" r:id="rId13"/>
    <p:sldId id="304" r:id="rId14"/>
    <p:sldId id="297" r:id="rId15"/>
    <p:sldId id="291" r:id="rId16"/>
    <p:sldId id="302" r:id="rId17"/>
    <p:sldId id="303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DCE6"/>
    <a:srgbClr val="00D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D6F4F4-9A2B-46EF-9A2E-FB28C3732E8A}" v="79" dt="2019-11-02T14:19:15.3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69" autoAdjust="0"/>
    <p:restoredTop sz="94660"/>
  </p:normalViewPr>
  <p:slideViewPr>
    <p:cSldViewPr snapToGrid="0">
      <p:cViewPr>
        <p:scale>
          <a:sx n="70" d="100"/>
          <a:sy n="70" d="100"/>
        </p:scale>
        <p:origin x="-408" y="-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microsoft.com/office/2015/10/relationships/revisionInfo" Target="revisionInfo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u Dhoot" userId="36604fb83168d6e0" providerId="Windows Live" clId="Web-{82D6F4F4-9A2B-46EF-9A2E-FB28C3732E8A}"/>
    <pc:docChg chg="addSld modSld addMainMaster delMainMaster">
      <pc:chgData name="Tanu Dhoot" userId="36604fb83168d6e0" providerId="Windows Live" clId="Web-{82D6F4F4-9A2B-46EF-9A2E-FB28C3732E8A}" dt="2019-11-02T14:19:15.382" v="76" actId="14100"/>
      <pc:docMkLst>
        <pc:docMk/>
      </pc:docMkLst>
      <pc:sldChg chg="addSp delSp modSp mod setBg modClrScheme chgLayout">
        <pc:chgData name="Tanu Dhoot" userId="36604fb83168d6e0" providerId="Windows Live" clId="Web-{82D6F4F4-9A2B-46EF-9A2E-FB28C3732E8A}" dt="2019-11-02T14:19:15.382" v="76" actId="14100"/>
        <pc:sldMkLst>
          <pc:docMk/>
          <pc:sldMk cId="109857222" sldId="256"/>
        </pc:sldMkLst>
        <pc:spChg chg="add del mod">
          <ac:chgData name="Tanu Dhoot" userId="36604fb83168d6e0" providerId="Windows Live" clId="Web-{82D6F4F4-9A2B-46EF-9A2E-FB28C3732E8A}" dt="2019-11-02T14:19:15.382" v="76" actId="14100"/>
          <ac:spMkLst>
            <pc:docMk/>
            <pc:sldMk cId="109857222" sldId="256"/>
            <ac:spMk id="2" creationId="{00000000-0000-0000-0000-000000000000}"/>
          </ac:spMkLst>
        </pc:spChg>
        <pc:spChg chg="del mod">
          <ac:chgData name="Tanu Dhoot" userId="36604fb83168d6e0" providerId="Windows Live" clId="Web-{82D6F4F4-9A2B-46EF-9A2E-FB28C3732E8A}" dt="2019-11-02T09:59:29.928" v="8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Tanu Dhoot" userId="36604fb83168d6e0" providerId="Windows Live" clId="Web-{82D6F4F4-9A2B-46EF-9A2E-FB28C3732E8A}" dt="2019-11-02T14:18:00.508" v="65"/>
          <ac:spMkLst>
            <pc:docMk/>
            <pc:sldMk cId="109857222" sldId="256"/>
            <ac:spMk id="6" creationId="{00B20140-9D19-4955-831F-275AB1842FB5}"/>
          </ac:spMkLst>
        </pc:spChg>
        <pc:picChg chg="add mod">
          <ac:chgData name="Tanu Dhoot" userId="36604fb83168d6e0" providerId="Windows Live" clId="Web-{82D6F4F4-9A2B-46EF-9A2E-FB28C3732E8A}" dt="2019-11-02T09:59:04.303" v="6" actId="1076"/>
          <ac:picMkLst>
            <pc:docMk/>
            <pc:sldMk cId="109857222" sldId="256"/>
            <ac:picMk id="4" creationId="{A27195A9-21A1-4E68-B58E-580A5F69E2A9}"/>
          </ac:picMkLst>
        </pc:picChg>
        <pc:picChg chg="add mod">
          <ac:chgData name="Tanu Dhoot" userId="36604fb83168d6e0" providerId="Windows Live" clId="Web-{82D6F4F4-9A2B-46EF-9A2E-FB28C3732E8A}" dt="2019-11-02T10:09:14.276" v="19" actId="1076"/>
          <ac:picMkLst>
            <pc:docMk/>
            <pc:sldMk cId="109857222" sldId="256"/>
            <ac:picMk id="5" creationId="{600BC1E3-28A7-4796-83A4-CAE6CB70D601}"/>
          </ac:picMkLst>
        </pc:picChg>
      </pc:sldChg>
      <pc:sldChg chg="modSp new mod modClrScheme chgLayout">
        <pc:chgData name="Tanu Dhoot" userId="36604fb83168d6e0" providerId="Windows Live" clId="Web-{82D6F4F4-9A2B-46EF-9A2E-FB28C3732E8A}" dt="2019-11-02T10:10:01.777" v="22"/>
        <pc:sldMkLst>
          <pc:docMk/>
          <pc:sldMk cId="1237611818" sldId="257"/>
        </pc:sldMkLst>
        <pc:spChg chg="mod ord">
          <ac:chgData name="Tanu Dhoot" userId="36604fb83168d6e0" providerId="Windows Live" clId="Web-{82D6F4F4-9A2B-46EF-9A2E-FB28C3732E8A}" dt="2019-11-02T10:10:01.777" v="22"/>
          <ac:spMkLst>
            <pc:docMk/>
            <pc:sldMk cId="1237611818" sldId="257"/>
            <ac:spMk id="2" creationId="{ED971218-3EC5-4A6D-B238-64701B8D71FA}"/>
          </ac:spMkLst>
        </pc:spChg>
        <pc:spChg chg="mod ord">
          <ac:chgData name="Tanu Dhoot" userId="36604fb83168d6e0" providerId="Windows Live" clId="Web-{82D6F4F4-9A2B-46EF-9A2E-FB28C3732E8A}" dt="2019-11-02T10:10:01.777" v="22"/>
          <ac:spMkLst>
            <pc:docMk/>
            <pc:sldMk cId="1237611818" sldId="257"/>
            <ac:spMk id="3" creationId="{D2957DAC-3A90-40AC-8A6C-C0A0EAA54AE1}"/>
          </ac:spMkLst>
        </pc:spChg>
      </pc:sldChg>
      <pc:sldMasterChg chg="del delSldLayout">
        <pc:chgData name="Tanu Dhoot" userId="36604fb83168d6e0" providerId="Windows Live" clId="Web-{82D6F4F4-9A2B-46EF-9A2E-FB28C3732E8A}" dt="2019-11-02T09:58:02.225" v="0"/>
        <pc:sldMasterMkLst>
          <pc:docMk/>
          <pc:sldMasterMk cId="2460954070" sldId="2147483660"/>
        </pc:sldMasterMkLst>
        <pc:sldLayoutChg chg="del">
          <pc:chgData name="Tanu Dhoot" userId="36604fb83168d6e0" providerId="Windows Live" clId="Web-{82D6F4F4-9A2B-46EF-9A2E-FB28C3732E8A}" dt="2019-11-02T09:58:02.225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Tanu Dhoot" userId="36604fb83168d6e0" providerId="Windows Live" clId="Web-{82D6F4F4-9A2B-46EF-9A2E-FB28C3732E8A}" dt="2019-11-02T09:58:02.225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Tanu Dhoot" userId="36604fb83168d6e0" providerId="Windows Live" clId="Web-{82D6F4F4-9A2B-46EF-9A2E-FB28C3732E8A}" dt="2019-11-02T09:58:02.225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Tanu Dhoot" userId="36604fb83168d6e0" providerId="Windows Live" clId="Web-{82D6F4F4-9A2B-46EF-9A2E-FB28C3732E8A}" dt="2019-11-02T09:58:02.225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Tanu Dhoot" userId="36604fb83168d6e0" providerId="Windows Live" clId="Web-{82D6F4F4-9A2B-46EF-9A2E-FB28C3732E8A}" dt="2019-11-02T09:58:02.225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Tanu Dhoot" userId="36604fb83168d6e0" providerId="Windows Live" clId="Web-{82D6F4F4-9A2B-46EF-9A2E-FB28C3732E8A}" dt="2019-11-02T09:58:02.225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Tanu Dhoot" userId="36604fb83168d6e0" providerId="Windows Live" clId="Web-{82D6F4F4-9A2B-46EF-9A2E-FB28C3732E8A}" dt="2019-11-02T09:58:02.225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Tanu Dhoot" userId="36604fb83168d6e0" providerId="Windows Live" clId="Web-{82D6F4F4-9A2B-46EF-9A2E-FB28C3732E8A}" dt="2019-11-02T09:58:02.225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Tanu Dhoot" userId="36604fb83168d6e0" providerId="Windows Live" clId="Web-{82D6F4F4-9A2B-46EF-9A2E-FB28C3732E8A}" dt="2019-11-02T09:58:02.225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Tanu Dhoot" userId="36604fb83168d6e0" providerId="Windows Live" clId="Web-{82D6F4F4-9A2B-46EF-9A2E-FB28C3732E8A}" dt="2019-11-02T09:58:02.225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Tanu Dhoot" userId="36604fb83168d6e0" providerId="Windows Live" clId="Web-{82D6F4F4-9A2B-46EF-9A2E-FB28C3732E8A}" dt="2019-11-02T09:58:02.225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Tanu Dhoot" userId="36604fb83168d6e0" providerId="Windows Live" clId="Web-{82D6F4F4-9A2B-46EF-9A2E-FB28C3732E8A}" dt="2019-11-02T09:58:02.225" v="0"/>
        <pc:sldMasterMkLst>
          <pc:docMk/>
          <pc:sldMasterMk cId="3741606834" sldId="2147483736"/>
        </pc:sldMasterMkLst>
        <pc:sldLayoutChg chg="add">
          <pc:chgData name="Tanu Dhoot" userId="36604fb83168d6e0" providerId="Windows Live" clId="Web-{82D6F4F4-9A2B-46EF-9A2E-FB28C3732E8A}" dt="2019-11-02T09:58:02.225" v="0"/>
          <pc:sldLayoutMkLst>
            <pc:docMk/>
            <pc:sldMasterMk cId="3741606834" sldId="2147483736"/>
            <pc:sldLayoutMk cId="1538116776" sldId="2147483719"/>
          </pc:sldLayoutMkLst>
        </pc:sldLayoutChg>
        <pc:sldLayoutChg chg="add">
          <pc:chgData name="Tanu Dhoot" userId="36604fb83168d6e0" providerId="Windows Live" clId="Web-{82D6F4F4-9A2B-46EF-9A2E-FB28C3732E8A}" dt="2019-11-02T09:58:02.225" v="0"/>
          <pc:sldLayoutMkLst>
            <pc:docMk/>
            <pc:sldMasterMk cId="3741606834" sldId="2147483736"/>
            <pc:sldLayoutMk cId="3737336390" sldId="2147483720"/>
          </pc:sldLayoutMkLst>
        </pc:sldLayoutChg>
        <pc:sldLayoutChg chg="add">
          <pc:chgData name="Tanu Dhoot" userId="36604fb83168d6e0" providerId="Windows Live" clId="Web-{82D6F4F4-9A2B-46EF-9A2E-FB28C3732E8A}" dt="2019-11-02T09:58:02.225" v="0"/>
          <pc:sldLayoutMkLst>
            <pc:docMk/>
            <pc:sldMasterMk cId="3741606834" sldId="2147483736"/>
            <pc:sldLayoutMk cId="832463281" sldId="2147483721"/>
          </pc:sldLayoutMkLst>
        </pc:sldLayoutChg>
        <pc:sldLayoutChg chg="add">
          <pc:chgData name="Tanu Dhoot" userId="36604fb83168d6e0" providerId="Windows Live" clId="Web-{82D6F4F4-9A2B-46EF-9A2E-FB28C3732E8A}" dt="2019-11-02T09:58:02.225" v="0"/>
          <pc:sldLayoutMkLst>
            <pc:docMk/>
            <pc:sldMasterMk cId="3741606834" sldId="2147483736"/>
            <pc:sldLayoutMk cId="1617351789" sldId="2147483722"/>
          </pc:sldLayoutMkLst>
        </pc:sldLayoutChg>
        <pc:sldLayoutChg chg="add">
          <pc:chgData name="Tanu Dhoot" userId="36604fb83168d6e0" providerId="Windows Live" clId="Web-{82D6F4F4-9A2B-46EF-9A2E-FB28C3732E8A}" dt="2019-11-02T09:58:02.225" v="0"/>
          <pc:sldLayoutMkLst>
            <pc:docMk/>
            <pc:sldMasterMk cId="3741606834" sldId="2147483736"/>
            <pc:sldLayoutMk cId="2349335344" sldId="2147483723"/>
          </pc:sldLayoutMkLst>
        </pc:sldLayoutChg>
        <pc:sldLayoutChg chg="add">
          <pc:chgData name="Tanu Dhoot" userId="36604fb83168d6e0" providerId="Windows Live" clId="Web-{82D6F4F4-9A2B-46EF-9A2E-FB28C3732E8A}" dt="2019-11-02T09:58:02.225" v="0"/>
          <pc:sldLayoutMkLst>
            <pc:docMk/>
            <pc:sldMasterMk cId="3741606834" sldId="2147483736"/>
            <pc:sldLayoutMk cId="619337694" sldId="2147483724"/>
          </pc:sldLayoutMkLst>
        </pc:sldLayoutChg>
        <pc:sldLayoutChg chg="add">
          <pc:chgData name="Tanu Dhoot" userId="36604fb83168d6e0" providerId="Windows Live" clId="Web-{82D6F4F4-9A2B-46EF-9A2E-FB28C3732E8A}" dt="2019-11-02T09:58:02.225" v="0"/>
          <pc:sldLayoutMkLst>
            <pc:docMk/>
            <pc:sldMasterMk cId="3741606834" sldId="2147483736"/>
            <pc:sldLayoutMk cId="2435174039" sldId="2147483725"/>
          </pc:sldLayoutMkLst>
        </pc:sldLayoutChg>
        <pc:sldLayoutChg chg="add">
          <pc:chgData name="Tanu Dhoot" userId="36604fb83168d6e0" providerId="Windows Live" clId="Web-{82D6F4F4-9A2B-46EF-9A2E-FB28C3732E8A}" dt="2019-11-02T09:58:02.225" v="0"/>
          <pc:sldLayoutMkLst>
            <pc:docMk/>
            <pc:sldMasterMk cId="3741606834" sldId="2147483736"/>
            <pc:sldLayoutMk cId="1644468875" sldId="2147483726"/>
          </pc:sldLayoutMkLst>
        </pc:sldLayoutChg>
        <pc:sldLayoutChg chg="add">
          <pc:chgData name="Tanu Dhoot" userId="36604fb83168d6e0" providerId="Windows Live" clId="Web-{82D6F4F4-9A2B-46EF-9A2E-FB28C3732E8A}" dt="2019-11-02T09:58:02.225" v="0"/>
          <pc:sldLayoutMkLst>
            <pc:docMk/>
            <pc:sldMasterMk cId="3741606834" sldId="2147483736"/>
            <pc:sldLayoutMk cId="1817093657" sldId="2147483727"/>
          </pc:sldLayoutMkLst>
        </pc:sldLayoutChg>
        <pc:sldLayoutChg chg="add">
          <pc:chgData name="Tanu Dhoot" userId="36604fb83168d6e0" providerId="Windows Live" clId="Web-{82D6F4F4-9A2B-46EF-9A2E-FB28C3732E8A}" dt="2019-11-02T09:58:02.225" v="0"/>
          <pc:sldLayoutMkLst>
            <pc:docMk/>
            <pc:sldMasterMk cId="3741606834" sldId="2147483736"/>
            <pc:sldLayoutMk cId="468741058" sldId="2147483728"/>
          </pc:sldLayoutMkLst>
        </pc:sldLayoutChg>
        <pc:sldLayoutChg chg="add">
          <pc:chgData name="Tanu Dhoot" userId="36604fb83168d6e0" providerId="Windows Live" clId="Web-{82D6F4F4-9A2B-46EF-9A2E-FB28C3732E8A}" dt="2019-11-02T09:58:02.225" v="0"/>
          <pc:sldLayoutMkLst>
            <pc:docMk/>
            <pc:sldMasterMk cId="3741606834" sldId="2147483736"/>
            <pc:sldLayoutMk cId="3073780799" sldId="2147483729"/>
          </pc:sldLayoutMkLst>
        </pc:sldLayoutChg>
        <pc:sldLayoutChg chg="add">
          <pc:chgData name="Tanu Dhoot" userId="36604fb83168d6e0" providerId="Windows Live" clId="Web-{82D6F4F4-9A2B-46EF-9A2E-FB28C3732E8A}" dt="2019-11-02T09:58:02.225" v="0"/>
          <pc:sldLayoutMkLst>
            <pc:docMk/>
            <pc:sldMasterMk cId="3741606834" sldId="2147483736"/>
            <pc:sldLayoutMk cId="3272243749" sldId="2147483730"/>
          </pc:sldLayoutMkLst>
        </pc:sldLayoutChg>
        <pc:sldLayoutChg chg="add">
          <pc:chgData name="Tanu Dhoot" userId="36604fb83168d6e0" providerId="Windows Live" clId="Web-{82D6F4F4-9A2B-46EF-9A2E-FB28C3732E8A}" dt="2019-11-02T09:58:02.225" v="0"/>
          <pc:sldLayoutMkLst>
            <pc:docMk/>
            <pc:sldMasterMk cId="3741606834" sldId="2147483736"/>
            <pc:sldLayoutMk cId="3783059985" sldId="2147483731"/>
          </pc:sldLayoutMkLst>
        </pc:sldLayoutChg>
        <pc:sldLayoutChg chg="add">
          <pc:chgData name="Tanu Dhoot" userId="36604fb83168d6e0" providerId="Windows Live" clId="Web-{82D6F4F4-9A2B-46EF-9A2E-FB28C3732E8A}" dt="2019-11-02T09:58:02.225" v="0"/>
          <pc:sldLayoutMkLst>
            <pc:docMk/>
            <pc:sldMasterMk cId="3741606834" sldId="2147483736"/>
            <pc:sldLayoutMk cId="2348725626" sldId="2147483732"/>
          </pc:sldLayoutMkLst>
        </pc:sldLayoutChg>
        <pc:sldLayoutChg chg="add">
          <pc:chgData name="Tanu Dhoot" userId="36604fb83168d6e0" providerId="Windows Live" clId="Web-{82D6F4F4-9A2B-46EF-9A2E-FB28C3732E8A}" dt="2019-11-02T09:58:02.225" v="0"/>
          <pc:sldLayoutMkLst>
            <pc:docMk/>
            <pc:sldMasterMk cId="3741606834" sldId="2147483736"/>
            <pc:sldLayoutMk cId="3625851203" sldId="2147483733"/>
          </pc:sldLayoutMkLst>
        </pc:sldLayoutChg>
        <pc:sldLayoutChg chg="add">
          <pc:chgData name="Tanu Dhoot" userId="36604fb83168d6e0" providerId="Windows Live" clId="Web-{82D6F4F4-9A2B-46EF-9A2E-FB28C3732E8A}" dt="2019-11-02T09:58:02.225" v="0"/>
          <pc:sldLayoutMkLst>
            <pc:docMk/>
            <pc:sldMasterMk cId="3741606834" sldId="2147483736"/>
            <pc:sldLayoutMk cId="3483333476" sldId="2147483734"/>
          </pc:sldLayoutMkLst>
        </pc:sldLayoutChg>
        <pc:sldLayoutChg chg="add">
          <pc:chgData name="Tanu Dhoot" userId="36604fb83168d6e0" providerId="Windows Live" clId="Web-{82D6F4F4-9A2B-46EF-9A2E-FB28C3732E8A}" dt="2019-11-02T09:58:02.225" v="0"/>
          <pc:sldLayoutMkLst>
            <pc:docMk/>
            <pc:sldMasterMk cId="3741606834" sldId="2147483736"/>
            <pc:sldLayoutMk cId="1781401349" sldId="214748373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88D38747-4367-4BD2-8D51-C97E202738E2}" type="datetime1">
              <a:rPr lang="en-US" smtClean="0"/>
              <a:pPr/>
              <a:t>6/5/2020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pPr/>
              <a:t>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8452596F-08A7-4B70-989A-F2B1CF31E66B}" type="datetime1">
              <a:rPr lang="en-US" smtClean="0"/>
              <a:pPr/>
              <a:t>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88D38747-4367-4BD2-8D51-C97E202738E2}" type="datetime1">
              <a:rPr lang="en-US" smtClean="0"/>
              <a:pPr/>
              <a:t>6/5/2020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pPr/>
              <a:t>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pPr/>
              <a:t>6/5/2020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DFCD27C-8599-43EF-BA1D-14DDC1946E06}" type="datetime1">
              <a:rPr lang="en-US" smtClean="0"/>
              <a:pPr/>
              <a:t>6/5/2020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9343D99-809A-49C0-96E5-4250D0B498EE}" type="datetime1">
              <a:rPr lang="en-US" smtClean="0"/>
              <a:pPr/>
              <a:t>6/5/2020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pPr/>
              <a:t>6/5/2020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pPr/>
              <a:t>6/5/2020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pPr/>
              <a:t>6/5/2020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pPr/>
              <a:t>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9EA15526-7079-4B7B-987C-1B5FAE11A0FF}" type="datetime1">
              <a:rPr lang="en-US" smtClean="0"/>
              <a:pPr/>
              <a:t>6/5/2020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pPr algn="l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pPr/>
              <a:t>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8452596F-08A7-4B70-989A-F2B1CF31E66B}" type="datetime1">
              <a:rPr lang="en-US" smtClean="0"/>
              <a:pPr/>
              <a:t>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672064" y="4005065"/>
            <a:ext cx="5184576" cy="1536172"/>
          </a:xfrm>
          <a:prstGeom prst="rect">
            <a:avLst/>
          </a:prstGeom>
        </p:spPr>
        <p:txBody>
          <a:bodyPr lIns="121917" tIns="60958" rIns="121917" bIns="60958" anchor="ctr"/>
          <a:lstStyle>
            <a:lvl1pPr marL="0" indent="0" algn="r">
              <a:lnSpc>
                <a:spcPct val="100000"/>
              </a:lnSpc>
              <a:buNone/>
              <a:defRPr sz="4800" b="1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+mn-ea"/>
              </a:rPr>
              <a:t>FREE PPT TEMPLATES</a:t>
            </a:r>
            <a:endParaRPr lang="en-US" altLang="ko-KR" b="1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671867" y="5541235"/>
            <a:ext cx="5184576" cy="672075"/>
          </a:xfrm>
          <a:prstGeom prst="rect">
            <a:avLst/>
          </a:prstGeom>
        </p:spPr>
        <p:txBody>
          <a:bodyPr lIns="121917" tIns="60958" rIns="121917" bIns="60958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6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sz="1600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600" b="1" dirty="0"/>
              <a:t>OF YOUR PRESENTATION HERE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5452781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485118"/>
            <a:ext cx="12192000" cy="1920213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1219170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783310"/>
            <a:ext cx="12192000" cy="768084"/>
          </a:xfrm>
          <a:prstGeom prst="rect">
            <a:avLst/>
          </a:prstGeom>
        </p:spPr>
        <p:txBody>
          <a:bodyPr lIns="121917" tIns="60958" rIns="121917" bIns="60958" anchor="ctr"/>
          <a:lstStyle>
            <a:lvl1pPr marL="0" indent="0" algn="ctr">
              <a:buNone/>
              <a:defRPr sz="48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97" y="5647405"/>
            <a:ext cx="12192000" cy="384043"/>
          </a:xfrm>
          <a:prstGeom prst="rect">
            <a:avLst/>
          </a:prstGeom>
        </p:spPr>
        <p:txBody>
          <a:bodyPr lIns="121917" tIns="60958" rIns="121917" bIns="60958" anchor="ctr"/>
          <a:lstStyle>
            <a:lvl1pPr marL="0" indent="0" algn="ctr">
              <a:buNone/>
              <a:defRPr sz="19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1010121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6480043" y="1316766"/>
            <a:ext cx="4224469" cy="4224469"/>
          </a:xfrm>
          <a:prstGeom prst="ellipse">
            <a:avLst/>
          </a:prstGeom>
          <a:solidFill>
            <a:schemeClr val="accent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1219170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480043" y="2468894"/>
            <a:ext cx="4224469" cy="1344149"/>
          </a:xfrm>
          <a:prstGeom prst="rect">
            <a:avLst/>
          </a:prstGeom>
        </p:spPr>
        <p:txBody>
          <a:bodyPr lIns="121917" tIns="60958" rIns="121917" bIns="60958" anchor="ctr"/>
          <a:lstStyle>
            <a:lvl1pPr marL="0" indent="0" algn="ctr">
              <a:lnSpc>
                <a:spcPct val="100000"/>
              </a:lnSpc>
              <a:buNone/>
              <a:defRPr sz="48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480043" y="3813043"/>
            <a:ext cx="4224469" cy="672075"/>
          </a:xfrm>
          <a:prstGeom prst="rect">
            <a:avLst/>
          </a:prstGeom>
        </p:spPr>
        <p:txBody>
          <a:bodyPr lIns="121917" tIns="60958" rIns="121917" bIns="60958" anchor="ctr"/>
          <a:lstStyle>
            <a:lvl1pPr marL="0" indent="0" algn="ctr">
              <a:lnSpc>
                <a:spcPct val="100000"/>
              </a:lnSpc>
              <a:buNone/>
              <a:defRPr sz="19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6143269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1219170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892696"/>
            <a:ext cx="12192000" cy="768085"/>
          </a:xfrm>
          <a:prstGeom prst="rect">
            <a:avLst/>
          </a:prstGeom>
        </p:spPr>
        <p:txBody>
          <a:bodyPr lIns="121917" tIns="60958" rIns="121917" bIns="60958" anchor="ctr"/>
          <a:lstStyle>
            <a:lvl1pPr marL="0" indent="0" algn="ctr">
              <a:buNone/>
              <a:defRPr sz="48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668908"/>
            <a:ext cx="12192000" cy="384043"/>
          </a:xfrm>
          <a:prstGeom prst="rect">
            <a:avLst/>
          </a:prstGeom>
        </p:spPr>
        <p:txBody>
          <a:bodyPr lIns="121917" tIns="60958" rIns="121917" bIns="60958" anchor="ctr"/>
          <a:lstStyle>
            <a:lvl1pPr marL="0" indent="0" algn="ctr">
              <a:buNone/>
              <a:defRPr sz="19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83899" y="1452781"/>
            <a:ext cx="1824203" cy="1976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121917" tIns="60958" rIns="121917" bIns="60958"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00"/>
            </a:lvl2pPr>
            <a:lvl3pPr marL="1219170" indent="0">
              <a:buNone/>
              <a:defRPr sz="3200"/>
            </a:lvl3pPr>
            <a:lvl4pPr marL="1828754" indent="0">
              <a:buNone/>
              <a:defRPr sz="2700"/>
            </a:lvl4pPr>
            <a:lvl5pPr marL="2438339" indent="0">
              <a:buNone/>
              <a:defRPr sz="2700"/>
            </a:lvl5pPr>
            <a:lvl6pPr marL="3047924" indent="0">
              <a:buNone/>
              <a:defRPr sz="2700"/>
            </a:lvl6pPr>
            <a:lvl7pPr marL="3657509" indent="0">
              <a:buNone/>
              <a:defRPr sz="2700"/>
            </a:lvl7pPr>
            <a:lvl8pPr marL="4267093" indent="0">
              <a:buNone/>
              <a:defRPr sz="2700"/>
            </a:lvl8pPr>
            <a:lvl9pPr marL="4876678" indent="0">
              <a:buNone/>
              <a:defRPr sz="27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2399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pPr/>
              <a:t>6/5/2020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DFCD27C-8599-43EF-BA1D-14DDC1946E06}" type="datetime1">
              <a:rPr lang="en-US" smtClean="0"/>
              <a:pPr/>
              <a:t>6/5/2020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9343D99-809A-49C0-96E5-4250D0B498EE}" type="datetime1">
              <a:rPr lang="en-US" smtClean="0"/>
              <a:pPr/>
              <a:t>6/5/2020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pPr/>
              <a:t>6/5/2020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pPr/>
              <a:t>6/5/2020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pPr/>
              <a:t>6/5/2020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9EA15526-7079-4B7B-987C-1B5FAE11A0FF}" type="datetime1">
              <a:rPr lang="en-US" smtClean="0"/>
              <a:pPr/>
              <a:t>6/5/2020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pPr algn="l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73ED0CC-082F-4160-86E5-0D6041F12778}" type="datetime1">
              <a:rPr lang="en-US" smtClean="0"/>
              <a:pPr/>
              <a:t>6/5/2020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73ED0CC-082F-4160-86E5-0D6041F12778}" type="datetime1">
              <a:rPr lang="en-US" smtClean="0"/>
              <a:pPr/>
              <a:t>6/5/2020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6655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</p:sldLayoutIdLst>
  <p:txStyles>
    <p:titleStyle>
      <a:lvl1pPr algn="ctr" defTabSz="1219170" rtl="0" eaLnBrk="1" latinLnBrk="1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192000" cy="787400"/>
          </a:xfrm>
        </p:spPr>
        <p:txBody>
          <a:bodyPr/>
          <a:lstStyle/>
          <a:p>
            <a:pPr algn="ctr"/>
            <a:r>
              <a:rPr lang="en-US" altLang="ko-KR" sz="3700" dirty="0">
                <a:solidFill>
                  <a:schemeClr val="tx2">
                    <a:lumMod val="75000"/>
                  </a:schemeClr>
                </a:solidFill>
                <a:ea typeface="맑은 고딕" pitchFamily="50" charset="-127"/>
              </a:rPr>
              <a:t>Final Year Project Presentation</a:t>
            </a:r>
          </a:p>
        </p:txBody>
      </p:sp>
      <p:pic>
        <p:nvPicPr>
          <p:cNvPr id="7" name="Picture 6" descr="download (1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5161" y="787400"/>
            <a:ext cx="1796715" cy="142240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508002" y="3835400"/>
            <a:ext cx="5272505" cy="2900045"/>
          </a:xfrm>
          <a:noFill/>
        </p:spPr>
        <p:txBody>
          <a:bodyPr/>
          <a:lstStyle/>
          <a:p>
            <a:pPr algn="l"/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   </a:t>
            </a:r>
            <a:r>
              <a:rPr lang="en-US" sz="2700" b="1" dirty="0">
                <a:solidFill>
                  <a:schemeClr val="tx2">
                    <a:lumMod val="50000"/>
                  </a:schemeClr>
                </a:solidFill>
              </a:rPr>
              <a:t>Presented by:</a:t>
            </a:r>
          </a:p>
          <a:p>
            <a:pPr algn="l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    	</a:t>
            </a:r>
          </a:p>
          <a:p>
            <a:pPr algn="l"/>
            <a:r>
              <a:rPr lang="en-US" sz="2100" dirty="0" smtClean="0">
                <a:solidFill>
                  <a:schemeClr val="tx2">
                    <a:lumMod val="50000"/>
                  </a:schemeClr>
                </a:solidFill>
              </a:rPr>
              <a:t>    </a:t>
            </a:r>
            <a:r>
              <a:rPr lang="en-US" sz="2100" dirty="0" err="1" smtClean="0">
                <a:solidFill>
                  <a:schemeClr val="tx2">
                    <a:lumMod val="50000"/>
                  </a:schemeClr>
                </a:solidFill>
              </a:rPr>
              <a:t>Abhinav</a:t>
            </a:r>
            <a:r>
              <a:rPr lang="en-US" sz="21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100" dirty="0" err="1" smtClean="0">
                <a:solidFill>
                  <a:schemeClr val="tx2">
                    <a:lumMod val="50000"/>
                  </a:schemeClr>
                </a:solidFill>
              </a:rPr>
              <a:t>Panse</a:t>
            </a:r>
            <a:endParaRPr lang="en-US" sz="21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l"/>
            <a:r>
              <a:rPr lang="en-US" sz="2100" dirty="0" smtClean="0">
                <a:solidFill>
                  <a:schemeClr val="tx2">
                    <a:lumMod val="50000"/>
                  </a:schemeClr>
                </a:solidFill>
              </a:rPr>
              <a:t>   (EN16CS301008)</a:t>
            </a:r>
            <a:endParaRPr lang="en-US" sz="2100" dirty="0">
              <a:solidFill>
                <a:schemeClr val="tx2">
                  <a:lumMod val="50000"/>
                </a:schemeClr>
              </a:solidFill>
            </a:endParaRPr>
          </a:p>
          <a:p>
            <a:pPr algn="l"/>
            <a:r>
              <a:rPr lang="en-US" sz="21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100" dirty="0" smtClean="0">
                <a:solidFill>
                  <a:schemeClr val="tx2">
                    <a:lumMod val="50000"/>
                  </a:schemeClr>
                </a:solidFill>
              </a:rPr>
              <a:t>   </a:t>
            </a:r>
          </a:p>
          <a:p>
            <a:pPr algn="l"/>
            <a:r>
              <a:rPr lang="en-US" sz="21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100" dirty="0" smtClean="0">
                <a:solidFill>
                  <a:schemeClr val="tx2">
                    <a:lumMod val="50000"/>
                  </a:schemeClr>
                </a:solidFill>
              </a:rPr>
              <a:t>   Shivam </a:t>
            </a:r>
            <a:r>
              <a:rPr lang="en-US" sz="2100" dirty="0">
                <a:solidFill>
                  <a:schemeClr val="tx2">
                    <a:lumMod val="50000"/>
                  </a:schemeClr>
                </a:solidFill>
              </a:rPr>
              <a:t>Parihar</a:t>
            </a:r>
          </a:p>
          <a:p>
            <a:pPr algn="l"/>
            <a:r>
              <a:rPr lang="en-US" sz="2100" dirty="0">
                <a:solidFill>
                  <a:schemeClr val="tx2">
                    <a:lumMod val="50000"/>
                  </a:schemeClr>
                </a:solidFill>
              </a:rPr>
              <a:t>    (EN16CS301245</a:t>
            </a:r>
            <a:r>
              <a:rPr lang="en-US" sz="2100" dirty="0" smtClean="0">
                <a:solidFill>
                  <a:schemeClr val="tx2">
                    <a:lumMod val="50000"/>
                  </a:schemeClr>
                </a:solidFill>
              </a:rPr>
              <a:t>)</a:t>
            </a:r>
            <a:endParaRPr lang="en-US" sz="2100" dirty="0">
              <a:solidFill>
                <a:schemeClr val="tx2">
                  <a:lumMod val="50000"/>
                </a:schemeClr>
              </a:solidFill>
            </a:endParaRPr>
          </a:p>
          <a:p>
            <a:pPr algn="l"/>
            <a:r>
              <a:rPr lang="en-US" sz="2100" dirty="0">
                <a:solidFill>
                  <a:schemeClr val="tx2">
                    <a:lumMod val="50000"/>
                  </a:schemeClr>
                </a:solidFill>
              </a:rPr>
              <a:t>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53" y="2311402"/>
            <a:ext cx="12192000" cy="538603"/>
          </a:xfrm>
          <a:prstGeom prst="rect">
            <a:avLst/>
          </a:prstGeom>
          <a:noFill/>
        </p:spPr>
        <p:txBody>
          <a:bodyPr wrap="square" lIns="121914" tIns="60957" rIns="121914" bIns="60957" rtlCol="0">
            <a:spAutoFit/>
          </a:bodyPr>
          <a:lstStyle/>
          <a:p>
            <a:pPr algn="ctr" defTabSz="1219140" latinLnBrk="1"/>
            <a:r>
              <a:rPr lang="en-US" altLang="ko-KR" sz="2700" b="1" dirty="0" smtClean="0">
                <a:solidFill>
                  <a:srgbClr val="1F497D">
                    <a:lumMod val="75000"/>
                  </a:srgbClr>
                </a:solidFill>
                <a:ea typeface="맑은 고딕" pitchFamily="50" charset="-127"/>
              </a:rPr>
              <a:t>Word Difficulty Prediction Using Phonetics</a:t>
            </a:r>
            <a:endParaRPr lang="en-US" altLang="ko-KR" sz="2700" b="1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576921" y="3931380"/>
            <a:ext cx="4615079" cy="1184934"/>
          </a:xfrm>
          <a:prstGeom prst="rect">
            <a:avLst/>
          </a:prstGeom>
        </p:spPr>
        <p:txBody>
          <a:bodyPr wrap="square" lIns="121914" tIns="60957" rIns="121914" bIns="60957">
            <a:spAutoFit/>
          </a:bodyPr>
          <a:lstStyle/>
          <a:p>
            <a:pPr defTabSz="1219140" latinLnBrk="1"/>
            <a:r>
              <a:rPr lang="en-US" altLang="ko-KR" sz="2700" b="1" dirty="0" smtClean="0">
                <a:solidFill>
                  <a:srgbClr val="1F497D">
                    <a:lumMod val="50000"/>
                  </a:srgbClr>
                </a:solidFill>
              </a:rPr>
              <a:t>Project </a:t>
            </a:r>
            <a:r>
              <a:rPr lang="en-US" altLang="ko-KR" sz="2700" b="1" dirty="0">
                <a:solidFill>
                  <a:srgbClr val="1F497D">
                    <a:lumMod val="50000"/>
                  </a:srgbClr>
                </a:solidFill>
              </a:rPr>
              <a:t>Mentor:</a:t>
            </a:r>
          </a:p>
          <a:p>
            <a:pPr defTabSz="1219140" latinLnBrk="1"/>
            <a:r>
              <a:rPr lang="en-US" altLang="ko-KR" sz="2100" dirty="0" smtClean="0">
                <a:solidFill>
                  <a:srgbClr val="1F497D">
                    <a:lumMod val="50000"/>
                  </a:srgbClr>
                </a:solidFill>
              </a:rPr>
              <a:t>Dr. </a:t>
            </a:r>
            <a:r>
              <a:rPr lang="en-US" altLang="ko-KR" sz="2100" dirty="0" err="1">
                <a:solidFill>
                  <a:srgbClr val="1F497D">
                    <a:lumMod val="50000"/>
                  </a:srgbClr>
                </a:solidFill>
              </a:rPr>
              <a:t>Ruchi</a:t>
            </a:r>
            <a:r>
              <a:rPr lang="en-US" altLang="ko-KR" sz="2100" dirty="0">
                <a:solidFill>
                  <a:srgbClr val="1F497D">
                    <a:lumMod val="50000"/>
                  </a:srgbClr>
                </a:solidFill>
              </a:rPr>
              <a:t> Patel</a:t>
            </a:r>
          </a:p>
          <a:p>
            <a:pPr defTabSz="1219140" latinLnBrk="1"/>
            <a:r>
              <a:rPr lang="en-US" altLang="ko-KR" sz="2100" dirty="0">
                <a:solidFill>
                  <a:srgbClr val="1F497D">
                    <a:lumMod val="50000"/>
                  </a:srgbClr>
                </a:solidFill>
              </a:rPr>
              <a:t>Assistant Professor, CS Department</a:t>
            </a:r>
          </a:p>
        </p:txBody>
      </p:sp>
    </p:spTree>
    <p:extLst>
      <p:ext uri="{BB962C8B-B14F-4D97-AF65-F5344CB8AC3E}">
        <p14:creationId xmlns:p14="http://schemas.microsoft.com/office/powerpoint/2010/main" val="310533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635" y="203200"/>
            <a:ext cx="10353763" cy="1005840"/>
          </a:xfrm>
        </p:spPr>
        <p:txBody>
          <a:bodyPr>
            <a:normAutofit/>
          </a:bodyPr>
          <a:lstStyle/>
          <a:p>
            <a:r>
              <a:rPr lang="en-IN" b="1" i="1" dirty="0" smtClean="0">
                <a:latin typeface="Bookman Old Style" pitchFamily="18" charset="0"/>
              </a:rPr>
              <a:t>Step By Step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98757" y="1611517"/>
            <a:ext cx="10871200" cy="5115207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sz="2000" dirty="0"/>
              <a:t>Step </a:t>
            </a:r>
            <a:r>
              <a:rPr lang="en-US" sz="2000" dirty="0" smtClean="0"/>
              <a:t>6- </a:t>
            </a:r>
            <a:r>
              <a:rPr lang="en-US" sz="2000" dirty="0"/>
              <a:t>Adding Post Padding to the </a:t>
            </a:r>
            <a:r>
              <a:rPr lang="en-US" sz="2000" dirty="0" err="1"/>
              <a:t>Numpy</a:t>
            </a:r>
            <a:r>
              <a:rPr lang="en-US" sz="2000" dirty="0"/>
              <a:t> array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b="1" dirty="0"/>
              <a:t>	</a:t>
            </a:r>
            <a:r>
              <a:rPr lang="en-US" sz="2000" b="1" dirty="0" smtClean="0"/>
              <a:t>padded array = [[33 27 43  2 42  8 41  0  0  0  0  0  0  0]] </a:t>
            </a:r>
          </a:p>
          <a:p>
            <a:pPr marL="0" indent="0">
              <a:buNone/>
            </a:pPr>
            <a:endParaRPr lang="en-US" sz="2000" dirty="0" smtClean="0"/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Step 7- Providing padded array as input to the RNN model and getting predictions.</a:t>
            </a:r>
          </a:p>
          <a:p>
            <a:pPr marL="0" indent="0">
              <a:buNone/>
            </a:pPr>
            <a:r>
              <a:rPr lang="en-US" sz="2000" b="1" dirty="0"/>
              <a:t>	</a:t>
            </a:r>
            <a:r>
              <a:rPr lang="en-US" sz="2000" b="1" dirty="0" err="1"/>
              <a:t>pred</a:t>
            </a:r>
            <a:r>
              <a:rPr lang="en-US" sz="2000" b="1" dirty="0"/>
              <a:t> = </a:t>
            </a:r>
            <a:r>
              <a:rPr lang="en-US" sz="2000" b="1" dirty="0" err="1" smtClean="0"/>
              <a:t>model.predict_proba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padded_array</a:t>
            </a:r>
            <a:r>
              <a:rPr lang="en-US" sz="2000" b="1" dirty="0" smtClean="0"/>
              <a:t>)</a:t>
            </a:r>
          </a:p>
          <a:p>
            <a:pPr marL="0" indent="0">
              <a:buNone/>
            </a:pPr>
            <a:r>
              <a:rPr lang="en-US" sz="2000" b="1" dirty="0" smtClean="0"/>
              <a:t>	</a:t>
            </a:r>
            <a:r>
              <a:rPr lang="en-US" sz="2000" b="1" dirty="0" err="1" smtClean="0"/>
              <a:t>pred</a:t>
            </a:r>
            <a:r>
              <a:rPr lang="en-US" sz="2000" b="1" dirty="0" smtClean="0"/>
              <a:t> = [[0.04600 0.854000 0.10000]]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		</a:t>
            </a:r>
          </a:p>
          <a:p>
            <a:pPr marL="0" indent="0">
              <a:buNone/>
            </a:pPr>
            <a:r>
              <a:rPr lang="en-US" sz="2000" dirty="0"/>
              <a:t>	 </a:t>
            </a:r>
            <a:r>
              <a:rPr lang="en-US" sz="2000" dirty="0" smtClean="0"/>
              <a:t>      P(easy)         P(Medium)	        P(Hard)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Step 8 -  Returning result Tag and confidence </a:t>
            </a:r>
          </a:p>
          <a:p>
            <a:pPr marL="0" indent="0">
              <a:buNone/>
            </a:pPr>
            <a:r>
              <a:rPr lang="en-US" sz="2000" b="1" dirty="0"/>
              <a:t>	R</a:t>
            </a:r>
            <a:r>
              <a:rPr lang="en-US" sz="2000" b="1" dirty="0" smtClean="0"/>
              <a:t>esult Tag– Medium</a:t>
            </a:r>
          </a:p>
          <a:p>
            <a:pPr marL="0" indent="0">
              <a:buNone/>
            </a:pPr>
            <a:r>
              <a:rPr lang="en-US" sz="2000" b="1" dirty="0"/>
              <a:t>	C</a:t>
            </a:r>
            <a:r>
              <a:rPr lang="en-US" sz="2000" b="1" dirty="0" smtClean="0"/>
              <a:t>onfidence – 85.40%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052177" y="3772523"/>
            <a:ext cx="270095" cy="67597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5544493" y="3772523"/>
            <a:ext cx="611864" cy="67597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743200" y="3772523"/>
            <a:ext cx="534154" cy="67597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43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635" y="203200"/>
            <a:ext cx="10353763" cy="1005840"/>
          </a:xfrm>
        </p:spPr>
        <p:txBody>
          <a:bodyPr>
            <a:normAutofit/>
          </a:bodyPr>
          <a:lstStyle/>
          <a:p>
            <a:r>
              <a:rPr lang="en-IN" b="1" i="1" dirty="0" smtClean="0">
                <a:latin typeface="Bookman Old Style" pitchFamily="18" charset="0"/>
              </a:rPr>
              <a:t>Selections of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50968" y="2217890"/>
            <a:ext cx="1696343" cy="4329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Dataset Split –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512" y="2434344"/>
            <a:ext cx="5455420" cy="4213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09" y="3107601"/>
            <a:ext cx="5810873" cy="2228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353323" y="1824986"/>
            <a:ext cx="3503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Comparison of performance -</a:t>
            </a:r>
          </a:p>
        </p:txBody>
      </p:sp>
    </p:spTree>
    <p:extLst>
      <p:ext uri="{BB962C8B-B14F-4D97-AF65-F5344CB8AC3E}">
        <p14:creationId xmlns:p14="http://schemas.microsoft.com/office/powerpoint/2010/main" val="12055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i="1" dirty="0" smtClean="0">
                <a:latin typeface="Bookman Old Style" pitchFamily="18" charset="0"/>
              </a:rPr>
              <a:t>Results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68527" y="1711356"/>
            <a:ext cx="10353763" cy="401043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400" dirty="0" smtClean="0"/>
              <a:t>Confusion matrix-</a:t>
            </a:r>
          </a:p>
          <a:p>
            <a:pPr>
              <a:buFont typeface="Wingdings" pitchFamily="2" charset="2"/>
              <a:buChar char="v"/>
            </a:pPr>
            <a:endParaRPr lang="en-IN" sz="2400" dirty="0"/>
          </a:p>
          <a:p>
            <a:pPr>
              <a:buFont typeface="Wingdings" pitchFamily="2" charset="2"/>
              <a:buChar char="v"/>
            </a:pPr>
            <a:endParaRPr lang="en-IN" sz="2400" dirty="0" smtClean="0"/>
          </a:p>
          <a:p>
            <a:pPr>
              <a:buFont typeface="Wingdings" pitchFamily="2" charset="2"/>
              <a:buChar char="v"/>
            </a:pPr>
            <a:endParaRPr lang="en-IN" sz="2400" dirty="0"/>
          </a:p>
          <a:p>
            <a:pPr>
              <a:buFont typeface="Wingdings" pitchFamily="2" charset="2"/>
              <a:buChar char="v"/>
            </a:pPr>
            <a:endParaRPr lang="en-IN" sz="2400" dirty="0" smtClean="0"/>
          </a:p>
          <a:p>
            <a:pPr>
              <a:buFont typeface="Wingdings" pitchFamily="2" charset="2"/>
              <a:buChar char="v"/>
            </a:pPr>
            <a:endParaRPr lang="en-IN" sz="2400" dirty="0"/>
          </a:p>
          <a:p>
            <a:pPr>
              <a:buFont typeface="Wingdings" pitchFamily="2" charset="2"/>
              <a:buChar char="v"/>
            </a:pPr>
            <a:r>
              <a:rPr lang="en-IN" sz="2400" dirty="0" smtClean="0"/>
              <a:t>Final Accuracy- 97.5%</a:t>
            </a:r>
          </a:p>
          <a:p>
            <a:pPr>
              <a:buFont typeface="Wingdings" pitchFamily="2" charset="2"/>
              <a:buChar char="v"/>
            </a:pPr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417666"/>
              </p:ext>
            </p:extLst>
          </p:nvPr>
        </p:nvGraphicFramePr>
        <p:xfrm>
          <a:off x="2181885" y="2502204"/>
          <a:ext cx="4961299" cy="15537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39562"/>
                <a:gridCol w="1240579"/>
                <a:gridCol w="1240579"/>
                <a:gridCol w="1240579"/>
              </a:tblGrid>
              <a:tr h="57394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dirty="0">
                          <a:effectLst/>
                        </a:rPr>
                        <a:t>Difficulty Level 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dirty="0">
                          <a:effectLst/>
                        </a:rPr>
                        <a:t>Easy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>
                          <a:effectLst/>
                        </a:rPr>
                        <a:t>Medium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>
                          <a:effectLst/>
                        </a:rPr>
                        <a:t>Hard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66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dirty="0">
                          <a:effectLst/>
                        </a:rPr>
                        <a:t>Easy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>
                          <a:effectLst/>
                        </a:rPr>
                        <a:t>138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66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dirty="0">
                          <a:effectLst/>
                        </a:rPr>
                        <a:t>Medium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>
                          <a:effectLst/>
                        </a:rPr>
                        <a:t>128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66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dirty="0">
                          <a:effectLst/>
                        </a:rPr>
                        <a:t>Hard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dirty="0">
                          <a:effectLst/>
                        </a:rPr>
                        <a:t>3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dirty="0">
                          <a:effectLst/>
                        </a:rPr>
                        <a:t>124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994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635" y="203200"/>
            <a:ext cx="10353763" cy="1005840"/>
          </a:xfrm>
        </p:spPr>
        <p:txBody>
          <a:bodyPr>
            <a:normAutofit fontScale="90000"/>
          </a:bodyPr>
          <a:lstStyle/>
          <a:p>
            <a:r>
              <a:rPr lang="en-IN" b="1" i="1" dirty="0">
                <a:latin typeface="Bookman Old Style" pitchFamily="18" charset="0"/>
              </a:rPr>
              <a:t>How </a:t>
            </a:r>
            <a:r>
              <a:rPr lang="en-IN" b="1" i="1" dirty="0" smtClean="0">
                <a:latin typeface="Bookman Old Style" pitchFamily="18" charset="0"/>
              </a:rPr>
              <a:t>Word Difficulty predictor </a:t>
            </a:r>
            <a:r>
              <a:rPr lang="en-IN" b="1" i="1" dirty="0">
                <a:latin typeface="Bookman Old Style" pitchFamily="18" charset="0"/>
              </a:rPr>
              <a:t>will make an impact?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22849" y="2319574"/>
            <a:ext cx="10353763" cy="230674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 smtClean="0">
                <a:cs typeface="Segoe UI Semibold" pitchFamily="34" charset="0"/>
              </a:rPr>
              <a:t>There is no model yet.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cs typeface="Segoe UI Semibold" pitchFamily="34" charset="0"/>
              </a:rPr>
              <a:t>It save effort, time by Tagging thousands of words in seconds.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cs typeface="Segoe UI Semibold" pitchFamily="34" charset="0"/>
              </a:rPr>
              <a:t>It use phonetics which is the base of English language.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>
                <a:cs typeface="Segoe UI Semibold" pitchFamily="34" charset="0"/>
              </a:rPr>
              <a:t>Can be used by language training institutes for educational </a:t>
            </a:r>
            <a:r>
              <a:rPr lang="en-US" sz="2400" dirty="0" smtClean="0">
                <a:cs typeface="Segoe UI Semibold" pitchFamily="34" charset="0"/>
              </a:rPr>
              <a:t>purposes.</a:t>
            </a:r>
            <a:endParaRPr lang="en-IN" dirty="0"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40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635" y="203200"/>
            <a:ext cx="10353763" cy="1005840"/>
          </a:xfrm>
        </p:spPr>
        <p:txBody>
          <a:bodyPr>
            <a:normAutofit/>
          </a:bodyPr>
          <a:lstStyle/>
          <a:p>
            <a:r>
              <a:rPr lang="en-IN" b="1" i="1" dirty="0" smtClean="0">
                <a:latin typeface="Bookman Old Style" pitchFamily="18" charset="0"/>
              </a:rPr>
              <a:t>Future Scope</a:t>
            </a:r>
            <a:endParaRPr lang="en-IN" b="1" i="1" dirty="0">
              <a:latin typeface="Bookman Old Styl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22849" y="2319573"/>
            <a:ext cx="10353763" cy="44069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 smtClean="0">
                <a:cs typeface="Segoe UI Semibold" pitchFamily="34" charset="0"/>
              </a:rPr>
              <a:t>Increase in speed and accuracy of the model.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cs typeface="Segoe UI Semibold" pitchFamily="34" charset="0"/>
              </a:rPr>
              <a:t>From more training data of people of different nationalities we can make model for different accents.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cs typeface="Segoe UI Semibold" pitchFamily="34" charset="0"/>
              </a:rPr>
              <a:t>Identification of oratory diseases. </a:t>
            </a:r>
          </a:p>
        </p:txBody>
      </p:sp>
    </p:spTree>
    <p:extLst>
      <p:ext uri="{BB962C8B-B14F-4D97-AF65-F5344CB8AC3E}">
        <p14:creationId xmlns:p14="http://schemas.microsoft.com/office/powerpoint/2010/main" val="118319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635" y="203200"/>
            <a:ext cx="10353763" cy="1005840"/>
          </a:xfrm>
        </p:spPr>
        <p:txBody>
          <a:bodyPr>
            <a:normAutofit/>
          </a:bodyPr>
          <a:lstStyle/>
          <a:p>
            <a:r>
              <a:rPr lang="en-IN" b="1" i="1" dirty="0" smtClean="0">
                <a:latin typeface="Bookman Old Style" pitchFamily="18" charset="0"/>
              </a:rPr>
              <a:t>Journal Details</a:t>
            </a:r>
            <a:endParaRPr lang="en-IN" b="1" i="1" dirty="0">
              <a:latin typeface="Bookman Old Styl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95688" y="1866900"/>
            <a:ext cx="10353763" cy="44069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 smtClean="0">
                <a:cs typeface="Segoe UI Semibold" pitchFamily="34" charset="0"/>
              </a:rPr>
              <a:t>Journal </a:t>
            </a:r>
            <a:r>
              <a:rPr lang="en-US" sz="2400" dirty="0">
                <a:cs typeface="Segoe UI Semibold" pitchFamily="34" charset="0"/>
              </a:rPr>
              <a:t>Name: 1st International Conference on Contemporary Issues in Computing – ICCIC </a:t>
            </a:r>
            <a:r>
              <a:rPr lang="en-US" sz="2400" dirty="0" smtClean="0">
                <a:cs typeface="Segoe UI Semibold" pitchFamily="34" charset="0"/>
              </a:rPr>
              <a:t>2020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cs typeface="Segoe UI Semibold" pitchFamily="34" charset="0"/>
              </a:rPr>
              <a:t>Authors </a:t>
            </a:r>
            <a:r>
              <a:rPr lang="en-US" sz="2400" dirty="0">
                <a:cs typeface="Segoe UI Semibold" pitchFamily="34" charset="0"/>
              </a:rPr>
              <a:t>Name: </a:t>
            </a:r>
            <a:r>
              <a:rPr lang="en-US" sz="2400" dirty="0" smtClean="0">
                <a:cs typeface="Segoe UI Semibold" pitchFamily="34" charset="0"/>
              </a:rPr>
              <a:t>Shivam Parihar</a:t>
            </a:r>
            <a:r>
              <a:rPr lang="en-US" sz="2400" smtClean="0">
                <a:cs typeface="Segoe UI Semibold" pitchFamily="34" charset="0"/>
              </a:rPr>
              <a:t>, </a:t>
            </a:r>
            <a:r>
              <a:rPr lang="en-IN" sz="2400" smtClean="0"/>
              <a:t>Shubhi</a:t>
            </a:r>
            <a:r>
              <a:rPr lang="en-IN" sz="2400" dirty="0" smtClean="0"/>
              <a:t> </a:t>
            </a:r>
            <a:r>
              <a:rPr lang="en-IN" sz="2400" dirty="0" err="1"/>
              <a:t>Miradwal</a:t>
            </a:r>
            <a:r>
              <a:rPr lang="en-IN" sz="2400" dirty="0"/>
              <a:t>, </a:t>
            </a:r>
            <a:r>
              <a:rPr lang="en-IN" sz="2400" dirty="0" err="1"/>
              <a:t>Abhinav</a:t>
            </a:r>
            <a:r>
              <a:rPr lang="en-IN" sz="2400" dirty="0"/>
              <a:t> </a:t>
            </a:r>
            <a:r>
              <a:rPr lang="en-IN" sz="2400" dirty="0" err="1"/>
              <a:t>Panse</a:t>
            </a:r>
            <a:r>
              <a:rPr lang="en-IN" sz="2400" dirty="0"/>
              <a:t>, </a:t>
            </a:r>
            <a:r>
              <a:rPr lang="en-IN" sz="2400" dirty="0" err="1"/>
              <a:t>Ruchi</a:t>
            </a:r>
            <a:r>
              <a:rPr lang="en-IN" sz="2400" dirty="0"/>
              <a:t> </a:t>
            </a:r>
            <a:r>
              <a:rPr lang="en-IN" sz="2400" dirty="0" smtClean="0"/>
              <a:t>Patel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cs typeface="Segoe UI Semibold" pitchFamily="34" charset="0"/>
              </a:rPr>
              <a:t>Topic</a:t>
            </a:r>
            <a:r>
              <a:rPr lang="en-US" sz="2400" dirty="0">
                <a:cs typeface="Segoe UI Semibold" pitchFamily="34" charset="0"/>
              </a:rPr>
              <a:t>: </a:t>
            </a:r>
            <a:r>
              <a:rPr lang="en-IN" sz="2400" b="1" dirty="0"/>
              <a:t>Word Difficulty level prediction system using Deep Learning Approach</a:t>
            </a:r>
            <a:endParaRPr lang="en-US" sz="2400" dirty="0"/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cs typeface="Segoe UI Semibold" pitchFamily="34" charset="0"/>
              </a:rPr>
              <a:t>Detail</a:t>
            </a:r>
            <a:r>
              <a:rPr lang="en-US" sz="2400" dirty="0">
                <a:cs typeface="Segoe UI Semibold" pitchFamily="34" charset="0"/>
              </a:rPr>
              <a:t>: Accepted as a Regular Paper for presentation at ICCIC 2020 on April 22, 2020.</a:t>
            </a:r>
          </a:p>
          <a:p>
            <a:pPr marL="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19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04829" y="2599765"/>
            <a:ext cx="10353763" cy="1257300"/>
          </a:xfrm>
        </p:spPr>
        <p:txBody>
          <a:bodyPr>
            <a:noAutofit/>
          </a:bodyPr>
          <a:lstStyle/>
          <a:p>
            <a:r>
              <a:rPr lang="en-IN" sz="8800" b="1" dirty="0" smtClean="0">
                <a:latin typeface="Baskerville Old Face" pitchFamily="18" charset="0"/>
              </a:rPr>
              <a:t>Thank You</a:t>
            </a:r>
            <a:endParaRPr lang="en-IN" sz="8800" b="1" dirty="0"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80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475" y="228600"/>
            <a:ext cx="10871200" cy="990600"/>
          </a:xfrm>
        </p:spPr>
        <p:txBody>
          <a:bodyPr>
            <a:normAutofit/>
          </a:bodyPr>
          <a:lstStyle/>
          <a:p>
            <a:r>
              <a:rPr lang="en-IN" b="1" i="1" dirty="0" smtClean="0">
                <a:latin typeface="Bookman Old Style" pitchFamily="18" charset="0"/>
              </a:rPr>
              <a:t>What </a:t>
            </a:r>
            <a:r>
              <a:rPr lang="en-IN" b="1" i="1" dirty="0">
                <a:latin typeface="Bookman Old Style" pitchFamily="18" charset="0"/>
              </a:rPr>
              <a:t>is Word Difficulty Predictor?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3795" y="1584609"/>
            <a:ext cx="10353763" cy="503800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 smtClean="0"/>
              <a:t>Word Difficulty Predictor is used to </a:t>
            </a:r>
            <a:r>
              <a:rPr lang="en-US" sz="2400" smtClean="0"/>
              <a:t>measure how </a:t>
            </a:r>
            <a:r>
              <a:rPr lang="en-US" sz="2400" dirty="0"/>
              <a:t>hard the </a:t>
            </a:r>
            <a:r>
              <a:rPr lang="en-US" sz="2400" dirty="0" smtClean="0"/>
              <a:t>word </a:t>
            </a:r>
            <a:r>
              <a:rPr lang="en-US" sz="2400" dirty="0"/>
              <a:t>is </a:t>
            </a:r>
            <a:r>
              <a:rPr lang="en-US" sz="2400" dirty="0" smtClean="0"/>
              <a:t>difficult to pronounce. 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cs typeface="Segoe UI Semibold" pitchFamily="34" charset="0"/>
              </a:rPr>
              <a:t>The ML Model is used to predict 3 categories (Easy, Medium and Hard) based on the Phonetic translation of the word.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cs typeface="Segoe UI Semibold" pitchFamily="34" charset="0"/>
              </a:rPr>
              <a:t>Thus, we use Phonetic </a:t>
            </a:r>
            <a:r>
              <a:rPr lang="en-US" sz="2400" dirty="0">
                <a:cs typeface="Segoe UI Semibold" pitchFamily="34" charset="0"/>
              </a:rPr>
              <a:t>translation of words </a:t>
            </a:r>
            <a:r>
              <a:rPr lang="en-US" sz="2400" dirty="0" smtClean="0">
                <a:cs typeface="Segoe UI Semibold" pitchFamily="34" charset="0"/>
              </a:rPr>
              <a:t>to measure </a:t>
            </a:r>
            <a:r>
              <a:rPr lang="en-US" sz="2400" dirty="0">
                <a:cs typeface="Segoe UI Semibold" pitchFamily="34" charset="0"/>
              </a:rPr>
              <a:t>its complexity or </a:t>
            </a:r>
            <a:r>
              <a:rPr lang="en-US" sz="2400" dirty="0" smtClean="0">
                <a:cs typeface="Segoe UI Semibold" pitchFamily="34" charset="0"/>
              </a:rPr>
              <a:t>its difficulty.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cs typeface="Segoe UI Semibold" pitchFamily="34" charset="0"/>
              </a:rPr>
              <a:t>Most of the models developed yet, uses frequency to determine the difficulty of the word.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cs typeface="Segoe UI Semibold" pitchFamily="34" charset="0"/>
              </a:rPr>
              <a:t>We have used Recurrent Neural Network, a Deep Learning Model in our project.</a:t>
            </a:r>
          </a:p>
          <a:p>
            <a:pPr>
              <a:buFont typeface="Wingdings" pitchFamily="2" charset="2"/>
              <a:buChar char="v"/>
            </a:pPr>
            <a:endParaRPr lang="en-IN" sz="2000" dirty="0">
              <a:cs typeface="Times New Roman" pitchFamily="18" charset="0"/>
            </a:endParaRP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143" y="5358143"/>
            <a:ext cx="1499857" cy="149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07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i="1" dirty="0" smtClean="0">
                <a:latin typeface="Bookman Old Style" pitchFamily="18" charset="0"/>
              </a:rPr>
              <a:t>What are Phonetics?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60" y="2652666"/>
            <a:ext cx="5851447" cy="3612334"/>
          </a:xfrm>
        </p:spPr>
      </p:pic>
      <p:sp>
        <p:nvSpPr>
          <p:cNvPr id="7" name="TextBox 6"/>
          <p:cNvSpPr txBox="1"/>
          <p:nvPr/>
        </p:nvSpPr>
        <p:spPr>
          <a:xfrm>
            <a:off x="941560" y="1692998"/>
            <a:ext cx="105835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Phonetics is a branch of linguistics that studies the sounds of human </a:t>
            </a:r>
            <a:r>
              <a:rPr lang="en-US" dirty="0" smtClean="0"/>
              <a:t>speech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A phoneme </a:t>
            </a:r>
            <a:r>
              <a:rPr lang="en-US" dirty="0" smtClean="0"/>
              <a:t>is the basic building block of words that </a:t>
            </a:r>
            <a:r>
              <a:rPr lang="en-US" dirty="0"/>
              <a:t>distinguishes one word from another in a particular </a:t>
            </a:r>
            <a:r>
              <a:rPr lang="en-US" dirty="0" smtClean="0"/>
              <a:t>language.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43184" y="2732039"/>
            <a:ext cx="45991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What our model grasp?</a:t>
            </a:r>
          </a:p>
          <a:p>
            <a:endParaRPr lang="en-US" b="1" dirty="0"/>
          </a:p>
          <a:p>
            <a:r>
              <a:rPr lang="en-US" dirty="0" smtClean="0"/>
              <a:t>Our model try to find relation between phonemic symbols that makes the word hard to pronounce. </a:t>
            </a:r>
          </a:p>
          <a:p>
            <a:r>
              <a:rPr lang="en-US" dirty="0" smtClean="0"/>
              <a:t>Ex-</a:t>
            </a:r>
          </a:p>
          <a:p>
            <a:endParaRPr lang="en-US" dirty="0"/>
          </a:p>
          <a:p>
            <a:r>
              <a:rPr lang="en-US" dirty="0" smtClean="0"/>
              <a:t>Quire</a:t>
            </a:r>
            <a:endParaRPr lang="en-US" dirty="0"/>
          </a:p>
          <a:p>
            <a:r>
              <a:rPr lang="en-US" dirty="0"/>
              <a:t>['k', 'w', '</a:t>
            </a:r>
            <a:r>
              <a:rPr lang="en-US" dirty="0" err="1"/>
              <a:t>aɪ</a:t>
            </a:r>
            <a:r>
              <a:rPr lang="en-US" dirty="0"/>
              <a:t>', '</a:t>
            </a:r>
            <a:r>
              <a:rPr lang="en-US" dirty="0" err="1"/>
              <a:t>ɪə</a:t>
            </a:r>
            <a:r>
              <a:rPr lang="en-US" dirty="0"/>
              <a:t>', 'ə</a:t>
            </a:r>
            <a:r>
              <a:rPr lang="en-US" dirty="0" smtClean="0"/>
              <a:t>']</a:t>
            </a:r>
          </a:p>
          <a:p>
            <a:endParaRPr lang="en-US" dirty="0"/>
          </a:p>
          <a:p>
            <a:r>
              <a:rPr lang="en-US" dirty="0"/>
              <a:t>Pharaoh</a:t>
            </a:r>
          </a:p>
          <a:p>
            <a:r>
              <a:rPr lang="en-US" dirty="0"/>
              <a:t>['f', '</a:t>
            </a:r>
            <a:r>
              <a:rPr lang="en-US" dirty="0" err="1"/>
              <a:t>eə</a:t>
            </a:r>
            <a:r>
              <a:rPr lang="en-US" dirty="0"/>
              <a:t>', 'ə', 'r', '</a:t>
            </a:r>
            <a:r>
              <a:rPr lang="en-US" dirty="0" err="1"/>
              <a:t>əʊ</a:t>
            </a:r>
            <a:r>
              <a:rPr lang="en-US" dirty="0"/>
              <a:t>', 'ʊ']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838037" y="4392405"/>
            <a:ext cx="270095" cy="5844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8517802" y="4392405"/>
            <a:ext cx="262550" cy="5844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7635843" y="6100300"/>
            <a:ext cx="137312" cy="54215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8780352" y="6100300"/>
            <a:ext cx="262550" cy="43909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43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i="1" dirty="0" smtClean="0">
                <a:latin typeface="Bookman Old Style" pitchFamily="18" charset="0"/>
              </a:rPr>
              <a:t>Dataset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68527" y="1919334"/>
            <a:ext cx="5704289" cy="493866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400" dirty="0"/>
              <a:t>Balanced dataset is prepared for </a:t>
            </a:r>
            <a:r>
              <a:rPr lang="en-IN" sz="2400" dirty="0" smtClean="0"/>
              <a:t>training with total of </a:t>
            </a:r>
            <a:r>
              <a:rPr lang="en-IN" sz="2400" dirty="0"/>
              <a:t>about 1800 entities </a:t>
            </a:r>
            <a:r>
              <a:rPr lang="en-IN" sz="2400" dirty="0" smtClean="0"/>
              <a:t>out </a:t>
            </a:r>
            <a:r>
              <a:rPr lang="en-IN" sz="2400" dirty="0"/>
              <a:t>of which </a:t>
            </a:r>
            <a:r>
              <a:rPr lang="en-IN" sz="2400" dirty="0" smtClean="0"/>
              <a:t>1400 </a:t>
            </a:r>
            <a:r>
              <a:rPr lang="en-IN" sz="2400" dirty="0"/>
              <a:t>is used </a:t>
            </a:r>
            <a:r>
              <a:rPr lang="en-IN" sz="2400" dirty="0" smtClean="0"/>
              <a:t>for training and 400 </a:t>
            </a:r>
            <a:r>
              <a:rPr lang="en-IN" sz="2400" dirty="0"/>
              <a:t>is for testing</a:t>
            </a:r>
            <a:r>
              <a:rPr lang="en-IN" sz="2400" dirty="0" smtClean="0"/>
              <a:t>.</a:t>
            </a:r>
          </a:p>
          <a:p>
            <a:pPr marL="0" indent="0">
              <a:buNone/>
            </a:pPr>
            <a:endParaRPr lang="en-IN" sz="2400" dirty="0" smtClean="0"/>
          </a:p>
          <a:p>
            <a:pPr>
              <a:buFont typeface="Wingdings" pitchFamily="2" charset="2"/>
              <a:buChar char="v"/>
            </a:pPr>
            <a:r>
              <a:rPr lang="en-IN" sz="2400" dirty="0" smtClean="0"/>
              <a:t>Dataset class split-</a:t>
            </a:r>
          </a:p>
          <a:p>
            <a:pPr>
              <a:buFont typeface="Wingdings" pitchFamily="2" charset="2"/>
              <a:buChar char="v"/>
            </a:pPr>
            <a:endParaRPr lang="en-IN" sz="2400" dirty="0"/>
          </a:p>
          <a:p>
            <a:pPr>
              <a:buFont typeface="Wingdings" pitchFamily="2" charset="2"/>
              <a:buChar char="v"/>
            </a:pPr>
            <a:endParaRPr lang="en-IN" sz="2400" dirty="0" smtClean="0"/>
          </a:p>
          <a:p>
            <a:pPr>
              <a:buFont typeface="Wingdings" pitchFamily="2" charset="2"/>
              <a:buChar char="v"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>
              <a:buFont typeface="Wingdings" pitchFamily="2" charset="2"/>
              <a:buChar char="v"/>
            </a:pPr>
            <a:endParaRPr lang="en-IN" sz="2400" dirty="0" smtClean="0"/>
          </a:p>
          <a:p>
            <a:pPr>
              <a:buFont typeface="Wingdings" pitchFamily="2" charset="2"/>
              <a:buChar char="v"/>
            </a:pP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552540"/>
              </p:ext>
            </p:extLst>
          </p:nvPr>
        </p:nvGraphicFramePr>
        <p:xfrm>
          <a:off x="1294897" y="4354297"/>
          <a:ext cx="5006315" cy="15904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4449"/>
                <a:gridCol w="1929911"/>
                <a:gridCol w="1751955"/>
              </a:tblGrid>
              <a:tr h="5460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Difficulty Level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405" marR="65405" marT="1016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Training Data (figure)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405" marR="65405" marT="1016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Testing Data (figure)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405" marR="65405" marT="10160" marB="0" anchor="ctr"/>
                </a:tc>
              </a:tr>
              <a:tr h="2777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Easy 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405" marR="65405" marT="1016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451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405" marR="65405" marT="1016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141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405" marR="65405" marT="10160" marB="0" anchor="ctr"/>
                </a:tc>
              </a:tr>
              <a:tr h="2233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Medium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405" marR="65405" marT="1016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473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405" marR="65405" marT="1016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132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405" marR="65405" marT="10160" marB="0" anchor="ctr"/>
                </a:tc>
              </a:tr>
              <a:tr h="2233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Hard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405" marR="65405" marT="1016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476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405" marR="65405" marT="1016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127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405" marR="65405" marT="10160" marB="0" anchor="ctr"/>
                </a:tc>
              </a:tr>
              <a:tr h="2233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Total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405" marR="65405" marT="1016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1400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405" marR="65405" marT="1016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400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405" marR="65405" marT="10160" marB="0" anchor="ctr"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478" y="1500057"/>
            <a:ext cx="4352898" cy="527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93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89033" y="2998507"/>
            <a:ext cx="2511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 Black" pitchFamily="34" charset="0"/>
              </a:rPr>
              <a:t>Input</a:t>
            </a:r>
            <a:endParaRPr lang="en-US" dirty="0">
              <a:latin typeface="Arial Black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895" y="3590672"/>
            <a:ext cx="2803933" cy="24389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645226" y="6125445"/>
            <a:ext cx="1421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 Black" pitchFamily="34" charset="0"/>
              </a:rPr>
              <a:t>ML Model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10666" y="2835502"/>
            <a:ext cx="1985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 Black" pitchFamily="34" charset="0"/>
              </a:rPr>
              <a:t>Phonetic Translation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90546" y="4949855"/>
            <a:ext cx="176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Result</a:t>
            </a:r>
            <a:endParaRPr lang="en-US" dirty="0">
              <a:latin typeface="+mj-lt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4264182" y="1631168"/>
            <a:ext cx="1808775" cy="1474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770188" y="1778629"/>
            <a:ext cx="79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Word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90504" y="1775964"/>
            <a:ext cx="18842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Phonetic Translation of  Word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24" y="516652"/>
            <a:ext cx="3566900" cy="23779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908" y="516651"/>
            <a:ext cx="2318851" cy="2318851"/>
          </a:xfrm>
          <a:prstGeom prst="rect">
            <a:avLst/>
          </a:prstGeom>
        </p:spPr>
      </p:pic>
      <p:sp>
        <p:nvSpPr>
          <p:cNvPr id="17" name="Bent-Up Arrow 16"/>
          <p:cNvSpPr/>
          <p:nvPr/>
        </p:nvSpPr>
        <p:spPr>
          <a:xfrm flipV="1">
            <a:off x="8890504" y="1484637"/>
            <a:ext cx="2109456" cy="1997196"/>
          </a:xfrm>
          <a:prstGeom prst="bentUpArrow">
            <a:avLst>
              <a:gd name="adj1" fmla="val 5107"/>
              <a:gd name="adj2" fmla="val 5281"/>
              <a:gd name="adj3" fmla="val 86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963" y="3533519"/>
            <a:ext cx="4472508" cy="2981672"/>
          </a:xfrm>
          <a:prstGeom prst="rect">
            <a:avLst/>
          </a:prstGeom>
        </p:spPr>
      </p:pic>
      <p:sp>
        <p:nvSpPr>
          <p:cNvPr id="24" name="Left Arrow 23"/>
          <p:cNvSpPr/>
          <p:nvPr/>
        </p:nvSpPr>
        <p:spPr>
          <a:xfrm>
            <a:off x="6853473" y="4810141"/>
            <a:ext cx="1643146" cy="1602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Arrow 28"/>
          <p:cNvSpPr/>
          <p:nvPr/>
        </p:nvSpPr>
        <p:spPr>
          <a:xfrm>
            <a:off x="1463755" y="4970397"/>
            <a:ext cx="1167340" cy="1582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 Arrow 31"/>
          <p:cNvSpPr/>
          <p:nvPr/>
        </p:nvSpPr>
        <p:spPr>
          <a:xfrm rot="1768974">
            <a:off x="1561004" y="4514622"/>
            <a:ext cx="1167340" cy="1582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 Arrow 32"/>
          <p:cNvSpPr/>
          <p:nvPr/>
        </p:nvSpPr>
        <p:spPr>
          <a:xfrm rot="19801834">
            <a:off x="1570811" y="5483580"/>
            <a:ext cx="1167340" cy="1582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34466" y="4052939"/>
            <a:ext cx="974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Easy</a:t>
            </a:r>
            <a:endParaRPr lang="en-US" sz="2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217283" y="4849450"/>
            <a:ext cx="1109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Medium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622785" y="5730745"/>
            <a:ext cx="974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Hard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783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635" y="203200"/>
            <a:ext cx="10353763" cy="1005840"/>
          </a:xfrm>
        </p:spPr>
        <p:txBody>
          <a:bodyPr>
            <a:normAutofit/>
          </a:bodyPr>
          <a:lstStyle/>
          <a:p>
            <a:r>
              <a:rPr lang="en-IN" b="1" i="1" dirty="0" smtClean="0">
                <a:latin typeface="Bookman Old Style" pitchFamily="18" charset="0"/>
              </a:rPr>
              <a:t>Recurrent Neural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98757" y="1611517"/>
            <a:ext cx="10871200" cy="120411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000" dirty="0"/>
              <a:t>A recurrent neural network (RNN) is a class of artificial neural networks where connections between nodes form a directed graph along </a:t>
            </a:r>
            <a:r>
              <a:rPr lang="en-US" sz="2000" dirty="0" smtClean="0"/>
              <a:t>a </a:t>
            </a:r>
            <a:r>
              <a:rPr lang="en-US" sz="2000" dirty="0"/>
              <a:t>sequence</a:t>
            </a:r>
            <a:r>
              <a:rPr lang="en-US" sz="2000" dirty="0" smtClean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They </a:t>
            </a:r>
            <a:r>
              <a:rPr lang="en-US" sz="2000" dirty="0"/>
              <a:t>remember things learnt from prior input(s) while generating output(s</a:t>
            </a:r>
            <a:r>
              <a:rPr lang="en-US" sz="2000" dirty="0" smtClean="0"/>
              <a:t>).</a:t>
            </a:r>
          </a:p>
          <a:p>
            <a:pPr>
              <a:buFont typeface="Wingdings" pitchFamily="2" charset="2"/>
              <a:buChar char="v"/>
            </a:pPr>
            <a:endParaRPr lang="en-US" sz="20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25" y="2947042"/>
            <a:ext cx="7149974" cy="37661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15604" y="44180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83695" y="2947042"/>
            <a:ext cx="432119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Problem With RNN</a:t>
            </a:r>
          </a:p>
          <a:p>
            <a:endParaRPr lang="en-US" sz="2400" b="1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During </a:t>
            </a:r>
            <a:r>
              <a:rPr lang="en-US" dirty="0"/>
              <a:t>back propagation, RNN suffer from the vanishing gradient problem. 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The </a:t>
            </a:r>
            <a:r>
              <a:rPr lang="en-US" dirty="0"/>
              <a:t>vanishing gradient problem is when the gradient shrinks as it back propagates through time. If a gradient value becomes extremely small, it doesn’t contribute too much learning.</a:t>
            </a:r>
          </a:p>
          <a:p>
            <a:endParaRPr lang="en-US" sz="2400" b="1" dirty="0" smtClean="0"/>
          </a:p>
          <a:p>
            <a:endParaRPr lang="en-US" sz="2400" b="1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4841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635" y="203200"/>
            <a:ext cx="10353763" cy="1005840"/>
          </a:xfrm>
        </p:spPr>
        <p:txBody>
          <a:bodyPr>
            <a:normAutofit/>
          </a:bodyPr>
          <a:lstStyle/>
          <a:p>
            <a:r>
              <a:rPr lang="en-IN" b="1" i="1" dirty="0" smtClean="0">
                <a:latin typeface="Bookman Old Style" pitchFamily="18" charset="0"/>
              </a:rPr>
              <a:t>Long Short Term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98757" y="1611517"/>
            <a:ext cx="10871200" cy="5115207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000" dirty="0"/>
              <a:t>Long short-term memory (LSTM) is an artificial recurrent neural network (RNN) </a:t>
            </a:r>
            <a:r>
              <a:rPr lang="en-US" sz="2000" dirty="0" smtClean="0"/>
              <a:t>architecture.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LSTM </a:t>
            </a:r>
            <a:r>
              <a:rPr lang="en-US" sz="2000" dirty="0"/>
              <a:t>networks are </a:t>
            </a:r>
            <a:r>
              <a:rPr lang="en-US" sz="2000" dirty="0" smtClean="0"/>
              <a:t>capable </a:t>
            </a:r>
            <a:r>
              <a:rPr lang="en-US" sz="2000" dirty="0"/>
              <a:t>of learning order dependence in sequence prediction problems.</a:t>
            </a:r>
            <a:endParaRPr lang="en-US" sz="20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343" y="2545440"/>
            <a:ext cx="6140244" cy="403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52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78548" y="190790"/>
            <a:ext cx="748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 Black" pitchFamily="34" charset="0"/>
              </a:rPr>
              <a:t>Machine Learning Model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57745" y="4294909"/>
            <a:ext cx="25677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Black" pitchFamily="34" charset="0"/>
              </a:rPr>
              <a:t>Recurrent Neural Network with LSTM cell and 5 layers. </a:t>
            </a:r>
            <a:endParaRPr lang="en-US" dirty="0">
              <a:latin typeface="Arial Black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716" y="3023098"/>
            <a:ext cx="6217794" cy="350747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9" y="808109"/>
            <a:ext cx="9261695" cy="195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94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635" y="203200"/>
            <a:ext cx="10353763" cy="1005840"/>
          </a:xfrm>
        </p:spPr>
        <p:txBody>
          <a:bodyPr>
            <a:normAutofit/>
          </a:bodyPr>
          <a:lstStyle/>
          <a:p>
            <a:r>
              <a:rPr lang="en-IN" b="1" i="1" dirty="0" smtClean="0">
                <a:latin typeface="Bookman Old Style" pitchFamily="18" charset="0"/>
              </a:rPr>
              <a:t>Step By Step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98757" y="1611517"/>
            <a:ext cx="10871200" cy="5115207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sz="2000" dirty="0" smtClean="0"/>
              <a:t>Step 1- Take Input from the user.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 smtClean="0"/>
              <a:t>word </a:t>
            </a:r>
            <a:r>
              <a:rPr lang="en-US" sz="2000" b="1" dirty="0"/>
              <a:t>= “</a:t>
            </a:r>
            <a:r>
              <a:rPr lang="en-US" sz="2000" b="1" dirty="0" smtClean="0"/>
              <a:t>Squirrel”</a:t>
            </a:r>
          </a:p>
          <a:p>
            <a:pPr marL="0" indent="0">
              <a:buNone/>
            </a:pPr>
            <a:endParaRPr lang="en-US" sz="2000" dirty="0" smtClean="0"/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Step 2- Call </a:t>
            </a:r>
            <a:r>
              <a:rPr lang="en-US" sz="2000" dirty="0" err="1" smtClean="0"/>
              <a:t>ToPhonetic</a:t>
            </a:r>
            <a:r>
              <a:rPr lang="en-US" sz="2000" dirty="0"/>
              <a:t> API to get </a:t>
            </a:r>
            <a:r>
              <a:rPr lang="en-US" sz="2000" dirty="0" smtClean="0"/>
              <a:t>transcribed word.</a:t>
            </a:r>
          </a:p>
          <a:p>
            <a:pPr marL="0" indent="0">
              <a:buNone/>
            </a:pPr>
            <a:r>
              <a:rPr lang="en-US" sz="2000" b="1" dirty="0"/>
              <a:t>	</a:t>
            </a:r>
            <a:r>
              <a:rPr lang="en-US" sz="2000" b="1" dirty="0" smtClean="0"/>
              <a:t>transcribed word = “</a:t>
            </a:r>
            <a:r>
              <a:rPr lang="en-US" sz="2000" b="1" dirty="0" err="1" smtClean="0"/>
              <a:t>skwɪrəl</a:t>
            </a:r>
            <a:r>
              <a:rPr lang="en-US" sz="2000" b="1" dirty="0" smtClean="0"/>
              <a:t>”</a:t>
            </a:r>
          </a:p>
          <a:p>
            <a:pPr marL="0" indent="0">
              <a:buNone/>
            </a:pPr>
            <a:endParaRPr lang="en-US" sz="2000" dirty="0" smtClean="0"/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Step 3- Preprocessing on transcribed word to convert into phoneme list.</a:t>
            </a:r>
          </a:p>
          <a:p>
            <a:pPr marL="0" indent="0">
              <a:buNone/>
            </a:pPr>
            <a:r>
              <a:rPr lang="en-US" sz="2000" b="1" dirty="0"/>
              <a:t>	 transcribed </a:t>
            </a:r>
            <a:r>
              <a:rPr lang="en-US" sz="2000" b="1" dirty="0" smtClean="0"/>
              <a:t>word list = [</a:t>
            </a:r>
            <a:r>
              <a:rPr lang="en-US" sz="2000" b="1" dirty="0"/>
              <a:t>'s', 'k', 'w', 'ɪ', 'r', 'ə', 'l</a:t>
            </a:r>
            <a:r>
              <a:rPr lang="en-US" sz="2000" b="1" dirty="0" smtClean="0"/>
              <a:t>']</a:t>
            </a:r>
          </a:p>
          <a:p>
            <a:pPr marL="0" indent="0">
              <a:buNone/>
            </a:pPr>
            <a:endParaRPr lang="en-US" sz="2000" dirty="0" smtClean="0"/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Step 4- Converting the list into integers.</a:t>
            </a:r>
          </a:p>
          <a:p>
            <a:pPr marL="0" indent="0">
              <a:buNone/>
            </a:pPr>
            <a:r>
              <a:rPr lang="en-US" sz="2000" b="1" dirty="0"/>
              <a:t>	integer </a:t>
            </a:r>
            <a:r>
              <a:rPr lang="en-US" sz="2000" b="1" dirty="0" smtClean="0"/>
              <a:t>list </a:t>
            </a:r>
            <a:r>
              <a:rPr lang="en-US" sz="2000" b="1" dirty="0"/>
              <a:t>= [33, 27, 43, 2, 42, 8, 41</a:t>
            </a:r>
            <a:r>
              <a:rPr lang="en-US" sz="2000" b="1" dirty="0" smtClean="0"/>
              <a:t>]</a:t>
            </a:r>
          </a:p>
          <a:p>
            <a:pPr marL="0" indent="0">
              <a:buNone/>
            </a:pPr>
            <a:endParaRPr lang="en-US" sz="2000" dirty="0" smtClean="0"/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Step 5- Converting simple list to </a:t>
            </a:r>
            <a:r>
              <a:rPr lang="en-US" sz="2000" dirty="0" err="1"/>
              <a:t>N</a:t>
            </a:r>
            <a:r>
              <a:rPr lang="en-US" sz="2000" dirty="0" err="1" smtClean="0"/>
              <a:t>umpy</a:t>
            </a:r>
            <a:r>
              <a:rPr lang="en-US" sz="2000" dirty="0" smtClean="0"/>
              <a:t> array.</a:t>
            </a:r>
          </a:p>
          <a:p>
            <a:pPr marL="0" indent="0">
              <a:buNone/>
            </a:pPr>
            <a:r>
              <a:rPr lang="en-US" sz="2000" b="1" dirty="0"/>
              <a:t>	</a:t>
            </a:r>
            <a:r>
              <a:rPr lang="en-US" sz="2000" b="1" dirty="0" err="1" smtClean="0"/>
              <a:t>numpy</a:t>
            </a:r>
            <a:r>
              <a:rPr lang="en-US" sz="2000" b="1" dirty="0"/>
              <a:t> array = [[33 27 43  2 42  8 41</a:t>
            </a:r>
            <a:r>
              <a:rPr lang="en-US" sz="2000" b="1" dirty="0" smtClean="0"/>
              <a:t>]]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722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Media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over and End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2822</TotalTime>
  <Words>615</Words>
  <Application>Microsoft Office PowerPoint</Application>
  <PresentationFormat>Custom</PresentationFormat>
  <Paragraphs>152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Median</vt:lpstr>
      <vt:lpstr>1_Median</vt:lpstr>
      <vt:lpstr>Cover and End Slide Master</vt:lpstr>
      <vt:lpstr>PowerPoint Presentation</vt:lpstr>
      <vt:lpstr>What is Word Difficulty Predictor?</vt:lpstr>
      <vt:lpstr>What are Phonetics? </vt:lpstr>
      <vt:lpstr>Dataset</vt:lpstr>
      <vt:lpstr>PowerPoint Presentation</vt:lpstr>
      <vt:lpstr>Recurrent Neural Network</vt:lpstr>
      <vt:lpstr>Long Short Term Memory</vt:lpstr>
      <vt:lpstr>PowerPoint Presentation</vt:lpstr>
      <vt:lpstr>Step By Step Procedure</vt:lpstr>
      <vt:lpstr>Step By Step Procedure</vt:lpstr>
      <vt:lpstr>Selections of Values</vt:lpstr>
      <vt:lpstr>Results</vt:lpstr>
      <vt:lpstr>How Word Difficulty predictor will make an impact?</vt:lpstr>
      <vt:lpstr>Future Scope</vt:lpstr>
      <vt:lpstr>Journal Details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Shivam</cp:lastModifiedBy>
  <cp:revision>232</cp:revision>
  <dcterms:created xsi:type="dcterms:W3CDTF">2019-11-02T09:57:30Z</dcterms:created>
  <dcterms:modified xsi:type="dcterms:W3CDTF">2020-06-05T06:24:08Z</dcterms:modified>
</cp:coreProperties>
</file>