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Nunito"/>
      <p:regular r:id="rId26"/>
      <p:bold r:id="rId27"/>
      <p:italic r:id="rId28"/>
      <p:boldItalic r:id="rId29"/>
    </p:embeddedFont>
    <p:embeddedFont>
      <p:font typeface="Maven Pro"/>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regular.fntdata"/><Relationship Id="rId25" Type="http://schemas.openxmlformats.org/officeDocument/2006/relationships/slide" Target="slides/slide20.xml"/><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avenPro-bold.fntdata"/><Relationship Id="rId30" Type="http://schemas.openxmlformats.org/officeDocument/2006/relationships/font" Target="fonts/MavenPro-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f33d1d2184_0_8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f33d1d2184_0_8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f33d1d2184_0_8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f33d1d2184_0_8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f33d1d2184_0_8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f33d1d2184_0_8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f33d1d2184_0_8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f33d1d2184_0_8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f33d1d2184_0_8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f33d1d2184_0_8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f33d1d2184_0_8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f33d1d2184_0_8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f33d1d2184_0_8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f33d1d2184_0_8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f33d1d2184_0_8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f33d1d2184_0_8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f33d1d2184_0_8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f33d1d2184_0_8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f34714695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f34714695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f33d1d2184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f33d1d2184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f34714695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f34714695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f33d1d2184_0_8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f33d1d2184_0_8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f33d1d2184_0_8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f33d1d2184_0_8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f33d1d2184_0_8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f33d1d2184_0_8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f33d1d2184_0_8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f33d1d2184_0_8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f33d1d2184_0_8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f33d1d2184_0_8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f33d1d2184_0_8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f33d1d2184_0_8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f33d1d2184_0_8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f33d1d2184_0_8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Paper Assigned: </a:t>
            </a:r>
            <a:r>
              <a:rPr lang="en"/>
              <a:t>Runtime Code Generation in Cloudera Impala</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Presentation by: Shivam Patel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pic>
        <p:nvPicPr>
          <p:cNvPr id="331" name="Google Shape;331;p22"/>
          <p:cNvPicPr preferRelativeResize="0"/>
          <p:nvPr/>
        </p:nvPicPr>
        <p:blipFill>
          <a:blip r:embed="rId3">
            <a:alphaModFix/>
          </a:blip>
          <a:stretch>
            <a:fillRect/>
          </a:stretch>
        </p:blipFill>
        <p:spPr>
          <a:xfrm>
            <a:off x="152400" y="152400"/>
            <a:ext cx="8905325" cy="4912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37" name="Google Shape;337;p2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38" name="Google Shape;338;p23"/>
          <p:cNvPicPr preferRelativeResize="0"/>
          <p:nvPr/>
        </p:nvPicPr>
        <p:blipFill>
          <a:blip r:embed="rId3">
            <a:alphaModFix/>
          </a:blip>
          <a:stretch>
            <a:fillRect/>
          </a:stretch>
        </p:blipFill>
        <p:spPr>
          <a:xfrm>
            <a:off x="323850" y="320400"/>
            <a:ext cx="8496300" cy="4623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4"/>
          <p:cNvSpPr txBox="1"/>
          <p:nvPr>
            <p:ph type="title"/>
          </p:nvPr>
        </p:nvSpPr>
        <p:spPr>
          <a:xfrm>
            <a:off x="1303800" y="5246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t>Optimization 3: Inline virtual functions</a:t>
            </a:r>
            <a:endParaRPr sz="2300"/>
          </a:p>
        </p:txBody>
      </p:sp>
      <p:sp>
        <p:nvSpPr>
          <p:cNvPr id="344" name="Google Shape;344;p24"/>
          <p:cNvSpPr txBox="1"/>
          <p:nvPr>
            <p:ph idx="1" type="body"/>
          </p:nvPr>
        </p:nvSpPr>
        <p:spPr>
          <a:xfrm>
            <a:off x="1303800" y="1146075"/>
            <a:ext cx="7030500" cy="3385500"/>
          </a:xfrm>
          <a:prstGeom prst="rect">
            <a:avLst/>
          </a:prstGeom>
        </p:spPr>
        <p:txBody>
          <a:bodyPr anchorCtr="0" anchor="t" bIns="91425" lIns="91425" spcFirstLastPara="1" rIns="91425" wrap="square" tIns="91425">
            <a:normAutofit fontScale="85000" lnSpcReduction="20000"/>
          </a:bodyPr>
          <a:lstStyle/>
          <a:p>
            <a:pPr indent="-336550" lvl="0" marL="457200" rtl="0" algn="l">
              <a:spcBef>
                <a:spcPts val="0"/>
              </a:spcBef>
              <a:spcAft>
                <a:spcPts val="0"/>
              </a:spcAft>
              <a:buSzPct val="100000"/>
              <a:buChar char="●"/>
            </a:pPr>
            <a:r>
              <a:rPr lang="en" sz="2000"/>
              <a:t>In C++ virtual(abstract in java) is a keyword for class methods that allow for a child class to implement it and use at a later point in time.</a:t>
            </a:r>
            <a:endParaRPr sz="2000"/>
          </a:p>
          <a:p>
            <a:pPr indent="-336550" lvl="0" marL="457200" rtl="0" algn="l">
              <a:spcBef>
                <a:spcPts val="0"/>
              </a:spcBef>
              <a:spcAft>
                <a:spcPts val="0"/>
              </a:spcAft>
              <a:buSzPct val="100000"/>
              <a:buChar char="●"/>
            </a:pPr>
            <a:r>
              <a:rPr lang="en" sz="2000"/>
              <a:t>The issue is, suppose the method depends on a template(generic) that isn't determined until runtime, then without code generation the compiler will have to </a:t>
            </a:r>
            <a:r>
              <a:rPr lang="en" sz="2000"/>
              <a:t>maintain</a:t>
            </a:r>
            <a:r>
              <a:rPr lang="en" sz="2000"/>
              <a:t> a vtable(virtual function table) in the object or globally to index at runtime to jump to the "real" function address.</a:t>
            </a:r>
            <a:endParaRPr sz="2000"/>
          </a:p>
          <a:p>
            <a:pPr indent="-336550" lvl="0" marL="457200" rtl="0" algn="l">
              <a:spcBef>
                <a:spcPts val="0"/>
              </a:spcBef>
              <a:spcAft>
                <a:spcPts val="0"/>
              </a:spcAft>
              <a:buSzPct val="100000"/>
              <a:buChar char="●"/>
            </a:pPr>
            <a:r>
              <a:rPr lang="en" sz="2000"/>
              <a:t>So to prevent excessive instructions (indirection and conditional jumps), a JIT compiled version that has runtime information to determine "which version" can be used to inline a particular instantiation of a virtual function. </a:t>
            </a:r>
            <a:endParaRPr b="1"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pic>
        <p:nvPicPr>
          <p:cNvPr id="349" name="Google Shape;349;p25"/>
          <p:cNvPicPr preferRelativeResize="0"/>
          <p:nvPr/>
        </p:nvPicPr>
        <p:blipFill>
          <a:blip r:embed="rId3">
            <a:alphaModFix/>
          </a:blip>
          <a:stretch>
            <a:fillRect/>
          </a:stretch>
        </p:blipFill>
        <p:spPr>
          <a:xfrm>
            <a:off x="152400" y="152400"/>
            <a:ext cx="8894026" cy="4837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pic>
        <p:nvPicPr>
          <p:cNvPr id="354" name="Google Shape;354;p26"/>
          <p:cNvPicPr preferRelativeResize="0"/>
          <p:nvPr/>
        </p:nvPicPr>
        <p:blipFill>
          <a:blip r:embed="rId3">
            <a:alphaModFix/>
          </a:blip>
          <a:stretch>
            <a:fillRect/>
          </a:stretch>
        </p:blipFill>
        <p:spPr>
          <a:xfrm>
            <a:off x="3365125" y="152400"/>
            <a:ext cx="2804052" cy="4838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Putting it all together (kind of) </a:t>
            </a:r>
            <a:endParaRPr/>
          </a:p>
        </p:txBody>
      </p:sp>
      <p:sp>
        <p:nvSpPr>
          <p:cNvPr id="360" name="Google Shape;360;p27"/>
          <p:cNvSpPr txBox="1"/>
          <p:nvPr>
            <p:ph idx="1" type="body"/>
          </p:nvPr>
        </p:nvSpPr>
        <p:spPr>
          <a:xfrm>
            <a:off x="1229875" y="1300950"/>
            <a:ext cx="7030500" cy="3702300"/>
          </a:xfrm>
          <a:prstGeom prst="rect">
            <a:avLst/>
          </a:prstGeom>
        </p:spPr>
        <p:txBody>
          <a:bodyPr anchorCtr="0" anchor="t" bIns="91425" lIns="91425" spcFirstLastPara="1" rIns="91425" wrap="square" tIns="91425">
            <a:normAutofit fontScale="92500" lnSpcReduction="20000"/>
          </a:bodyPr>
          <a:lstStyle/>
          <a:p>
            <a:pPr indent="-346075" lvl="0" marL="457200" rtl="0" algn="l">
              <a:spcBef>
                <a:spcPts val="0"/>
              </a:spcBef>
              <a:spcAft>
                <a:spcPts val="0"/>
              </a:spcAft>
              <a:buSzPct val="100000"/>
              <a:buChar char="●"/>
            </a:pPr>
            <a:r>
              <a:rPr lang="en" sz="2000"/>
              <a:t>LLVM has whats called IR (intermediate representation) which is a </a:t>
            </a:r>
            <a:r>
              <a:rPr lang="en" sz="2000"/>
              <a:t>pseudo</a:t>
            </a:r>
            <a:r>
              <a:rPr lang="en" sz="2000"/>
              <a:t> assembly code with its own virtual instruction set.</a:t>
            </a:r>
            <a:endParaRPr sz="2000"/>
          </a:p>
          <a:p>
            <a:pPr indent="-346075" lvl="0" marL="457200" rtl="0" algn="l">
              <a:spcBef>
                <a:spcPts val="0"/>
              </a:spcBef>
              <a:spcAft>
                <a:spcPts val="0"/>
              </a:spcAft>
              <a:buSzPct val="100000"/>
              <a:buChar char="●"/>
            </a:pPr>
            <a:r>
              <a:rPr lang="en" sz="2000"/>
              <a:t>LLVM IR can be generated via either IRBUILDER api to do so </a:t>
            </a:r>
            <a:r>
              <a:rPr lang="en" sz="2000"/>
              <a:t>programmatically</a:t>
            </a:r>
            <a:r>
              <a:rPr lang="en" sz="2000"/>
              <a:t>(more difficult, error prone, </a:t>
            </a:r>
            <a:r>
              <a:rPr lang="en" sz="2000"/>
              <a:t>potentially</a:t>
            </a:r>
            <a:r>
              <a:rPr lang="en" sz="2000"/>
              <a:t> less optimized) or via compiler </a:t>
            </a:r>
            <a:r>
              <a:rPr lang="en" sz="2000"/>
              <a:t>front ends</a:t>
            </a:r>
            <a:r>
              <a:rPr lang="en" sz="2000"/>
              <a:t> that compile to IR for later use in JIT compilation.</a:t>
            </a:r>
            <a:endParaRPr sz="2000"/>
          </a:p>
          <a:p>
            <a:pPr indent="-346075" lvl="0" marL="457200" rtl="0" algn="l">
              <a:spcBef>
                <a:spcPts val="0"/>
              </a:spcBef>
              <a:spcAft>
                <a:spcPts val="0"/>
              </a:spcAft>
              <a:buSzPct val="100000"/>
              <a:buChar char="●"/>
            </a:pPr>
            <a:r>
              <a:rPr lang="en" sz="2000"/>
              <a:t>For C++ clang allows compilation of C++ code to LLVM IR(does gcc?)</a:t>
            </a:r>
            <a:endParaRPr sz="2000"/>
          </a:p>
          <a:p>
            <a:pPr indent="-346075" lvl="0" marL="457200" rtl="0" algn="l">
              <a:spcBef>
                <a:spcPts val="0"/>
              </a:spcBef>
              <a:spcAft>
                <a:spcPts val="0"/>
              </a:spcAft>
              <a:buSzPct val="100000"/>
              <a:buChar char="●"/>
            </a:pPr>
            <a:r>
              <a:rPr lang="en" sz="2000"/>
              <a:t>Impala does the second, i.e. compiling to LLVM via clang then injecting JIT compiled into process at runtime with runtime optimizations made that classically would only be possible at compile time.</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Idea sounds nice in theory but...</a:t>
            </a:r>
            <a:endParaRPr/>
          </a:p>
        </p:txBody>
      </p:sp>
      <p:sp>
        <p:nvSpPr>
          <p:cNvPr id="366" name="Google Shape;366;p28"/>
          <p:cNvSpPr txBox="1"/>
          <p:nvPr>
            <p:ph idx="1" type="body"/>
          </p:nvPr>
        </p:nvSpPr>
        <p:spPr>
          <a:xfrm>
            <a:off x="1303800" y="1343250"/>
            <a:ext cx="7030500" cy="3188400"/>
          </a:xfrm>
          <a:prstGeom prst="rect">
            <a:avLst/>
          </a:prstGeom>
        </p:spPr>
        <p:txBody>
          <a:bodyPr anchorCtr="0" anchor="t" bIns="91425" lIns="91425" spcFirstLastPara="1" rIns="91425" wrap="square" tIns="91425">
            <a:normAutofit fontScale="77500" lnSpcReduction="20000"/>
          </a:bodyPr>
          <a:lstStyle/>
          <a:p>
            <a:pPr indent="-331946" lvl="0" marL="457200" rtl="0" algn="l">
              <a:spcBef>
                <a:spcPts val="0"/>
              </a:spcBef>
              <a:spcAft>
                <a:spcPts val="0"/>
              </a:spcAft>
              <a:buSzPct val="100000"/>
              <a:buChar char="●"/>
            </a:pPr>
            <a:r>
              <a:rPr lang="en" sz="2100"/>
              <a:t>The paper claims their implementation has so far managed to replace interpreted (virtual) function calls with inlined specific ones and that they haven't implemented the other 2 optimizations.</a:t>
            </a:r>
            <a:endParaRPr sz="2100"/>
          </a:p>
          <a:p>
            <a:pPr indent="-331946" lvl="0" marL="457200" rtl="0" algn="l">
              <a:spcBef>
                <a:spcPts val="0"/>
              </a:spcBef>
              <a:spcAft>
                <a:spcPts val="0"/>
              </a:spcAft>
              <a:buSzPct val="100000"/>
              <a:buChar char="●"/>
            </a:pPr>
            <a:r>
              <a:rPr lang="en" sz="2100"/>
              <a:t>Arguably optimization #3 is the weakest of the 3, since in principle its preventing only a few extra instructions, compared to what would be saved by removing inner loops, conditional jumps, and memory read/write stalls.</a:t>
            </a:r>
            <a:endParaRPr sz="2100"/>
          </a:p>
          <a:p>
            <a:pPr indent="-331946" lvl="0" marL="457200" rtl="0" algn="l">
              <a:spcBef>
                <a:spcPts val="0"/>
              </a:spcBef>
              <a:spcAft>
                <a:spcPts val="0"/>
              </a:spcAft>
              <a:buSzPct val="100000"/>
              <a:buChar char="●"/>
            </a:pPr>
            <a:r>
              <a:rPr lang="en" sz="2100"/>
              <a:t>They claim they're working on optimization 1 and 2 and the ability to do this to pre compiled functions(they didnt explain how, perhaps functions from a shared library, so code can be borrowed and modified with runtime info and then </a:t>
            </a:r>
            <a:r>
              <a:rPr lang="en" sz="2100"/>
              <a:t>dynamically</a:t>
            </a:r>
            <a:r>
              <a:rPr lang="en" sz="2100"/>
              <a:t> linked? .so/.dll/.dylib depending on linux/windows/mac)</a:t>
            </a:r>
            <a:endParaRPr sz="21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Support for user defined functions</a:t>
            </a:r>
            <a:endParaRPr/>
          </a:p>
        </p:txBody>
      </p:sp>
      <p:sp>
        <p:nvSpPr>
          <p:cNvPr id="372" name="Google Shape;372;p2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77500" lnSpcReduction="10000"/>
          </a:bodyPr>
          <a:lstStyle/>
          <a:p>
            <a:pPr indent="-331946" lvl="0" marL="457200" rtl="0" algn="l">
              <a:spcBef>
                <a:spcPts val="0"/>
              </a:spcBef>
              <a:spcAft>
                <a:spcPts val="0"/>
              </a:spcAft>
              <a:buSzPct val="100000"/>
              <a:buChar char="●"/>
            </a:pPr>
            <a:r>
              <a:rPr lang="en" sz="2100"/>
              <a:t>Impala provides support for users to provide UDFs</a:t>
            </a:r>
            <a:endParaRPr sz="2100"/>
          </a:p>
          <a:p>
            <a:pPr indent="-331946" lvl="0" marL="457200" rtl="0" algn="l">
              <a:spcBef>
                <a:spcPts val="0"/>
              </a:spcBef>
              <a:spcAft>
                <a:spcPts val="0"/>
              </a:spcAft>
              <a:buSzPct val="100000"/>
              <a:buChar char="●"/>
            </a:pPr>
            <a:r>
              <a:rPr lang="en" sz="2100"/>
              <a:t>rather than writing a function, compiling it to a shared object file, and then dynamically linking at runtime,</a:t>
            </a:r>
            <a:endParaRPr sz="2100"/>
          </a:p>
          <a:p>
            <a:pPr indent="-331946" lvl="0" marL="457200" rtl="0" algn="l">
              <a:spcBef>
                <a:spcPts val="0"/>
              </a:spcBef>
              <a:spcAft>
                <a:spcPts val="0"/>
              </a:spcAft>
              <a:buSzPct val="100000"/>
              <a:buChar char="●"/>
            </a:pPr>
            <a:r>
              <a:rPr lang="en" sz="2100"/>
              <a:t>They suggest it be compiled to IR via clang, and then JIT compiled with runtime info to allow UDFs to have same performance as native functions.  Perhaps a detail they left out about the "precompiled" functions from the previous slide, is they be compiled to IR on the system when Impala is installed, and then are </a:t>
            </a:r>
            <a:r>
              <a:rPr lang="en" sz="2100"/>
              <a:t>susceptible</a:t>
            </a:r>
            <a:r>
              <a:rPr lang="en" sz="2100"/>
              <a:t> to the inlining and future optimizations.</a:t>
            </a:r>
            <a:endParaRPr sz="21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0"/>
          <p:cNvSpPr txBox="1"/>
          <p:nvPr>
            <p:ph type="title"/>
          </p:nvPr>
        </p:nvSpPr>
        <p:spPr>
          <a:xfrm>
            <a:off x="3603900" y="154925"/>
            <a:ext cx="2430300" cy="63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Performance</a:t>
            </a:r>
            <a:endParaRPr/>
          </a:p>
        </p:txBody>
      </p:sp>
      <p:pic>
        <p:nvPicPr>
          <p:cNvPr id="378" name="Google Shape;378;p30"/>
          <p:cNvPicPr preferRelativeResize="0"/>
          <p:nvPr/>
        </p:nvPicPr>
        <p:blipFill>
          <a:blip r:embed="rId3">
            <a:alphaModFix/>
          </a:blip>
          <a:stretch>
            <a:fillRect/>
          </a:stretch>
        </p:blipFill>
        <p:spPr>
          <a:xfrm>
            <a:off x="1701600" y="1000750"/>
            <a:ext cx="5740804" cy="40498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Interesting final thought.</a:t>
            </a:r>
            <a:endParaRPr/>
          </a:p>
        </p:txBody>
      </p:sp>
      <p:sp>
        <p:nvSpPr>
          <p:cNvPr id="384" name="Google Shape;384;p31"/>
          <p:cNvSpPr txBox="1"/>
          <p:nvPr>
            <p:ph idx="1" type="body"/>
          </p:nvPr>
        </p:nvSpPr>
        <p:spPr>
          <a:xfrm>
            <a:off x="1303800" y="1238250"/>
            <a:ext cx="7030500" cy="3293400"/>
          </a:xfrm>
          <a:prstGeom prst="rect">
            <a:avLst/>
          </a:prstGeom>
        </p:spPr>
        <p:txBody>
          <a:bodyPr anchorCtr="0" anchor="t" bIns="91425" lIns="91425" spcFirstLastPara="1" rIns="91425" wrap="square" tIns="91425">
            <a:normAutofit fontScale="85000" lnSpcReduction="20000"/>
          </a:bodyPr>
          <a:lstStyle/>
          <a:p>
            <a:pPr indent="-336550" lvl="0" marL="457200" rtl="0" algn="l">
              <a:spcBef>
                <a:spcPts val="0"/>
              </a:spcBef>
              <a:spcAft>
                <a:spcPts val="0"/>
              </a:spcAft>
              <a:buSzPct val="100000"/>
              <a:buChar char="●"/>
            </a:pPr>
            <a:r>
              <a:rPr lang="en" sz="2000"/>
              <a:t>Clearly this paper is old and not fully implemented.</a:t>
            </a:r>
            <a:endParaRPr sz="2000"/>
          </a:p>
          <a:p>
            <a:pPr indent="-336550" lvl="0" marL="457200" rtl="0" algn="l">
              <a:spcBef>
                <a:spcPts val="0"/>
              </a:spcBef>
              <a:spcAft>
                <a:spcPts val="0"/>
              </a:spcAft>
              <a:buSzPct val="100000"/>
              <a:buChar char="●"/>
            </a:pPr>
            <a:r>
              <a:rPr lang="en" sz="2000"/>
              <a:t>In a fully implemented version of Impala with loops, conditional jumps, and pipeline stalling memory reads/writes optimized away, thing how its </a:t>
            </a:r>
            <a:r>
              <a:rPr lang="en" sz="2000"/>
              <a:t>achieved</a:t>
            </a:r>
            <a:r>
              <a:rPr lang="en" sz="2000"/>
              <a:t>.</a:t>
            </a:r>
            <a:endParaRPr sz="2000"/>
          </a:p>
          <a:p>
            <a:pPr indent="-336550" lvl="0" marL="457200" rtl="0" algn="l">
              <a:spcBef>
                <a:spcPts val="0"/>
              </a:spcBef>
              <a:spcAft>
                <a:spcPts val="0"/>
              </a:spcAft>
              <a:buSzPct val="100000"/>
              <a:buChar char="●"/>
            </a:pPr>
            <a:r>
              <a:rPr lang="en" sz="2000"/>
              <a:t>In principle its by adding runtime constants to individual instructions, and writing more instructions to get rid of loops and conditional jumps</a:t>
            </a:r>
            <a:endParaRPr sz="2000"/>
          </a:p>
          <a:p>
            <a:pPr indent="-336550" lvl="0" marL="457200" rtl="0" algn="l">
              <a:spcBef>
                <a:spcPts val="0"/>
              </a:spcBef>
              <a:spcAft>
                <a:spcPts val="0"/>
              </a:spcAft>
              <a:buSzPct val="100000"/>
              <a:buChar char="●"/>
            </a:pPr>
            <a:r>
              <a:rPr lang="en" sz="2000"/>
              <a:t>This results in a large number of instructions being added.  Think in terms of opcodes, register ids and runtime constants.  At minimum log2(#Opcodes) + 2 for the registers plus possibly upto 8 bytes each for a instruction constant at best?  So code segment and data segment of process probably increase massively. </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400"/>
              <a:t>What is Cloudera Impala?</a:t>
            </a:r>
            <a:endParaRPr sz="4400"/>
          </a:p>
        </p:txBody>
      </p:sp>
      <p:sp>
        <p:nvSpPr>
          <p:cNvPr id="284" name="Google Shape;284;p14"/>
          <p:cNvSpPr txBox="1"/>
          <p:nvPr>
            <p:ph idx="1" type="body"/>
          </p:nvPr>
        </p:nvSpPr>
        <p:spPr>
          <a:xfrm>
            <a:off x="1303800" y="1503450"/>
            <a:ext cx="7030500" cy="30282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sz="2100"/>
              <a:t>Impala is a MPP(Massively Parallel Processing) database for use in the Hadoop ecosystem.</a:t>
            </a:r>
            <a:endParaRPr sz="2100"/>
          </a:p>
          <a:p>
            <a:pPr indent="-361950" lvl="0" marL="457200" rtl="0" algn="l">
              <a:spcBef>
                <a:spcPts val="0"/>
              </a:spcBef>
              <a:spcAft>
                <a:spcPts val="0"/>
              </a:spcAft>
              <a:buSzPts val="2100"/>
              <a:buChar char="●"/>
            </a:pPr>
            <a:r>
              <a:rPr lang="en" sz="2100"/>
              <a:t>Uses HDFS and HBase(Hadoop version of Big Table) as storage managers.</a:t>
            </a:r>
            <a:endParaRPr sz="2100"/>
          </a:p>
          <a:p>
            <a:pPr indent="-361950" lvl="0" marL="457200" rtl="0" algn="l">
              <a:spcBef>
                <a:spcPts val="0"/>
              </a:spcBef>
              <a:spcAft>
                <a:spcPts val="0"/>
              </a:spcAft>
              <a:buSzPts val="2100"/>
              <a:buChar char="●"/>
            </a:pPr>
            <a:r>
              <a:rPr lang="en" sz="2100"/>
              <a:t>Uses Map Reduce for processing.</a:t>
            </a:r>
            <a:endParaRPr sz="2100"/>
          </a:p>
          <a:p>
            <a:pPr indent="-361950" lvl="0" marL="457200" rtl="0" algn="l">
              <a:spcBef>
                <a:spcPts val="0"/>
              </a:spcBef>
              <a:spcAft>
                <a:spcPts val="0"/>
              </a:spcAft>
              <a:buSzPts val="2100"/>
              <a:buChar char="●"/>
            </a:pPr>
            <a:r>
              <a:rPr lang="en" sz="2100"/>
              <a:t>Claims to execute queries in 10-100x speed compared to out of the box solutions.</a:t>
            </a:r>
            <a:endParaRPr sz="21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2"/>
          <p:cNvSpPr txBox="1"/>
          <p:nvPr>
            <p:ph type="title"/>
          </p:nvPr>
        </p:nvSpPr>
        <p:spPr>
          <a:xfrm>
            <a:off x="1940075" y="0"/>
            <a:ext cx="8440200" cy="257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7400"/>
              <a:t>The End.</a:t>
            </a:r>
            <a:endParaRPr sz="7400"/>
          </a:p>
          <a:p>
            <a:pPr indent="0" lvl="0" marL="0" rtl="0" algn="l">
              <a:spcBef>
                <a:spcPts val="0"/>
              </a:spcBef>
              <a:spcAft>
                <a:spcPts val="0"/>
              </a:spcAft>
              <a:buNone/>
            </a:pPr>
            <a:r>
              <a:rPr lang="en" sz="7400"/>
              <a:t>Questions?</a:t>
            </a:r>
            <a:endParaRPr sz="7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How is the Speed up Achieved?</a:t>
            </a:r>
            <a:endParaRPr sz="3600"/>
          </a:p>
        </p:txBody>
      </p:sp>
      <p:sp>
        <p:nvSpPr>
          <p:cNvPr id="290" name="Google Shape;290;p15"/>
          <p:cNvSpPr txBox="1"/>
          <p:nvPr>
            <p:ph idx="1" type="body"/>
          </p:nvPr>
        </p:nvSpPr>
        <p:spPr>
          <a:xfrm>
            <a:off x="1303800" y="1429525"/>
            <a:ext cx="7030500" cy="31020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sz="2100"/>
              <a:t>(In part) By using run time information and JIT compilation to create optimized machine code that attempts to reduce instruction level latencies.</a:t>
            </a:r>
            <a:endParaRPr sz="2100"/>
          </a:p>
          <a:p>
            <a:pPr indent="-361950" lvl="0" marL="457200" rtl="0" algn="l">
              <a:spcBef>
                <a:spcPts val="0"/>
              </a:spcBef>
              <a:spcAft>
                <a:spcPts val="0"/>
              </a:spcAft>
              <a:buSzPts val="2100"/>
              <a:buChar char="●"/>
            </a:pPr>
            <a:r>
              <a:rPr lang="en" sz="2100"/>
              <a:t>Uses LLVM to compile and load "fully-optimized query specific" versions of functions at runtime for use in queries.</a:t>
            </a:r>
            <a:endParaRPr sz="2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45070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20"/>
              <a:t>Instruction level latencies?</a:t>
            </a:r>
            <a:endParaRPr sz="3020"/>
          </a:p>
          <a:p>
            <a:pPr indent="0" lvl="0" marL="0" rtl="0" algn="l">
              <a:spcBef>
                <a:spcPts val="0"/>
              </a:spcBef>
              <a:spcAft>
                <a:spcPts val="0"/>
              </a:spcAft>
              <a:buSzPts val="990"/>
              <a:buNone/>
            </a:pPr>
            <a:r>
              <a:rPr lang="en" sz="3020"/>
              <a:t>Query Specific? </a:t>
            </a:r>
            <a:endParaRPr sz="3020"/>
          </a:p>
        </p:txBody>
      </p:sp>
      <p:sp>
        <p:nvSpPr>
          <p:cNvPr id="296" name="Google Shape;296;p16"/>
          <p:cNvSpPr txBox="1"/>
          <p:nvPr>
            <p:ph idx="1" type="body"/>
          </p:nvPr>
        </p:nvSpPr>
        <p:spPr>
          <a:xfrm>
            <a:off x="1353100" y="1540425"/>
            <a:ext cx="7030500" cy="3364200"/>
          </a:xfrm>
          <a:prstGeom prst="rect">
            <a:avLst/>
          </a:prstGeom>
        </p:spPr>
        <p:txBody>
          <a:bodyPr anchorCtr="0" anchor="t" bIns="91425" lIns="91425" spcFirstLastPara="1" rIns="91425" wrap="square" tIns="91425">
            <a:normAutofit fontScale="92500"/>
          </a:bodyPr>
          <a:lstStyle/>
          <a:p>
            <a:pPr indent="-351948" lvl="0" marL="457200" rtl="0" algn="l">
              <a:spcBef>
                <a:spcPts val="0"/>
              </a:spcBef>
              <a:spcAft>
                <a:spcPts val="0"/>
              </a:spcAft>
              <a:buSzPct val="100000"/>
              <a:buChar char="●"/>
            </a:pPr>
            <a:r>
              <a:rPr lang="en" sz="2100"/>
              <a:t>For a particular query that uses a function, the function will typically act based on specific information that can only be known at runtime, hence when the function is written, it needs to handle general cases.</a:t>
            </a:r>
            <a:endParaRPr sz="2100"/>
          </a:p>
          <a:p>
            <a:pPr indent="-351948" lvl="0" marL="457200" rtl="0" algn="l">
              <a:spcBef>
                <a:spcPts val="0"/>
              </a:spcBef>
              <a:spcAft>
                <a:spcPts val="0"/>
              </a:spcAft>
              <a:buSzPct val="100000"/>
              <a:buChar char="●"/>
            </a:pPr>
            <a:r>
              <a:rPr lang="en" sz="2100"/>
              <a:t>When we write code to handle general cases, it involve excessive instructions to check things(types, number of elements, increment things) </a:t>
            </a:r>
            <a:endParaRPr sz="2100"/>
          </a:p>
          <a:p>
            <a:pPr indent="-351948" lvl="0" marL="457200" rtl="0" algn="l">
              <a:spcBef>
                <a:spcPts val="0"/>
              </a:spcBef>
              <a:spcAft>
                <a:spcPts val="0"/>
              </a:spcAft>
              <a:buSzPct val="100000"/>
              <a:buChar char="●"/>
            </a:pPr>
            <a:r>
              <a:rPr lang="en" sz="2100"/>
              <a:t>Example: Branch misprediction, Stalling over previous instruction reading/writing not being complete. </a:t>
            </a:r>
            <a:endParaRPr sz="2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does Impala(want to) solve this?</a:t>
            </a:r>
            <a:endParaRPr/>
          </a:p>
        </p:txBody>
      </p:sp>
      <p:sp>
        <p:nvSpPr>
          <p:cNvPr id="302" name="Google Shape;302;p17"/>
          <p:cNvSpPr txBox="1"/>
          <p:nvPr>
            <p:ph idx="1" type="body"/>
          </p:nvPr>
        </p:nvSpPr>
        <p:spPr>
          <a:xfrm>
            <a:off x="1303800" y="1990050"/>
            <a:ext cx="7030500" cy="3037800"/>
          </a:xfrm>
          <a:prstGeom prst="rect">
            <a:avLst/>
          </a:prstGeom>
        </p:spPr>
        <p:txBody>
          <a:bodyPr anchorCtr="0" anchor="t" bIns="91425" lIns="91425" spcFirstLastPara="1" rIns="91425" wrap="square" tIns="91425">
            <a:normAutofit fontScale="92500" lnSpcReduction="20000"/>
          </a:bodyPr>
          <a:lstStyle/>
          <a:p>
            <a:pPr indent="-351948" lvl="0" marL="457200" rtl="0" algn="l">
              <a:spcBef>
                <a:spcPts val="0"/>
              </a:spcBef>
              <a:spcAft>
                <a:spcPts val="0"/>
              </a:spcAft>
              <a:buSzPct val="100000"/>
              <a:buChar char="●"/>
            </a:pPr>
            <a:r>
              <a:rPr lang="en" sz="2100"/>
              <a:t>When a query is about to be executed, invoke the JIT compiler LLVM offers to create specialized machine code using the runtime information and then use that instead of interpreting.</a:t>
            </a:r>
            <a:endParaRPr sz="2100"/>
          </a:p>
          <a:p>
            <a:pPr indent="-351948" lvl="0" marL="457200" rtl="0" algn="l">
              <a:spcBef>
                <a:spcPts val="0"/>
              </a:spcBef>
              <a:spcAft>
                <a:spcPts val="0"/>
              </a:spcAft>
              <a:buSzPct val="100000"/>
              <a:buChar char="●"/>
            </a:pPr>
            <a:r>
              <a:rPr lang="en" sz="2100"/>
              <a:t>Helps to:</a:t>
            </a:r>
            <a:endParaRPr sz="2100"/>
          </a:p>
          <a:p>
            <a:pPr indent="-351948" lvl="1" marL="1371600" rtl="0" algn="l">
              <a:spcBef>
                <a:spcPts val="0"/>
              </a:spcBef>
              <a:spcAft>
                <a:spcPts val="0"/>
              </a:spcAft>
              <a:buSzPct val="100000"/>
              <a:buChar char="○"/>
            </a:pPr>
            <a:r>
              <a:rPr lang="en" sz="2100"/>
              <a:t>Remove Conditionals</a:t>
            </a:r>
            <a:endParaRPr sz="2100"/>
          </a:p>
          <a:p>
            <a:pPr indent="-351948" lvl="1" marL="1371600" rtl="0" algn="l">
              <a:spcBef>
                <a:spcPts val="0"/>
              </a:spcBef>
              <a:spcAft>
                <a:spcPts val="0"/>
              </a:spcAft>
              <a:buSzPct val="100000"/>
              <a:buChar char="○"/>
            </a:pPr>
            <a:r>
              <a:rPr lang="en" sz="2100"/>
              <a:t>Remove Loads</a:t>
            </a:r>
            <a:endParaRPr sz="2100"/>
          </a:p>
          <a:p>
            <a:pPr indent="-351948" lvl="1" marL="1371600" rtl="0" algn="l">
              <a:spcBef>
                <a:spcPts val="0"/>
              </a:spcBef>
              <a:spcAft>
                <a:spcPts val="0"/>
              </a:spcAft>
              <a:buSzPct val="100000"/>
              <a:buChar char="○"/>
            </a:pPr>
            <a:r>
              <a:rPr lang="en" sz="2100"/>
              <a:t>Inline Virtual Functions</a:t>
            </a:r>
            <a:endParaRPr sz="2100"/>
          </a:p>
          <a:p>
            <a:pPr indent="0" lvl="0" marL="0" rtl="0" algn="l">
              <a:spcBef>
                <a:spcPts val="1200"/>
              </a:spcBef>
              <a:spcAft>
                <a:spcPts val="1200"/>
              </a:spcAft>
              <a:buNone/>
            </a:pPr>
            <a:r>
              <a:rPr lang="en" sz="2100"/>
              <a:t> </a:t>
            </a:r>
            <a:r>
              <a:rPr b="1" lang="en" sz="2100"/>
              <a:t>Q: </a:t>
            </a:r>
            <a:r>
              <a:rPr lang="en" sz="2100"/>
              <a:t>What is gained?</a:t>
            </a:r>
            <a:endParaRPr sz="2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127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133"/>
              <a:t>Optimization 1</a:t>
            </a:r>
            <a:r>
              <a:rPr lang="en"/>
              <a:t>:</a:t>
            </a:r>
            <a:r>
              <a:rPr lang="en"/>
              <a:t> removing conditionals, Can YOU write code without If statements or &lt;, &lt;=, &gt;, &gt;=, ?</a:t>
            </a:r>
            <a:endParaRPr/>
          </a:p>
        </p:txBody>
      </p:sp>
      <p:sp>
        <p:nvSpPr>
          <p:cNvPr id="308" name="Google Shape;308;p18"/>
          <p:cNvSpPr txBox="1"/>
          <p:nvPr>
            <p:ph idx="1" type="body"/>
          </p:nvPr>
        </p:nvSpPr>
        <p:spPr>
          <a:xfrm>
            <a:off x="1303800" y="1990050"/>
            <a:ext cx="7030500" cy="3050400"/>
          </a:xfrm>
          <a:prstGeom prst="rect">
            <a:avLst/>
          </a:prstGeom>
        </p:spPr>
        <p:txBody>
          <a:bodyPr anchorCtr="0" anchor="t" bIns="91425" lIns="91425" spcFirstLastPara="1" rIns="91425" wrap="square" tIns="91425">
            <a:normAutofit fontScale="85000" lnSpcReduction="20000"/>
          </a:bodyPr>
          <a:lstStyle/>
          <a:p>
            <a:pPr indent="-341947" lvl="0" marL="457200" rtl="0" algn="l">
              <a:spcBef>
                <a:spcPts val="0"/>
              </a:spcBef>
              <a:spcAft>
                <a:spcPts val="0"/>
              </a:spcAft>
              <a:buSzPct val="100000"/>
              <a:buChar char="●"/>
            </a:pPr>
            <a:r>
              <a:rPr lang="en" sz="2100"/>
              <a:t>Using runtime information, create machine code that does things like loop unrolling.  </a:t>
            </a:r>
            <a:endParaRPr sz="2100"/>
          </a:p>
          <a:p>
            <a:pPr indent="-341947" lvl="0" marL="457200" rtl="0" algn="l">
              <a:spcBef>
                <a:spcPts val="0"/>
              </a:spcBef>
              <a:spcAft>
                <a:spcPts val="0"/>
              </a:spcAft>
              <a:buSzPct val="100000"/>
              <a:buChar char="●"/>
            </a:pPr>
            <a:r>
              <a:rPr lang="en" sz="2100"/>
              <a:t>If loops are unrolled, then there doesn't exist the need to to increment a counter or check if its less than a bound.</a:t>
            </a:r>
            <a:endParaRPr sz="2100"/>
          </a:p>
          <a:p>
            <a:pPr indent="-341947" lvl="0" marL="457200" rtl="0" algn="l">
              <a:spcBef>
                <a:spcPts val="0"/>
              </a:spcBef>
              <a:spcAft>
                <a:spcPts val="0"/>
              </a:spcAft>
              <a:buSzPct val="100000"/>
              <a:buChar char="●"/>
            </a:pPr>
            <a:r>
              <a:rPr lang="en" sz="2100"/>
              <a:t>Typically, looping over data where the data has indeterminate type requires checking its type before doing an operation.</a:t>
            </a:r>
            <a:endParaRPr sz="2100"/>
          </a:p>
          <a:p>
            <a:pPr indent="-341947" lvl="0" marL="457200" rtl="0" algn="l">
              <a:spcBef>
                <a:spcPts val="0"/>
              </a:spcBef>
              <a:spcAft>
                <a:spcPts val="0"/>
              </a:spcAft>
              <a:buSzPct val="100000"/>
              <a:buChar char="●"/>
            </a:pPr>
            <a:r>
              <a:rPr lang="en" sz="2100"/>
              <a:t>Modern </a:t>
            </a:r>
            <a:r>
              <a:rPr lang="en" sz="2100"/>
              <a:t>CPUs</a:t>
            </a:r>
            <a:r>
              <a:rPr lang="en" sz="2100"/>
              <a:t> implement a feature called "Branch Prediction" which assume a conditional is true, hence they "conditional jump" to the segment of machine code that it would imply.</a:t>
            </a:r>
            <a:endParaRPr sz="2100"/>
          </a:p>
          <a:p>
            <a:pPr indent="-341947" lvl="0" marL="457200" rtl="0" algn="l">
              <a:spcBef>
                <a:spcPts val="0"/>
              </a:spcBef>
              <a:spcAft>
                <a:spcPts val="0"/>
              </a:spcAft>
              <a:buSzPct val="100000"/>
              <a:buChar char="●"/>
            </a:pPr>
            <a:r>
              <a:rPr lang="en" sz="2100"/>
              <a:t>Only a few clock cycles later would it realize it made a mistake and reverse, hence clogging up the throughput.</a:t>
            </a:r>
            <a:endParaRPr sz="2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2437575" y="0"/>
            <a:ext cx="4143300" cy="559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Loop unrolling example</a:t>
            </a:r>
            <a:endParaRPr/>
          </a:p>
        </p:txBody>
      </p:sp>
      <p:pic>
        <p:nvPicPr>
          <p:cNvPr id="314" name="Google Shape;314;p19"/>
          <p:cNvPicPr preferRelativeResize="0"/>
          <p:nvPr/>
        </p:nvPicPr>
        <p:blipFill>
          <a:blip r:embed="rId3">
            <a:alphaModFix/>
          </a:blip>
          <a:stretch>
            <a:fillRect/>
          </a:stretch>
        </p:blipFill>
        <p:spPr>
          <a:xfrm>
            <a:off x="341150" y="559800"/>
            <a:ext cx="8461701" cy="4431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0"/>
          <p:cNvSpPr txBox="1"/>
          <p:nvPr>
            <p:ph type="title"/>
          </p:nvPr>
        </p:nvSpPr>
        <p:spPr>
          <a:xfrm>
            <a:off x="2377200" y="0"/>
            <a:ext cx="4389600" cy="522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Loop unrolling continued</a:t>
            </a:r>
            <a:endParaRPr sz="2500"/>
          </a:p>
        </p:txBody>
      </p:sp>
      <p:pic>
        <p:nvPicPr>
          <p:cNvPr id="320" name="Google Shape;320;p20"/>
          <p:cNvPicPr preferRelativeResize="0"/>
          <p:nvPr/>
        </p:nvPicPr>
        <p:blipFill>
          <a:blip r:embed="rId3">
            <a:alphaModFix/>
          </a:blip>
          <a:stretch>
            <a:fillRect/>
          </a:stretch>
        </p:blipFill>
        <p:spPr>
          <a:xfrm>
            <a:off x="0" y="522900"/>
            <a:ext cx="9144001" cy="46205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1"/>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500"/>
              <a:t>Optimization 2: removing memory loads, when can you get around memory access penalty?</a:t>
            </a:r>
            <a:endParaRPr sz="2500"/>
          </a:p>
        </p:txBody>
      </p:sp>
      <p:sp>
        <p:nvSpPr>
          <p:cNvPr id="326" name="Google Shape;326;p21"/>
          <p:cNvSpPr txBox="1"/>
          <p:nvPr>
            <p:ph idx="1" type="body"/>
          </p:nvPr>
        </p:nvSpPr>
        <p:spPr>
          <a:xfrm>
            <a:off x="1303800" y="1540425"/>
            <a:ext cx="7030500" cy="3603000"/>
          </a:xfrm>
          <a:prstGeom prst="rect">
            <a:avLst/>
          </a:prstGeom>
        </p:spPr>
        <p:txBody>
          <a:bodyPr anchorCtr="0" anchor="t" bIns="91425" lIns="91425" spcFirstLastPara="1" rIns="91425" wrap="square" tIns="91425">
            <a:normAutofit fontScale="85000"/>
          </a:bodyPr>
          <a:lstStyle/>
          <a:p>
            <a:pPr indent="-336550" lvl="0" marL="457200" rtl="0" algn="l">
              <a:spcBef>
                <a:spcPts val="0"/>
              </a:spcBef>
              <a:spcAft>
                <a:spcPts val="0"/>
              </a:spcAft>
              <a:buSzPct val="100000"/>
              <a:buChar char="●"/>
            </a:pPr>
            <a:r>
              <a:rPr lang="en" sz="2000"/>
              <a:t>Typically, when memory is </a:t>
            </a:r>
            <a:r>
              <a:rPr lang="en" sz="2000"/>
              <a:t>written</a:t>
            </a:r>
            <a:r>
              <a:rPr lang="en" sz="2000"/>
              <a:t> into a variable, and an instruction immediately follows that wants to read it, the processor has to stall until the writeback stage of the pipeline occurs.  Similar for write to memory then read from memory.</a:t>
            </a:r>
            <a:endParaRPr sz="2000"/>
          </a:p>
          <a:p>
            <a:pPr indent="-336550" lvl="0" marL="457200" rtl="0" algn="l">
              <a:spcBef>
                <a:spcPts val="0"/>
              </a:spcBef>
              <a:spcAft>
                <a:spcPts val="0"/>
              </a:spcAft>
              <a:buSzPct val="100000"/>
              <a:buChar char="●"/>
            </a:pPr>
            <a:r>
              <a:rPr lang="en" sz="2000"/>
              <a:t>Based on runtime information, if we know the structure data, then we can add compiler optimizations to remove excessive memory operations, as well remove conditionals that do checks.</a:t>
            </a:r>
            <a:endParaRPr sz="2000"/>
          </a:p>
          <a:p>
            <a:pPr indent="-336550" lvl="0" marL="457200" rtl="0" algn="l">
              <a:spcBef>
                <a:spcPts val="0"/>
              </a:spcBef>
              <a:spcAft>
                <a:spcPts val="0"/>
              </a:spcAft>
              <a:buSzPct val="100000"/>
              <a:buChar char="●"/>
            </a:pPr>
            <a:r>
              <a:rPr lang="en" sz="2000"/>
              <a:t>Ex: suppose we know our data has 9 types, and our tables have at most 4, we can use the same function but remove the checks as well as excessive reads to repeated intermediate variables.</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