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d8a915fe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d8a915fe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d89a67cf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d89a67cf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d89a67cf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d89a67cf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d89a67cf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d89a67cf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d8a915f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d8a915f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d8a915f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d8a915f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d8a915fe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d8a915fe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d8a915fe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d8a915fe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d8a915fe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d8a915fe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437192"/>
            <a:ext cx="5361300" cy="283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120"/>
              <a:t>Paper Assigned: </a:t>
            </a:r>
            <a:r>
              <a:rPr lang="en" sz="3120"/>
              <a:t>Stats 101 in P4(Towards In-Switch Anomaly Detection) </a:t>
            </a:r>
            <a:endParaRPr sz="312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Paper Presentation by Shivam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70600" y="1067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Directions</a:t>
            </a:r>
            <a:endParaRPr sz="1000">
              <a:solidFill>
                <a:srgbClr val="000000"/>
              </a:solidFill>
            </a:endParaRPr>
          </a:p>
        </p:txBody>
      </p:sp>
      <p:sp>
        <p:nvSpPr>
          <p:cNvPr id="189" name="Google Shape;189;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00000"/>
              </a:lnSpc>
              <a:spcBef>
                <a:spcPts val="0"/>
              </a:spcBef>
              <a:spcAft>
                <a:spcPts val="0"/>
              </a:spcAft>
              <a:buSzPct val="100000"/>
              <a:buChar char="●"/>
            </a:pPr>
            <a:r>
              <a:rPr lang="en"/>
              <a:t>The authors of the paper have published the code in a library called Stat4.</a:t>
            </a:r>
            <a:endParaRPr/>
          </a:p>
          <a:p>
            <a:pPr indent="-304958" lvl="0" marL="457200" rtl="0" algn="l">
              <a:lnSpc>
                <a:spcPct val="100000"/>
              </a:lnSpc>
              <a:spcBef>
                <a:spcPts val="0"/>
              </a:spcBef>
              <a:spcAft>
                <a:spcPts val="0"/>
              </a:spcAft>
              <a:buSzPct val="100000"/>
              <a:buChar char="●"/>
            </a:pPr>
            <a:r>
              <a:rPr lang="en"/>
              <a:t>They acknowledge that the methods are pretty crude but simply wanted to show that schemes of this sort were possible.  The following are some avenues of future research they think would be interesting.</a:t>
            </a:r>
            <a:endParaRPr/>
          </a:p>
          <a:p>
            <a:pPr indent="-304958" lvl="0" marL="457200" rtl="0" algn="l">
              <a:lnSpc>
                <a:spcPct val="100000"/>
              </a:lnSpc>
              <a:spcBef>
                <a:spcPts val="0"/>
              </a:spcBef>
              <a:spcAft>
                <a:spcPts val="0"/>
              </a:spcAft>
              <a:buSzPct val="100000"/>
              <a:buChar char="●"/>
            </a:pPr>
            <a:r>
              <a:rPr lang="en"/>
              <a:t>Suggest that methods can be extended to proactive actions, like when a surge begins reroute packets before congestion.</a:t>
            </a:r>
            <a:endParaRPr/>
          </a:p>
          <a:p>
            <a:pPr indent="-304958" lvl="0" marL="457200" rtl="0" algn="l">
              <a:lnSpc>
                <a:spcPct val="100000"/>
              </a:lnSpc>
              <a:spcBef>
                <a:spcPts val="0"/>
              </a:spcBef>
              <a:spcAft>
                <a:spcPts val="0"/>
              </a:spcAft>
              <a:buSzPct val="100000"/>
              <a:buChar char="●"/>
            </a:pPr>
            <a:r>
              <a:rPr lang="en"/>
              <a:t>Mention that a big concern is scalability, in the lack of memory(how can we get more?)  and the standard problems that arise in distributed computing like synchronization and </a:t>
            </a:r>
            <a:r>
              <a:rPr lang="en"/>
              <a:t>existence</a:t>
            </a:r>
            <a:r>
              <a:rPr lang="en"/>
              <a:t> of (</a:t>
            </a:r>
            <a:r>
              <a:rPr lang="en"/>
              <a:t>pseudo</a:t>
            </a:r>
            <a:r>
              <a:rPr lang="en"/>
              <a:t>) parallel algorithms, whereas in centralized architectures that can be scaled easily for many cases.</a:t>
            </a:r>
            <a:endParaRPr/>
          </a:p>
          <a:p>
            <a:pPr indent="-304958" lvl="0" marL="457200" rtl="0" algn="l">
              <a:lnSpc>
                <a:spcPct val="100000"/>
              </a:lnSpc>
              <a:spcBef>
                <a:spcPts val="0"/>
              </a:spcBef>
              <a:spcAft>
                <a:spcPts val="0"/>
              </a:spcAft>
              <a:buSzPct val="100000"/>
              <a:buChar char="●"/>
            </a:pPr>
            <a:r>
              <a:rPr lang="en"/>
              <a:t>As well they mentioned that it would be interesting to see which other probability distributions can be included in the future, aside from the current uniform distribution being used(or normal distributions they get for free due to sum of uniforms converging to normals.)  </a:t>
            </a:r>
            <a:endParaRPr/>
          </a:p>
          <a:p>
            <a:pPr indent="-304958" lvl="0" marL="457200" rtl="0" algn="l">
              <a:lnSpc>
                <a:spcPct val="100000"/>
              </a:lnSpc>
              <a:spcBef>
                <a:spcPts val="0"/>
              </a:spcBef>
              <a:spcAft>
                <a:spcPts val="0"/>
              </a:spcAft>
              <a:buSzPct val="100000"/>
              <a:buChar char="●"/>
            </a:pPr>
            <a:r>
              <a:rPr lang="en"/>
              <a:t>In my opinion it would be interesting to experiment with </a:t>
            </a:r>
            <a:r>
              <a:rPr lang="en"/>
              <a:t>poisson</a:t>
            </a:r>
            <a:r>
              <a:rPr lang="en"/>
              <a:t> and gamma distributions since they seem to model relevant phenomena, a possible implementation path would be to encode their </a:t>
            </a:r>
            <a:r>
              <a:rPr lang="en"/>
              <a:t>cumulative</a:t>
            </a:r>
            <a:r>
              <a:rPr lang="en"/>
              <a:t> distributions in match action tables that take as key a pair (a,b) and return a value that can then have a few arithmetic operations that result in the difference of the </a:t>
            </a:r>
            <a:r>
              <a:rPr lang="en"/>
              <a:t>cumulative</a:t>
            </a:r>
            <a:r>
              <a:rPr lang="en"/>
              <a:t> distribution  at a and b.</a:t>
            </a:r>
            <a:endParaRPr/>
          </a:p>
        </p:txBody>
      </p:sp>
      <p:pic>
        <p:nvPicPr>
          <p:cNvPr id="190" name="Google Shape;190;p22"/>
          <p:cNvPicPr preferRelativeResize="0"/>
          <p:nvPr/>
        </p:nvPicPr>
        <p:blipFill>
          <a:blip r:embed="rId3">
            <a:alphaModFix/>
          </a:blip>
          <a:stretch>
            <a:fillRect/>
          </a:stretch>
        </p:blipFill>
        <p:spPr>
          <a:xfrm>
            <a:off x="5685700" y="332450"/>
            <a:ext cx="2821100" cy="734825"/>
          </a:xfrm>
          <a:prstGeom prst="rect">
            <a:avLst/>
          </a:prstGeom>
          <a:noFill/>
          <a:ln>
            <a:noFill/>
          </a:ln>
        </p:spPr>
      </p:pic>
      <p:pic>
        <p:nvPicPr>
          <p:cNvPr id="191" name="Google Shape;191;p22"/>
          <p:cNvPicPr preferRelativeResize="0"/>
          <p:nvPr/>
        </p:nvPicPr>
        <p:blipFill>
          <a:blip r:embed="rId4">
            <a:alphaModFix/>
          </a:blip>
          <a:stretch>
            <a:fillRect/>
          </a:stretch>
        </p:blipFill>
        <p:spPr>
          <a:xfrm>
            <a:off x="2570800" y="4346825"/>
            <a:ext cx="5935992" cy="399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68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Outline</a:t>
            </a:r>
            <a:endParaRPr/>
          </a:p>
        </p:txBody>
      </p:sp>
      <p:sp>
        <p:nvSpPr>
          <p:cNvPr id="135" name="Google Shape;135;p14"/>
          <p:cNvSpPr txBox="1"/>
          <p:nvPr>
            <p:ph idx="1" type="body"/>
          </p:nvPr>
        </p:nvSpPr>
        <p:spPr>
          <a:xfrm>
            <a:off x="447975" y="1752500"/>
            <a:ext cx="55173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One area that P4(Data plane </a:t>
            </a:r>
            <a:r>
              <a:rPr lang="en"/>
              <a:t>Programmability</a:t>
            </a:r>
            <a:r>
              <a:rPr lang="en"/>
              <a:t>) has helped is network </a:t>
            </a:r>
            <a:r>
              <a:rPr lang="en"/>
              <a:t>monitoring</a:t>
            </a:r>
            <a:r>
              <a:rPr lang="en"/>
              <a:t>.</a:t>
            </a:r>
            <a:endParaRPr/>
          </a:p>
          <a:p>
            <a:pPr indent="-311150" lvl="0" marL="457200" rtl="0" algn="l">
              <a:spcBef>
                <a:spcPts val="0"/>
              </a:spcBef>
              <a:spcAft>
                <a:spcPts val="0"/>
              </a:spcAft>
              <a:buSzPts val="1300"/>
              <a:buChar char="●"/>
            </a:pPr>
            <a:r>
              <a:rPr lang="en"/>
              <a:t>A large component of network </a:t>
            </a:r>
            <a:r>
              <a:rPr lang="en"/>
              <a:t>monitoring is, to in some form or fashion compute statistics over the data/traffic occurring inside the network.</a:t>
            </a:r>
            <a:endParaRPr/>
          </a:p>
          <a:p>
            <a:pPr indent="-311150" lvl="0" marL="457200" rtl="0" algn="l">
              <a:spcBef>
                <a:spcPts val="0"/>
              </a:spcBef>
              <a:spcAft>
                <a:spcPts val="0"/>
              </a:spcAft>
              <a:buSzPts val="1300"/>
              <a:buChar char="●"/>
            </a:pPr>
            <a:r>
              <a:rPr lang="en"/>
              <a:t>The authors would like to construct an architecture for in switch anomaly detection, i.e. anomaly detection occuring autonomously in the network/devices without or with minimal human involvement.</a:t>
            </a:r>
            <a:endParaRPr/>
          </a:p>
          <a:p>
            <a:pPr indent="-311150" lvl="0" marL="457200" rtl="0" algn="l">
              <a:spcBef>
                <a:spcPts val="0"/>
              </a:spcBef>
              <a:spcAft>
                <a:spcPts val="0"/>
              </a:spcAft>
              <a:buSzPts val="1300"/>
              <a:buChar char="●"/>
            </a:pPr>
            <a:r>
              <a:rPr lang="en"/>
              <a:t>Given the added complexity of such a scheme, What do you all think the intent is?  For what cases would having anomaly detection being done autonously be better than the approach on the right?</a:t>
            </a:r>
            <a:endParaRPr/>
          </a:p>
        </p:txBody>
      </p:sp>
      <p:pic>
        <p:nvPicPr>
          <p:cNvPr id="136" name="Google Shape;136;p14"/>
          <p:cNvPicPr preferRelativeResize="0"/>
          <p:nvPr/>
        </p:nvPicPr>
        <p:blipFill>
          <a:blip r:embed="rId3">
            <a:alphaModFix/>
          </a:blip>
          <a:stretch>
            <a:fillRect/>
          </a:stretch>
        </p:blipFill>
        <p:spPr>
          <a:xfrm>
            <a:off x="6270100" y="1752488"/>
            <a:ext cx="2571750" cy="2276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slightly better approach</a:t>
            </a:r>
            <a:endParaRPr/>
          </a:p>
        </p:txBody>
      </p:sp>
      <p:sp>
        <p:nvSpPr>
          <p:cNvPr id="142" name="Google Shape;142;p15"/>
          <p:cNvSpPr txBox="1"/>
          <p:nvPr>
            <p:ph idx="1" type="body"/>
          </p:nvPr>
        </p:nvSpPr>
        <p:spPr>
          <a:xfrm>
            <a:off x="819150" y="1990725"/>
            <a:ext cx="54513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Approach B on the right is </a:t>
            </a:r>
            <a:r>
              <a:rPr lang="en"/>
              <a:t>referred</a:t>
            </a:r>
            <a:r>
              <a:rPr lang="en"/>
              <a:t> to as sketch(packet based) only, and is the simplest improvement on approach A, but is limited for situations needing the highest possible levels of reactivity(how?) since there exists a feature of periodically pushing and pulling data to the controller for analytics.</a:t>
            </a:r>
            <a:endParaRPr/>
          </a:p>
          <a:p>
            <a:pPr indent="-311150" lvl="0" marL="457200" rtl="0" algn="l">
              <a:spcBef>
                <a:spcPts val="0"/>
              </a:spcBef>
              <a:spcAft>
                <a:spcPts val="0"/>
              </a:spcAft>
              <a:buSzPts val="1300"/>
              <a:buChar char="●"/>
            </a:pPr>
            <a:r>
              <a:rPr lang="en"/>
              <a:t>Some examples the author provides to where Approach B doesnt work and Approach C is </a:t>
            </a:r>
            <a:r>
              <a:rPr lang="en"/>
              <a:t>necessary</a:t>
            </a:r>
            <a:r>
              <a:rPr lang="en"/>
              <a:t> are failure detection, DDOS protection, and Load Balancing.  Speed more than that of a human, or periodically pushing and pulling </a:t>
            </a:r>
            <a:endParaRPr/>
          </a:p>
        </p:txBody>
      </p:sp>
      <p:pic>
        <p:nvPicPr>
          <p:cNvPr id="143" name="Google Shape;143;p15"/>
          <p:cNvPicPr preferRelativeResize="0"/>
          <p:nvPr/>
        </p:nvPicPr>
        <p:blipFill>
          <a:blip r:embed="rId3">
            <a:alphaModFix/>
          </a:blip>
          <a:stretch>
            <a:fillRect/>
          </a:stretch>
        </p:blipFill>
        <p:spPr>
          <a:xfrm>
            <a:off x="6528700" y="337063"/>
            <a:ext cx="1943100" cy="1971675"/>
          </a:xfrm>
          <a:prstGeom prst="rect">
            <a:avLst/>
          </a:prstGeom>
          <a:noFill/>
          <a:ln>
            <a:noFill/>
          </a:ln>
        </p:spPr>
      </p:pic>
      <p:pic>
        <p:nvPicPr>
          <p:cNvPr id="144" name="Google Shape;144;p15"/>
          <p:cNvPicPr preferRelativeResize="0"/>
          <p:nvPr/>
        </p:nvPicPr>
        <p:blipFill>
          <a:blip r:embed="rId4">
            <a:alphaModFix/>
          </a:blip>
          <a:stretch>
            <a:fillRect/>
          </a:stretch>
        </p:blipFill>
        <p:spPr>
          <a:xfrm>
            <a:off x="6381750" y="2666663"/>
            <a:ext cx="1943100" cy="207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Actual In-Switch Anomaly detection</a:t>
            </a:r>
            <a:endParaRPr/>
          </a:p>
        </p:txBody>
      </p:sp>
      <p:sp>
        <p:nvSpPr>
          <p:cNvPr id="150" name="Google Shape;150;p16"/>
          <p:cNvSpPr txBox="1"/>
          <p:nvPr>
            <p:ph idx="1" type="body"/>
          </p:nvPr>
        </p:nvSpPr>
        <p:spPr>
          <a:xfrm>
            <a:off x="819150" y="1990725"/>
            <a:ext cx="7505700" cy="278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Authors mention that there are numerous issues with this, inspite of it being in theory the fastest.  Due to the nature of programmable switches(and maybe P4) themselves.</a:t>
            </a:r>
            <a:endParaRPr/>
          </a:p>
          <a:p>
            <a:pPr indent="-298450" lvl="1" marL="914400" rtl="0" algn="l">
              <a:spcBef>
                <a:spcPts val="0"/>
              </a:spcBef>
              <a:spcAft>
                <a:spcPts val="0"/>
              </a:spcAft>
              <a:buSzPts val="1100"/>
              <a:buChar char="○"/>
            </a:pPr>
            <a:r>
              <a:rPr lang="en"/>
              <a:t>low memory availability</a:t>
            </a:r>
            <a:endParaRPr/>
          </a:p>
          <a:p>
            <a:pPr indent="-298450" lvl="1" marL="914400" rtl="0" algn="l">
              <a:spcBef>
                <a:spcPts val="0"/>
              </a:spcBef>
              <a:spcAft>
                <a:spcPts val="0"/>
              </a:spcAft>
              <a:buSzPts val="1100"/>
              <a:buChar char="○"/>
            </a:pPr>
            <a:r>
              <a:rPr lang="en"/>
              <a:t>lack of native floating point numbers</a:t>
            </a:r>
            <a:endParaRPr/>
          </a:p>
          <a:p>
            <a:pPr indent="-298450" lvl="1" marL="914400" rtl="0" algn="l">
              <a:spcBef>
                <a:spcPts val="0"/>
              </a:spcBef>
              <a:spcAft>
                <a:spcPts val="0"/>
              </a:spcAft>
              <a:buSzPts val="1100"/>
              <a:buChar char="○"/>
            </a:pPr>
            <a:r>
              <a:rPr lang="en"/>
              <a:t>lack of division</a:t>
            </a:r>
            <a:endParaRPr/>
          </a:p>
          <a:p>
            <a:pPr indent="-298450" lvl="1" marL="914400" rtl="0" algn="l">
              <a:spcBef>
                <a:spcPts val="0"/>
              </a:spcBef>
              <a:spcAft>
                <a:spcPts val="0"/>
              </a:spcAft>
              <a:buSzPts val="1100"/>
              <a:buChar char="○"/>
            </a:pPr>
            <a:r>
              <a:rPr lang="en"/>
              <a:t>inability to "loop" without doing recirculation(reduces packet throughput when considereing the system as a whole)</a:t>
            </a:r>
            <a:endParaRPr/>
          </a:p>
          <a:p>
            <a:pPr indent="-311150" lvl="0" marL="457200" rtl="0" algn="l">
              <a:spcBef>
                <a:spcPts val="0"/>
              </a:spcBef>
              <a:spcAft>
                <a:spcPts val="0"/>
              </a:spcAft>
              <a:buSzPts val="1300"/>
              <a:buChar char="●"/>
            </a:pPr>
            <a:r>
              <a:rPr lang="en"/>
              <a:t>In particular this limits in numerous ways, the means by which we can compute the various basic statistics such as mean, variance, standard deviation, and the percentiles (example: median is 50% percentile)</a:t>
            </a:r>
            <a:endParaRPr/>
          </a:p>
          <a:p>
            <a:pPr indent="-311150" lvl="0" marL="457200" rtl="0" algn="l">
              <a:spcBef>
                <a:spcPts val="0"/>
              </a:spcBef>
              <a:spcAft>
                <a:spcPts val="0"/>
              </a:spcAft>
              <a:buSzPts val="1300"/>
              <a:buChar char="●"/>
            </a:pPr>
            <a:r>
              <a:rPr lang="en"/>
              <a:t> To Address this, the authors emphasize the following 2 ideas.</a:t>
            </a:r>
            <a:endParaRPr/>
          </a:p>
          <a:p>
            <a:pPr indent="-298450" lvl="1" marL="914400" rtl="0" algn="l">
              <a:spcBef>
                <a:spcPts val="0"/>
              </a:spcBef>
              <a:spcAft>
                <a:spcPts val="0"/>
              </a:spcAft>
              <a:buSzPts val="1100"/>
              <a:buChar char="○"/>
            </a:pPr>
            <a:r>
              <a:rPr lang="en"/>
              <a:t>"tweak" the definitions </a:t>
            </a:r>
            <a:r>
              <a:rPr lang="en"/>
              <a:t>of the statistics in question, as well as the online(sequential) algorithms that compute them.</a:t>
            </a:r>
            <a:endParaRPr/>
          </a:p>
          <a:p>
            <a:pPr indent="-298450" lvl="1" marL="914400" rtl="0" algn="l">
              <a:spcBef>
                <a:spcPts val="0"/>
              </a:spcBef>
              <a:spcAft>
                <a:spcPts val="0"/>
              </a:spcAft>
              <a:buSzPts val="1100"/>
              <a:buChar char="○"/>
            </a:pPr>
            <a:r>
              <a:rPr lang="en"/>
              <a:t>"careful" engineering of match action tables and registers to avoid recirculation.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Statistics in P4</a:t>
            </a:r>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Model: Suppose we want to track N values of interest X =  [X1, ... Xn]</a:t>
            </a:r>
            <a:endParaRPr/>
          </a:p>
          <a:p>
            <a:pPr indent="-311150" lvl="0" marL="457200" rtl="0" algn="l">
              <a:spcBef>
                <a:spcPts val="0"/>
              </a:spcBef>
              <a:spcAft>
                <a:spcPts val="0"/>
              </a:spcAft>
              <a:buSzPts val="1300"/>
              <a:buChar char="●"/>
            </a:pPr>
            <a:r>
              <a:rPr lang="en"/>
              <a:t>The values are stored in a counter and updates per time t</a:t>
            </a:r>
            <a:endParaRPr/>
          </a:p>
          <a:p>
            <a:pPr indent="-311150" lvl="0" marL="457200" rtl="0" algn="l">
              <a:spcBef>
                <a:spcPts val="0"/>
              </a:spcBef>
              <a:spcAft>
                <a:spcPts val="0"/>
              </a:spcAft>
              <a:buSzPts val="1300"/>
              <a:buChar char="●"/>
            </a:pPr>
            <a:r>
              <a:rPr lang="en"/>
              <a:t>Given that the typical formulas for mean. variance, standard deviation depend on division and (for the last) square rooting,  the new ones are done using a clever multiplication trick, along with an algorithm to estimate square roots to a nearby integer</a:t>
            </a:r>
            <a:endParaRPr/>
          </a:p>
          <a:p>
            <a:pPr indent="-311150" lvl="0" marL="457200" rtl="0" algn="l">
              <a:spcBef>
                <a:spcPts val="0"/>
              </a:spcBef>
              <a:spcAft>
                <a:spcPts val="0"/>
              </a:spcAft>
              <a:buSzPts val="1300"/>
              <a:buChar char="●"/>
            </a:pPr>
            <a:r>
              <a:rPr lang="en"/>
              <a:t>Instead of Computing a moving average on X, the authors suggest using NX = [N*X_1, ..., N*X_n]</a:t>
            </a:r>
            <a:endParaRPr/>
          </a:p>
          <a:p>
            <a:pPr indent="-311150" lvl="0" marL="457200" rtl="0" algn="l">
              <a:spcBef>
                <a:spcPts val="0"/>
              </a:spcBef>
              <a:spcAft>
                <a:spcPts val="0"/>
              </a:spcAft>
              <a:buSzPts val="1300"/>
              <a:buChar char="●"/>
            </a:pPr>
            <a:r>
              <a:rPr lang="en"/>
              <a:t>Then, the mean of NX is the sum of X, and in theory, can then be used to compare against new incoming values through developing this scheme for the mean further into variance and standard deviation using variants on the standard formulas for those statistics.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Variance and Standard Deviation</a:t>
            </a:r>
            <a:endParaRPr/>
          </a:p>
        </p:txBody>
      </p:sp>
      <p:sp>
        <p:nvSpPr>
          <p:cNvPr id="162" name="Google Shape;162;p18"/>
          <p:cNvSpPr txBox="1"/>
          <p:nvPr>
            <p:ph idx="1" type="body"/>
          </p:nvPr>
        </p:nvSpPr>
        <p:spPr>
          <a:xfrm>
            <a:off x="819150" y="1990725"/>
            <a:ext cx="5018700" cy="2448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There exist 3(4) problems with </a:t>
            </a:r>
            <a:r>
              <a:rPr lang="en"/>
              <a:t>what's</a:t>
            </a:r>
            <a:r>
              <a:rPr lang="en"/>
              <a:t> been discussed so far</a:t>
            </a:r>
            <a:endParaRPr/>
          </a:p>
          <a:p>
            <a:pPr indent="-311150" lvl="0" marL="457200" rtl="0" algn="l">
              <a:spcBef>
                <a:spcPts val="0"/>
              </a:spcBef>
              <a:spcAft>
                <a:spcPts val="0"/>
              </a:spcAft>
              <a:buSzPts val="1300"/>
              <a:buChar char="●"/>
            </a:pPr>
            <a:r>
              <a:rPr lang="en"/>
              <a:t>A </a:t>
            </a:r>
            <a:r>
              <a:rPr lang="en"/>
              <a:t>separate</a:t>
            </a:r>
            <a:r>
              <a:rPr lang="en"/>
              <a:t> counter in the form of a register will be used to keep track of the elements and counts of a distribution formed from the N values of interest, as well a register to store the statistics, and the values are updated per time interval t(100 ms) </a:t>
            </a:r>
            <a:endParaRPr/>
          </a:p>
          <a:p>
            <a:pPr indent="-298450" lvl="1" marL="914400" rtl="0" algn="l">
              <a:spcBef>
                <a:spcPts val="0"/>
              </a:spcBef>
              <a:spcAft>
                <a:spcPts val="0"/>
              </a:spcAft>
              <a:buSzPts val="1100"/>
              <a:buChar char="○"/>
            </a:pPr>
            <a:r>
              <a:rPr lang="en"/>
              <a:t>what if we don't have enough memory due to large N?</a:t>
            </a:r>
            <a:endParaRPr/>
          </a:p>
          <a:p>
            <a:pPr indent="-298450" lvl="1" marL="914400" rtl="0" algn="l">
              <a:spcBef>
                <a:spcPts val="0"/>
              </a:spcBef>
              <a:spcAft>
                <a:spcPts val="0"/>
              </a:spcAft>
              <a:buSzPts val="1100"/>
              <a:buChar char="○"/>
            </a:pPr>
            <a:r>
              <a:rPr lang="en"/>
              <a:t>How do we sequentially update the statistics that have non linearity?</a:t>
            </a:r>
            <a:endParaRPr/>
          </a:p>
          <a:p>
            <a:pPr indent="-298450" lvl="1" marL="914400" rtl="0" algn="l">
              <a:spcBef>
                <a:spcPts val="0"/>
              </a:spcBef>
              <a:spcAft>
                <a:spcPts val="0"/>
              </a:spcAft>
              <a:buSzPts val="1100"/>
              <a:buChar char="○"/>
            </a:pPr>
            <a:r>
              <a:rPr lang="en"/>
              <a:t>How do we deal with square roots?</a:t>
            </a:r>
            <a:endParaRPr/>
          </a:p>
          <a:p>
            <a:pPr indent="-298450" lvl="1" marL="914400" rtl="0" algn="l">
              <a:spcBef>
                <a:spcPts val="0"/>
              </a:spcBef>
              <a:spcAft>
                <a:spcPts val="0"/>
              </a:spcAft>
              <a:buSzPts val="1100"/>
              <a:buChar char="○"/>
            </a:pPr>
            <a:r>
              <a:rPr lang="en"/>
              <a:t>(for fun question, not from the paper) Lets see how much you all remember from the real stats 101 you had years ago, what are your comments on the last </a:t>
            </a:r>
            <a:r>
              <a:rPr lang="en"/>
              <a:t>sentence</a:t>
            </a:r>
            <a:r>
              <a:rPr lang="en"/>
              <a:t> on the right?</a:t>
            </a:r>
            <a:endParaRPr/>
          </a:p>
        </p:txBody>
      </p:sp>
      <p:pic>
        <p:nvPicPr>
          <p:cNvPr id="163" name="Google Shape;163;p18"/>
          <p:cNvPicPr preferRelativeResize="0"/>
          <p:nvPr/>
        </p:nvPicPr>
        <p:blipFill>
          <a:blip r:embed="rId3">
            <a:alphaModFix/>
          </a:blip>
          <a:stretch>
            <a:fillRect/>
          </a:stretch>
        </p:blipFill>
        <p:spPr>
          <a:xfrm>
            <a:off x="5837850" y="1979725"/>
            <a:ext cx="3001350" cy="24700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estimate Square root for use in Sample Standard Deviation</a:t>
            </a:r>
            <a:endParaRPr/>
          </a:p>
        </p:txBody>
      </p:sp>
      <p:sp>
        <p:nvSpPr>
          <p:cNvPr id="169" name="Google Shape;169;p19"/>
          <p:cNvSpPr txBox="1"/>
          <p:nvPr>
            <p:ph idx="1" type="body"/>
          </p:nvPr>
        </p:nvSpPr>
        <p:spPr>
          <a:xfrm>
            <a:off x="819150" y="1990725"/>
            <a:ext cx="4337100" cy="24480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Complicated at first glance, essentially packing a float based on how big the int is, doing shifts, and reassembling.</a:t>
            </a:r>
            <a:endParaRPr/>
          </a:p>
          <a:p>
            <a:pPr indent="-304958" lvl="0" marL="457200" rtl="0" algn="l">
              <a:spcBef>
                <a:spcPts val="0"/>
              </a:spcBef>
              <a:spcAft>
                <a:spcPts val="0"/>
              </a:spcAft>
              <a:buSzPct val="100000"/>
              <a:buChar char="●"/>
            </a:pPr>
            <a:r>
              <a:rPr lang="en"/>
              <a:t>Main ideas are essentially as follows</a:t>
            </a:r>
            <a:endParaRPr/>
          </a:p>
          <a:p>
            <a:pPr indent="-293211" lvl="1" marL="914400" rtl="0" algn="l">
              <a:spcBef>
                <a:spcPts val="0"/>
              </a:spcBef>
              <a:spcAft>
                <a:spcPts val="0"/>
              </a:spcAft>
              <a:buSzPct val="100000"/>
              <a:buChar char="○"/>
            </a:pPr>
            <a:r>
              <a:rPr lang="en"/>
              <a:t>convert the integer to floating point representation,say f.</a:t>
            </a:r>
            <a:endParaRPr/>
          </a:p>
          <a:p>
            <a:pPr indent="-293211" lvl="1" marL="914400" rtl="0" algn="l">
              <a:spcBef>
                <a:spcPts val="0"/>
              </a:spcBef>
              <a:spcAft>
                <a:spcPts val="0"/>
              </a:spcAft>
              <a:buSzPct val="100000"/>
              <a:buChar char="○"/>
            </a:pPr>
            <a:r>
              <a:rPr lang="en"/>
              <a:t>choose f's exponent(remember from your early systems classes?) as the index of the integer's most significant bit.</a:t>
            </a:r>
            <a:endParaRPr/>
          </a:p>
          <a:p>
            <a:pPr indent="-293211" lvl="1" marL="914400" rtl="0" algn="l">
              <a:spcBef>
                <a:spcPts val="0"/>
              </a:spcBef>
              <a:spcAft>
                <a:spcPts val="0"/>
              </a:spcAft>
              <a:buSzPct val="100000"/>
              <a:buChar char="○"/>
            </a:pPr>
            <a:r>
              <a:rPr lang="en"/>
              <a:t>copy the rest of the integer aside from the MSB as the mantissa(kind of like the part after the decimal).</a:t>
            </a:r>
            <a:endParaRPr/>
          </a:p>
          <a:p>
            <a:pPr indent="-293211" lvl="1" marL="914400" rtl="0" algn="l">
              <a:spcBef>
                <a:spcPts val="0"/>
              </a:spcBef>
              <a:spcAft>
                <a:spcPts val="0"/>
              </a:spcAft>
              <a:buSzPct val="100000"/>
              <a:buChar char="○"/>
            </a:pPr>
            <a:r>
              <a:rPr lang="en"/>
              <a:t>then do right bit shift by 1.</a:t>
            </a:r>
            <a:endParaRPr/>
          </a:p>
          <a:p>
            <a:pPr indent="-293211" lvl="1" marL="914400" rtl="0" algn="l">
              <a:spcBef>
                <a:spcPts val="0"/>
              </a:spcBef>
              <a:spcAft>
                <a:spcPts val="0"/>
              </a:spcAft>
              <a:buSzPct val="100000"/>
              <a:buChar char="○"/>
            </a:pPr>
            <a:r>
              <a:rPr lang="en"/>
              <a:t>take the result and convert back into a new integer(result of the square root estimate) by putting the exponent part's value(add it up) as the index of the   integer's most significant bit, and take the mantissa as the integer's least significant bits.</a:t>
            </a:r>
            <a:endParaRPr/>
          </a:p>
        </p:txBody>
      </p:sp>
      <p:pic>
        <p:nvPicPr>
          <p:cNvPr id="170" name="Google Shape;170;p19"/>
          <p:cNvPicPr preferRelativeResize="0"/>
          <p:nvPr/>
        </p:nvPicPr>
        <p:blipFill>
          <a:blip r:embed="rId3">
            <a:alphaModFix/>
          </a:blip>
          <a:stretch>
            <a:fillRect/>
          </a:stretch>
        </p:blipFill>
        <p:spPr>
          <a:xfrm>
            <a:off x="5156350" y="1375875"/>
            <a:ext cx="3381850" cy="3484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Online computation of percentiles.</a:t>
            </a:r>
            <a:endParaRPr/>
          </a:p>
        </p:txBody>
      </p:sp>
      <p:sp>
        <p:nvSpPr>
          <p:cNvPr id="176" name="Google Shape;176;p20"/>
          <p:cNvSpPr txBox="1"/>
          <p:nvPr>
            <p:ph idx="1" type="body"/>
          </p:nvPr>
        </p:nvSpPr>
        <p:spPr>
          <a:xfrm>
            <a:off x="819150" y="1990725"/>
            <a:ext cx="4980300" cy="24480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SzPct val="100000"/>
              <a:buChar char="●"/>
            </a:pPr>
            <a:r>
              <a:rPr lang="en"/>
              <a:t>Example given in the paper is for 50th percentile(median) but can done for any (1-a)th percentile for 0 &lt; a &lt; 1</a:t>
            </a:r>
            <a:endParaRPr/>
          </a:p>
          <a:p>
            <a:pPr indent="-292576" lvl="0" marL="457200" rtl="0" algn="l">
              <a:spcBef>
                <a:spcPts val="0"/>
              </a:spcBef>
              <a:spcAft>
                <a:spcPts val="0"/>
              </a:spcAft>
              <a:buSzPct val="100000"/>
              <a:buChar char="●"/>
            </a:pPr>
            <a:r>
              <a:rPr lang="en"/>
              <a:t>F = [f1, . . . , fn ] is the frequency distribution</a:t>
            </a:r>
            <a:endParaRPr/>
          </a:p>
          <a:p>
            <a:pPr indent="-282733" lvl="1" marL="914400" rtl="0" algn="l">
              <a:spcBef>
                <a:spcPts val="0"/>
              </a:spcBef>
              <a:spcAft>
                <a:spcPts val="0"/>
              </a:spcAft>
              <a:buSzPct val="100000"/>
              <a:buChar char="○"/>
            </a:pPr>
            <a:r>
              <a:rPr lang="en"/>
              <a:t>fi := count of Xi in registers / total # packets encountered(or time)</a:t>
            </a:r>
            <a:endParaRPr/>
          </a:p>
          <a:p>
            <a:pPr indent="-282733" lvl="1" marL="914400" rtl="0" algn="l">
              <a:spcBef>
                <a:spcPts val="0"/>
              </a:spcBef>
              <a:spcAft>
                <a:spcPts val="0"/>
              </a:spcAft>
              <a:buSzPct val="100000"/>
              <a:buChar char="○"/>
            </a:pPr>
            <a:r>
              <a:rPr lang="en"/>
              <a:t>Again, since we can't divide, track NF = [Nf1, ..., Nfn] in registers</a:t>
            </a:r>
            <a:endParaRPr/>
          </a:p>
          <a:p>
            <a:pPr indent="-282733" lvl="1" marL="914400" rtl="0" algn="l">
              <a:spcBef>
                <a:spcPts val="0"/>
              </a:spcBef>
              <a:spcAft>
                <a:spcPts val="0"/>
              </a:spcAft>
              <a:buSzPct val="100000"/>
              <a:buChar char="○"/>
            </a:pPr>
            <a:r>
              <a:rPr lang="en"/>
              <a:t>As well, keep track of the </a:t>
            </a:r>
            <a:r>
              <a:rPr lang="en"/>
              <a:t>cumulative</a:t>
            </a:r>
            <a:r>
              <a:rPr lang="en"/>
              <a:t> frequency of all the values less than the current median, and the </a:t>
            </a:r>
            <a:r>
              <a:rPr lang="en"/>
              <a:t>cumulative</a:t>
            </a:r>
            <a:r>
              <a:rPr lang="en"/>
              <a:t> frequency of all values higher than it.</a:t>
            </a:r>
            <a:endParaRPr/>
          </a:p>
          <a:p>
            <a:pPr indent="-282733" lvl="1" marL="914400" rtl="0" algn="l">
              <a:spcBef>
                <a:spcPts val="0"/>
              </a:spcBef>
              <a:spcAft>
                <a:spcPts val="0"/>
              </a:spcAft>
              <a:buSzPct val="100000"/>
              <a:buChar char="○"/>
            </a:pPr>
            <a:r>
              <a:rPr lang="en"/>
              <a:t>Then for new data items, update the upper or lower </a:t>
            </a:r>
            <a:r>
              <a:rPr lang="en"/>
              <a:t>cumulative</a:t>
            </a:r>
            <a:r>
              <a:rPr lang="en"/>
              <a:t> </a:t>
            </a:r>
            <a:r>
              <a:rPr lang="en"/>
              <a:t>frequencies</a:t>
            </a:r>
            <a:r>
              <a:rPr lang="en"/>
              <a:t> and if the upper </a:t>
            </a:r>
            <a:r>
              <a:rPr lang="en"/>
              <a:t>cumulative</a:t>
            </a:r>
            <a:r>
              <a:rPr lang="en"/>
              <a:t> frequency becomes larger than the lower(or lower becomes smaller than upper) then increment/decrement the index in X that corresponds to the median.</a:t>
            </a:r>
            <a:endParaRPr/>
          </a:p>
          <a:p>
            <a:pPr indent="-292576" lvl="0" marL="457200" rtl="0" algn="l">
              <a:spcBef>
                <a:spcPts val="0"/>
              </a:spcBef>
              <a:spcAft>
                <a:spcPts val="0"/>
              </a:spcAft>
              <a:buSzPct val="100000"/>
              <a:buChar char="●"/>
            </a:pPr>
            <a:r>
              <a:rPr lang="en"/>
              <a:t>Performs poorly for sparse distributions, since the authors mentioned their procedure's implementation requires skipping </a:t>
            </a:r>
            <a:r>
              <a:rPr lang="en"/>
              <a:t>indices</a:t>
            </a:r>
            <a:r>
              <a:rPr lang="en"/>
              <a:t> that have frequency 0.  So essentially to avoid "looping", only 1 increment can be done on the index that corresponds to the median per new packets/t</a:t>
            </a:r>
            <a:endParaRPr/>
          </a:p>
          <a:p>
            <a:pPr indent="0" lvl="0" marL="914400" rtl="0" algn="l">
              <a:spcBef>
                <a:spcPts val="1200"/>
              </a:spcBef>
              <a:spcAft>
                <a:spcPts val="1200"/>
              </a:spcAft>
              <a:buNone/>
            </a:pPr>
            <a:r>
              <a:t/>
            </a:r>
            <a:endParaRPr/>
          </a:p>
        </p:txBody>
      </p:sp>
      <p:pic>
        <p:nvPicPr>
          <p:cNvPr id="177" name="Google Shape;177;p20"/>
          <p:cNvPicPr preferRelativeResize="0"/>
          <p:nvPr/>
        </p:nvPicPr>
        <p:blipFill>
          <a:blip r:embed="rId3">
            <a:alphaModFix/>
          </a:blip>
          <a:stretch>
            <a:fillRect/>
          </a:stretch>
        </p:blipFill>
        <p:spPr>
          <a:xfrm>
            <a:off x="6196175" y="1541100"/>
            <a:ext cx="2470231" cy="30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Study/Experiment</a:t>
            </a:r>
            <a:endParaRPr/>
          </a:p>
        </p:txBody>
      </p:sp>
      <p:sp>
        <p:nvSpPr>
          <p:cNvPr id="183" name="Google Shape;183;p21"/>
          <p:cNvSpPr txBox="1"/>
          <p:nvPr>
            <p:ph idx="1" type="body"/>
          </p:nvPr>
        </p:nvSpPr>
        <p:spPr>
          <a:xfrm>
            <a:off x="819150" y="1620200"/>
            <a:ext cx="7505700" cy="28185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A load balanced network has of 36 destination hosts in 6 /24 subnets with /8 prefixes.</a:t>
            </a:r>
            <a:endParaRPr/>
          </a:p>
          <a:p>
            <a:pPr indent="-311150" lvl="0" marL="457200" rtl="0" algn="l">
              <a:lnSpc>
                <a:spcPct val="115000"/>
              </a:lnSpc>
              <a:spcBef>
                <a:spcPts val="0"/>
              </a:spcBef>
              <a:spcAft>
                <a:spcPts val="0"/>
              </a:spcAft>
              <a:buSzPts val="1300"/>
              <a:buChar char="●"/>
            </a:pPr>
            <a:r>
              <a:rPr lang="en"/>
              <a:t>Emulates </a:t>
            </a:r>
            <a:r>
              <a:rPr lang="en"/>
              <a:t>monitoring</a:t>
            </a:r>
            <a:r>
              <a:rPr lang="en"/>
              <a:t> system to detect traffic spikes at the destination hosts</a:t>
            </a:r>
            <a:endParaRPr/>
          </a:p>
          <a:p>
            <a:pPr indent="-311150" lvl="0" marL="457200" rtl="0" algn="l">
              <a:lnSpc>
                <a:spcPct val="115000"/>
              </a:lnSpc>
              <a:spcBef>
                <a:spcPts val="0"/>
              </a:spcBef>
              <a:spcAft>
                <a:spcPts val="0"/>
              </a:spcAft>
              <a:buSzPts val="1300"/>
              <a:buChar char="●"/>
            </a:pPr>
            <a:r>
              <a:rPr lang="en"/>
              <a:t>Monitoring</a:t>
            </a:r>
            <a:r>
              <a:rPr lang="en"/>
              <a:t> system is implemented via a network switch running p4 code that does the statistical checks, and the network controller makes updates to a binding table(match action table that governs and fine tunes what operations to do to compute the statistics for the case at hand)</a:t>
            </a:r>
            <a:endParaRPr/>
          </a:p>
          <a:p>
            <a:pPr indent="-311150" lvl="0" marL="457200" rtl="0" algn="l">
              <a:lnSpc>
                <a:spcPct val="115000"/>
              </a:lnSpc>
              <a:spcBef>
                <a:spcPts val="0"/>
              </a:spcBef>
              <a:spcAft>
                <a:spcPts val="0"/>
              </a:spcAft>
              <a:buSzPts val="1300"/>
              <a:buChar char="●"/>
            </a:pPr>
            <a:r>
              <a:rPr lang="en"/>
              <a:t>Starts off </a:t>
            </a:r>
            <a:r>
              <a:rPr lang="en"/>
              <a:t>monitoring</a:t>
            </a:r>
            <a:r>
              <a:rPr lang="en"/>
              <a:t> only the /8 prefixes. then as the switch relays traffic spike alerts to the controller, the controller then updates the binding tables to include the whole /24 subnet in the tracking/analysis.</a:t>
            </a:r>
            <a:endParaRPr/>
          </a:p>
          <a:p>
            <a:pPr indent="-311150" lvl="0" marL="457200" rtl="0" algn="l">
              <a:lnSpc>
                <a:spcPct val="100000"/>
              </a:lnSpc>
              <a:spcBef>
                <a:spcPts val="0"/>
              </a:spcBef>
              <a:spcAft>
                <a:spcPts val="0"/>
              </a:spcAft>
              <a:buSzPts val="1300"/>
              <a:buChar char="●"/>
            </a:pPr>
            <a:r>
              <a:rPr lang="en"/>
              <a:t>Results are pretty good, time intervals in which to take samples range from 8ms to 2 seconds, and in all cases, the spike is detected in the first time interval after the spiker occurs, as well determining the location at which the spike is occuring at takes an additional 2 seconds due to data plane/control plane interactions.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