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CDBF"/>
    <a:srgbClr val="CF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B2CF6-DBC9-45B6-92B7-97B4471078B3}" v="230" dt="2025-09-27T13:08:30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32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7A88-012D-7B04-C511-E6D4BE40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A3B22-908C-605A-E5C6-60E39BB4E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87B80-0683-AE38-8D6F-C39316F2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4512-FB51-8725-5CF7-9411A976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DE9B-7C1A-17DD-C291-B14FCEEB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84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C855-2818-949F-191B-251DF28B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A0BA-E97D-3293-6113-4CEADF0DF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F297B-4FDE-D004-9D18-F1C203F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4A50-302A-35D6-453C-95FA34D4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C934-2D10-E654-9941-E023EECA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E8E2D-1171-F587-ECE9-F9318E1D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FEE85-FAAD-A2A1-8200-B0D50FC7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BF6E-494A-00DD-90F3-14850E40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E617-73A2-1F5D-950C-450BF03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94C5-4009-0E7E-6775-7193C758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7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6B5-E189-0EAB-E663-55B069BD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AD12-F782-AD4D-E04C-5701965F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7D082-E3F0-EC46-0045-07FF78DC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17A2-9A72-049A-E6A1-4696AB60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D23B-BCB3-AF69-6C7F-5F105A97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5F2C-476C-5BB1-AA9D-793BE1E3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DA0A-2B00-5848-EF31-4CFDFCAE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06E2-2D09-114A-9C8F-71C256A5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919C-A038-C2A2-B59B-94467460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BA09-8353-21EE-86FD-8158678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7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AF9A-BFD2-C904-53D3-E8BC7883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6F5B-BE33-8F7B-C39E-91521571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4E72-BEF5-E944-E2A7-9C58AC19D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EE93B-F238-F98D-FC8D-CD831CD3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AD8F2-A2B0-B3A8-DA92-DF57CEF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73CF-A746-07A2-4D5D-977FD860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32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8FF7-44C6-D805-E9E2-540F1B10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3D0C-92A7-249C-9328-0FDF1810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50E4-3A2C-1A18-A0B1-1AAB1B02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257A7-892C-0369-B08F-ED24DAE4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70FED-301D-FA35-89E6-934FE2CF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4B584-4753-A9AA-12FE-40B65D56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63D2A-0AC0-2750-732A-4368FE87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C7DBF-33A4-321D-AE90-1007C807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38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9C74-6DF0-674E-B558-1848257B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1A4CC-483D-CB5B-E63E-D3B9FA3F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F2BAF-82E5-B035-6E45-C284B2E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CCA1F-03F6-56B5-85BE-6BA97759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6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9E141-CCC1-DB8B-A4BE-E3E3D4B6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1E58D-354E-783A-800C-C5348E5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F9751-E5BE-7729-A9C8-6795AA05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2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BE67-66C5-9562-6102-E5555320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DAA1-D1B1-50C4-912C-AEE0BCA0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FD2F-AA4A-AB57-6BC0-9B3767C6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485C2-EFDC-442D-F935-BFED4DF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C09B8-4A5E-C5E9-02C9-E4681EE8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96F48-8D6F-0E6F-5750-2D1C408A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2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B417-6D31-0DE3-75E1-FDE457EE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655E4-53FF-4B6F-402D-277CB9470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3AD3A-0C83-C094-8686-77AAF842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034-3CD3-FD20-D811-21FD450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C5A62-E6D2-6C7C-1D24-31173950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B13AD-D24E-E1F4-EE74-51BFDA63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82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73548-CFE8-7A96-88B0-95007E60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B688-ED6E-4BFF-E357-5F7A870F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F2D0-AFB0-E8A3-4C12-C95E0F3C5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580D5-7FAB-4384-AA9F-BE7708C0D759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A6068-3DF1-4EE0-B59E-AABB29F4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04C4-753B-AED4-2420-8BF078B34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2A2E0-AFF6-47E3-854D-8C029BFDF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CE6C2764-16BD-0347-832D-DE768FEB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6417" y="-4110226"/>
            <a:ext cx="22303688" cy="14869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DA37AD-2535-19CB-FFB6-09C3D6A91494}"/>
              </a:ext>
            </a:extLst>
          </p:cNvPr>
          <p:cNvSpPr txBox="1"/>
          <p:nvPr/>
        </p:nvSpPr>
        <p:spPr>
          <a:xfrm>
            <a:off x="3102309" y="2126917"/>
            <a:ext cx="567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400" b="1" dirty="0" err="1"/>
              <a:t>SkillConnect</a:t>
            </a:r>
            <a:endParaRPr lang="en-IN" sz="6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3A3C8-62AC-EA2F-8F63-9CA96C8E037F}"/>
              </a:ext>
            </a:extLst>
          </p:cNvPr>
          <p:cNvSpPr txBox="1"/>
          <p:nvPr/>
        </p:nvSpPr>
        <p:spPr>
          <a:xfrm>
            <a:off x="2505067" y="3109071"/>
            <a:ext cx="7577785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IN" sz="1800" i="1" dirty="0">
              <a:solidFill>
                <a:srgbClr val="66666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F0B70-E015-1A35-FC83-5164D5A74759}"/>
              </a:ext>
            </a:extLst>
          </p:cNvPr>
          <p:cNvSpPr txBox="1"/>
          <p:nvPr/>
        </p:nvSpPr>
        <p:spPr>
          <a:xfrm>
            <a:off x="1695048" y="84505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platform for freelancers and recruiters to connect seamlessly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can create detailed profiles including education, experience, skills, and 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can post jobs with title, pay/hour, required skills, and experience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ensures efficient communication through automated email notifications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46F6B-C855-B0EC-FE75-308E5C890F5B}"/>
              </a:ext>
            </a:extLst>
          </p:cNvPr>
          <p:cNvSpPr txBox="1"/>
          <p:nvPr/>
        </p:nvSpPr>
        <p:spPr>
          <a:xfrm>
            <a:off x="0" y="6457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4768C-21CF-5832-A12E-C0F08F0A6D80}"/>
              </a:ext>
            </a:extLst>
          </p:cNvPr>
          <p:cNvSpPr txBox="1"/>
          <p:nvPr/>
        </p:nvSpPr>
        <p:spPr>
          <a:xfrm>
            <a:off x="9682480" y="6858000"/>
            <a:ext cx="463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Problem Statement</a:t>
            </a:r>
          </a:p>
        </p:txBody>
      </p:sp>
      <p:pic>
        <p:nvPicPr>
          <p:cNvPr id="7" name="Picture 6" descr="A person sitting on a bean bag chair with a computer&#10;&#10;AI-generated content may be incorrect.">
            <a:extLst>
              <a:ext uri="{FF2B5EF4-FFF2-40B4-BE49-F238E27FC236}">
                <a16:creationId xmlns:a16="http://schemas.microsoft.com/office/drawing/2014/main" id="{117F3DAF-FABA-7163-1BEC-E544C11F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48" y="11190003"/>
            <a:ext cx="3740828" cy="3740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309F06-C35D-661F-342F-90DAF5533352}"/>
              </a:ext>
            </a:extLst>
          </p:cNvPr>
          <p:cNvSpPr txBox="1"/>
          <p:nvPr/>
        </p:nvSpPr>
        <p:spPr>
          <a:xfrm>
            <a:off x="6986231" y="5016046"/>
            <a:ext cx="3357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 Name: Durga Prasad</a:t>
            </a:r>
            <a:br>
              <a:rPr lang="en-US" dirty="0"/>
            </a:br>
            <a:r>
              <a:rPr lang="en-US" dirty="0"/>
              <a:t>Coordinator Name: </a:t>
            </a:r>
            <a:r>
              <a:rPr lang="en-US" dirty="0" err="1"/>
              <a:t>Belovedinla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1ECAA-62B6-896B-5C8D-3C75A3448AE5}"/>
              </a:ext>
            </a:extLst>
          </p:cNvPr>
          <p:cNvSpPr txBox="1"/>
          <p:nvPr/>
        </p:nvSpPr>
        <p:spPr>
          <a:xfrm>
            <a:off x="3300270" y="2929450"/>
            <a:ext cx="5987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D57DF-F468-EF6A-D9CC-CA21B795C747}"/>
              </a:ext>
            </a:extLst>
          </p:cNvPr>
          <p:cNvSpPr txBox="1"/>
          <p:nvPr/>
        </p:nvSpPr>
        <p:spPr>
          <a:xfrm>
            <a:off x="491765" y="3109071"/>
            <a:ext cx="11227324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Web Platform for Freelance Services and Skill Matching</a:t>
            </a:r>
          </a:p>
        </p:txBody>
      </p:sp>
    </p:spTree>
    <p:extLst>
      <p:ext uri="{BB962C8B-B14F-4D97-AF65-F5344CB8AC3E}">
        <p14:creationId xmlns:p14="http://schemas.microsoft.com/office/powerpoint/2010/main" val="312357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4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4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0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400" fill="hold">
                                          <p:stCondLst>
                                            <p:cond delay="5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CCD1978F-2220-F4A2-2F16-D8AF6F3E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02594" y="-9812866"/>
            <a:ext cx="39338994" cy="26225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B3F103-D276-44BE-DB1F-E09BC448BBE4}"/>
              </a:ext>
            </a:extLst>
          </p:cNvPr>
          <p:cNvSpPr txBox="1"/>
          <p:nvPr/>
        </p:nvSpPr>
        <p:spPr>
          <a:xfrm>
            <a:off x="3256788" y="-3621023"/>
            <a:ext cx="567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400" b="1" dirty="0" err="1"/>
              <a:t>SkillConnect</a:t>
            </a:r>
            <a:endParaRPr lang="en-IN" sz="6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34D32-5D14-95EC-202B-0753EFF23A02}"/>
              </a:ext>
            </a:extLst>
          </p:cNvPr>
          <p:cNvSpPr txBox="1"/>
          <p:nvPr/>
        </p:nvSpPr>
        <p:spPr>
          <a:xfrm>
            <a:off x="3132582" y="-2543805"/>
            <a:ext cx="6094476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b="1" i="1" dirty="0">
                <a:solidFill>
                  <a:srgbClr val="6666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Freelance Marketplace</a:t>
            </a:r>
            <a:endParaRPr lang="en-IN" sz="1800" i="1" dirty="0">
              <a:solidFill>
                <a:srgbClr val="66666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0C67B-9830-4F69-E8A5-B33779D4CB20}"/>
              </a:ext>
            </a:extLst>
          </p:cNvPr>
          <p:cNvSpPr txBox="1"/>
          <p:nvPr/>
        </p:nvSpPr>
        <p:spPr>
          <a:xfrm>
            <a:off x="973411" y="2382800"/>
            <a:ext cx="6096000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platform for freelancers and recruiters to connect seamlessly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Freelancers can create detailed profiles including education, experience, skills, and tech 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Recruiters can post jobs with title, pay/hour, required skills, and experience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 ensures efficient communication through automated email notifications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C776-6E9C-EC41-A82A-FD529510D8E4}"/>
              </a:ext>
            </a:extLst>
          </p:cNvPr>
          <p:cNvSpPr txBox="1"/>
          <p:nvPr/>
        </p:nvSpPr>
        <p:spPr>
          <a:xfrm>
            <a:off x="973411" y="1705692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4DD3E-5425-DF38-9E2C-28E6C5FA8E3F}"/>
              </a:ext>
            </a:extLst>
          </p:cNvPr>
          <p:cNvSpPr txBox="1"/>
          <p:nvPr/>
        </p:nvSpPr>
        <p:spPr>
          <a:xfrm>
            <a:off x="6131052" y="87873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face difficulty finding qualified freelancers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struggle to showcase their skills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platforms can be complex, expensive, or limited in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Build a simple, user-friendly, and efficient platform for hiring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E746B-CEF5-2997-6A48-10BD19D13C33}"/>
              </a:ext>
            </a:extLst>
          </p:cNvPr>
          <p:cNvSpPr txBox="1"/>
          <p:nvPr/>
        </p:nvSpPr>
        <p:spPr>
          <a:xfrm>
            <a:off x="9712960" y="6457890"/>
            <a:ext cx="4632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Problem Statement</a:t>
            </a:r>
          </a:p>
        </p:txBody>
      </p:sp>
      <p:pic>
        <p:nvPicPr>
          <p:cNvPr id="8" name="Picture 7" descr="A person sitting on a bean bag chair with a computer&#10;&#10;AI-generated content may be incorrect.">
            <a:extLst>
              <a:ext uri="{FF2B5EF4-FFF2-40B4-BE49-F238E27FC236}">
                <a16:creationId xmlns:a16="http://schemas.microsoft.com/office/drawing/2014/main" id="{C7DA0CEA-16E8-AAE6-C048-27571587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11" y="1429718"/>
            <a:ext cx="3740828" cy="3740828"/>
          </a:xfrm>
          <a:prstGeom prst="rect">
            <a:avLst/>
          </a:prstGeom>
        </p:spPr>
      </p:pic>
      <p:pic>
        <p:nvPicPr>
          <p:cNvPr id="10" name="Picture 9" descr="A group of people standing on a target&#10;&#10;AI-generated content may be incorrect.">
            <a:extLst>
              <a:ext uri="{FF2B5EF4-FFF2-40B4-BE49-F238E27FC236}">
                <a16:creationId xmlns:a16="http://schemas.microsoft.com/office/drawing/2014/main" id="{BD07AA16-22AB-0A9B-2C7B-9E119188A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8886" y="219038"/>
            <a:ext cx="7384429" cy="6858000"/>
          </a:xfrm>
          <a:prstGeom prst="rect">
            <a:avLst/>
          </a:prstGeom>
        </p:spPr>
      </p:pic>
      <p:pic>
        <p:nvPicPr>
          <p:cNvPr id="12" name="Picture 11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470B244D-2C85-0B3E-7232-5719294EE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9422" y="-1384754"/>
            <a:ext cx="6868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4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4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0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400" fill="hold">
                                          <p:stCondLst>
                                            <p:cond delay="5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5E1F-D8AC-89B2-0B44-865A5D55B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EE6C1EF1-59C7-DD70-2E80-E9D114D7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446" y="-17430036"/>
            <a:ext cx="63624649" cy="424164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A3AD40-B1BC-62D1-A7B3-14766E5B2B29}"/>
              </a:ext>
            </a:extLst>
          </p:cNvPr>
          <p:cNvSpPr txBox="1"/>
          <p:nvPr/>
        </p:nvSpPr>
        <p:spPr>
          <a:xfrm>
            <a:off x="6095999" y="2458013"/>
            <a:ext cx="6319101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Recruiters face difficulty finding qualified freelancers quickly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Freelancers struggle to showcase their skills effectively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platforms can be complex, expensive, or limited in 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Goal: Build a simple, user-friendly, and efficient platform for             hiring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1883A4-D3AB-16D0-CC67-2EC738CA9C92}"/>
              </a:ext>
            </a:extLst>
          </p:cNvPr>
          <p:cNvSpPr txBox="1"/>
          <p:nvPr/>
        </p:nvSpPr>
        <p:spPr>
          <a:xfrm>
            <a:off x="5985526" y="1694709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29278-C2D0-C10A-2249-4B845E984B14}"/>
              </a:ext>
            </a:extLst>
          </p:cNvPr>
          <p:cNvSpPr txBox="1"/>
          <p:nvPr/>
        </p:nvSpPr>
        <p:spPr>
          <a:xfrm>
            <a:off x="924560" y="90617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secure authentication for recruiters &amp; freelancers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freelancers to create and manage detailed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recruiters to post jobs and track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dashboard for recruiters to review applications and make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email notifications for job updates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56A39-F2A9-69C8-F9F0-C2EB3985BC20}"/>
              </a:ext>
            </a:extLst>
          </p:cNvPr>
          <p:cNvSpPr txBox="1"/>
          <p:nvPr/>
        </p:nvSpPr>
        <p:spPr>
          <a:xfrm>
            <a:off x="243840" y="-32279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platform for freelancers and recruiters to connect seamlessly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can create detailed profiles including education, experience, skills, and 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can post jobs with title, pay/hour, required skills, and experience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ensures efficient communication through automated email notifications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82B6A-61CA-D67F-00E8-9EA370F81F48}"/>
              </a:ext>
            </a:extLst>
          </p:cNvPr>
          <p:cNvSpPr txBox="1"/>
          <p:nvPr/>
        </p:nvSpPr>
        <p:spPr>
          <a:xfrm>
            <a:off x="0" y="-4016181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73353-3838-F501-725C-9C3D58DD83CD}"/>
              </a:ext>
            </a:extLst>
          </p:cNvPr>
          <p:cNvSpPr txBox="1"/>
          <p:nvPr/>
        </p:nvSpPr>
        <p:spPr>
          <a:xfrm>
            <a:off x="91440" y="6457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Objectives</a:t>
            </a:r>
          </a:p>
        </p:txBody>
      </p:sp>
      <p:pic>
        <p:nvPicPr>
          <p:cNvPr id="13" name="Picture 12" descr="A person sitting on a bean bag chair with a computer&#10;&#10;AI-generated content may be incorrect.">
            <a:extLst>
              <a:ext uri="{FF2B5EF4-FFF2-40B4-BE49-F238E27FC236}">
                <a16:creationId xmlns:a16="http://schemas.microsoft.com/office/drawing/2014/main" id="{1A926BF3-9FD3-A0C1-2BD9-94EA2DB8D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811" y="-6119463"/>
            <a:ext cx="3740828" cy="3740828"/>
          </a:xfrm>
          <a:prstGeom prst="rect">
            <a:avLst/>
          </a:prstGeom>
        </p:spPr>
      </p:pic>
      <p:pic>
        <p:nvPicPr>
          <p:cNvPr id="15" name="Picture 14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5971728F-29D1-DC45-28CA-1733C3A66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38" y="1592173"/>
            <a:ext cx="1006722" cy="1005190"/>
          </a:xfrm>
          <a:prstGeom prst="rect">
            <a:avLst/>
          </a:prstGeom>
        </p:spPr>
      </p:pic>
      <p:pic>
        <p:nvPicPr>
          <p:cNvPr id="14" name="Picture 13" descr="A group of people standing on a target&#10;&#10;AI-generated content may be incorrect.">
            <a:extLst>
              <a:ext uri="{FF2B5EF4-FFF2-40B4-BE49-F238E27FC236}">
                <a16:creationId xmlns:a16="http://schemas.microsoft.com/office/drawing/2014/main" id="{D5472B5C-B7AE-60BF-AE67-C4BB0CB24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92" y="1534464"/>
            <a:ext cx="3730888" cy="34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4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14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0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1400" fill="hold">
                                          <p:stCondLst>
                                            <p:cond delay="5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CF00-6A89-B310-16D6-EF92B928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56619F08-D66B-CD4F-F0A4-7B641F77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12396" y="-8376066"/>
            <a:ext cx="33948349" cy="22632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45FE53-B721-DC18-04D4-5439577BA028}"/>
              </a:ext>
            </a:extLst>
          </p:cNvPr>
          <p:cNvSpPr txBox="1"/>
          <p:nvPr/>
        </p:nvSpPr>
        <p:spPr>
          <a:xfrm>
            <a:off x="5939098" y="2192112"/>
            <a:ext cx="6095999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secure authentication for recruiters &amp; freelancers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 freelancers to create and manage detailed 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recruiters to post jobs and track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 dashboard for recruiters to review applications and make decisions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 email notifications for job updates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6CDEA-8AD9-E9A9-45C6-9ADE3707B982}"/>
              </a:ext>
            </a:extLst>
          </p:cNvPr>
          <p:cNvSpPr txBox="1"/>
          <p:nvPr/>
        </p:nvSpPr>
        <p:spPr>
          <a:xfrm>
            <a:off x="5939097" y="1613681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6C1AA-86CD-C33A-7E61-CC70DAD84F83}"/>
              </a:ext>
            </a:extLst>
          </p:cNvPr>
          <p:cNvSpPr txBox="1"/>
          <p:nvPr/>
        </p:nvSpPr>
        <p:spPr>
          <a:xfrm>
            <a:off x="5659120" y="-238860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face difficulty finding qualified freelancers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Freelancers struggle to showcase their skills effectively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platforms can be complex, expensive, or limited in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Build a simple, user-friendly, and efficient platform for hiring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7D884-59E2-C9BB-D520-5878509680D2}"/>
              </a:ext>
            </a:extLst>
          </p:cNvPr>
          <p:cNvSpPr txBox="1"/>
          <p:nvPr/>
        </p:nvSpPr>
        <p:spPr>
          <a:xfrm>
            <a:off x="5415280" y="-3176786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Problem Statement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3EAE070-21F6-4584-51AB-18D07509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27580" y="-1626091"/>
            <a:ext cx="828040" cy="828040"/>
          </a:xfrm>
          <a:prstGeom prst="rect">
            <a:avLst/>
          </a:prstGeom>
        </p:spPr>
      </p:pic>
      <p:pic>
        <p:nvPicPr>
          <p:cNvPr id="5" name="Picture 8" descr="Python logo - Social media &amp; Logos Icons">
            <a:extLst>
              <a:ext uri="{FF2B5EF4-FFF2-40B4-BE49-F238E27FC236}">
                <a16:creationId xmlns:a16="http://schemas.microsoft.com/office/drawing/2014/main" id="{C0D0E184-898D-29FF-E992-AC57FCD7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520" y="-1626091"/>
            <a:ext cx="82804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1E1248D5-0314-8F68-9AB8-F30DEA8F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28160" y="2940050"/>
            <a:ext cx="977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MTP Reviews (2025) - SMTP Alternatives &amp; Pricing">
            <a:extLst>
              <a:ext uri="{FF2B5EF4-FFF2-40B4-BE49-F238E27FC236}">
                <a16:creationId xmlns:a16="http://schemas.microsoft.com/office/drawing/2014/main" id="{CC176F89-57D0-F105-60AD-80DF4BB9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7580" y="6081712"/>
            <a:ext cx="1476375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What are JWT Tokens: Definition, Benefits">
            <a:extLst>
              <a:ext uri="{FF2B5EF4-FFF2-40B4-BE49-F238E27FC236}">
                <a16:creationId xmlns:a16="http://schemas.microsoft.com/office/drawing/2014/main" id="{7D55D9C5-1D90-BF19-65D2-749D071A3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1520" y="2504807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B7947941-0EBC-0108-4B2D-DDAC7757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8121" y="6061882"/>
            <a:ext cx="934107" cy="93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B7FB8D-9AF4-AEA7-3832-4A314164059D}"/>
              </a:ext>
            </a:extLst>
          </p:cNvPr>
          <p:cNvSpPr txBox="1"/>
          <p:nvPr/>
        </p:nvSpPr>
        <p:spPr>
          <a:xfrm>
            <a:off x="4065563" y="7683232"/>
            <a:ext cx="4998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Frontend: Django Templates with Bootstrap for responsive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Django Framework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Database: SQLite to store user and job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Authentication: Django built-in system, extended for recruiters &amp; freelancers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Notifications: SMTP email integration for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Flow: User → Django Application → Database / Email System</a:t>
            </a:r>
            <a:endParaRPr lang="en-IN" dirty="0"/>
          </a:p>
        </p:txBody>
      </p:sp>
      <p:pic>
        <p:nvPicPr>
          <p:cNvPr id="13" name="Picture 12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4614B1F4-70F5-E8BD-2772-85897079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93" y="9621520"/>
            <a:ext cx="5814060" cy="388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C9932D-459D-C24E-AB34-7F2775D9DB4B}"/>
              </a:ext>
            </a:extLst>
          </p:cNvPr>
          <p:cNvSpPr txBox="1"/>
          <p:nvPr/>
        </p:nvSpPr>
        <p:spPr>
          <a:xfrm>
            <a:off x="7449174" y="6457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System Architecture</a:t>
            </a:r>
          </a:p>
        </p:txBody>
      </p:sp>
      <p:pic>
        <p:nvPicPr>
          <p:cNvPr id="20" name="Picture 19" descr="A group of people standing on a target&#10;&#10;AI-generated content may be incorrect.">
            <a:extLst>
              <a:ext uri="{FF2B5EF4-FFF2-40B4-BE49-F238E27FC236}">
                <a16:creationId xmlns:a16="http://schemas.microsoft.com/office/drawing/2014/main" id="{B34EB2D7-650A-F239-9B2D-6DDF837BC3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306" y="920272"/>
            <a:ext cx="7050405" cy="6547785"/>
          </a:xfrm>
          <a:prstGeom prst="rect">
            <a:avLst/>
          </a:prstGeom>
        </p:spPr>
      </p:pic>
      <p:pic>
        <p:nvPicPr>
          <p:cNvPr id="18" name="Picture 17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7E9055E9-6572-6DA2-9D9B-9749157157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07" y="4230744"/>
            <a:ext cx="784373" cy="7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1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02877-D325-3B85-0ADE-E0BDF589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AFEBBA39-FA88-3893-D510-F2FCAE2F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092" y="-3397027"/>
            <a:ext cx="22436183" cy="14957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E1BE07-862F-090C-A1F3-2E5979A810AA}"/>
              </a:ext>
            </a:extLst>
          </p:cNvPr>
          <p:cNvSpPr txBox="1"/>
          <p:nvPr/>
        </p:nvSpPr>
        <p:spPr>
          <a:xfrm>
            <a:off x="3212428" y="2646558"/>
            <a:ext cx="6499770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HTML5, CSS3, JavaScript (Vanilla) + Tailwind 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Django + Django REST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PostgreSQL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Auth:</a:t>
            </a:r>
            <a:r>
              <a:rPr lang="en-IN" dirty="0"/>
              <a:t> JWT (</a:t>
            </a:r>
            <a:r>
              <a:rPr lang="en-IN" dirty="0" err="1"/>
              <a:t>SimpleJWT</a:t>
            </a:r>
            <a:r>
              <a:rPr lang="en-IN" dirty="0"/>
              <a:t>) with recruiter &amp; freelancer roles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Notifications:</a:t>
            </a:r>
            <a:r>
              <a:rPr lang="en-IN" dirty="0"/>
              <a:t> SMTP email + real-time in-app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Dashboards:</a:t>
            </a:r>
            <a:r>
              <a:rPr lang="en-IN" dirty="0"/>
              <a:t> Chart.js for analytics</a:t>
            </a:r>
            <a:br>
              <a:rPr lang="en-IN" dirty="0"/>
            </a:br>
            <a:r>
              <a:rPr lang="en-IN" b="1" dirty="0"/>
              <a:t>Flow:</a:t>
            </a:r>
            <a:r>
              <a:rPr lang="en-IN" dirty="0"/>
              <a:t> User → Frontend → Django API → DB / Email / Notifications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97417-472D-AFC4-29BC-D3EA426E3B00}"/>
              </a:ext>
            </a:extLst>
          </p:cNvPr>
          <p:cNvSpPr txBox="1"/>
          <p:nvPr/>
        </p:nvSpPr>
        <p:spPr>
          <a:xfrm>
            <a:off x="2915650" y="1693723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/>
              <a:t>System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9AB8D-0B2D-461B-956C-77A99DF73C6E}"/>
              </a:ext>
            </a:extLst>
          </p:cNvPr>
          <p:cNvSpPr txBox="1"/>
          <p:nvPr/>
        </p:nvSpPr>
        <p:spPr>
          <a:xfrm>
            <a:off x="812800" y="-242924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secure authentication for recruiters &amp; freelancers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freelancers to create and manage detailed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recruiters to post jobs and track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dashboard for recruiters to review applications and make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email notifications for job updates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7DE25-8D41-E4D9-AF40-84823A4978C5}"/>
              </a:ext>
            </a:extLst>
          </p:cNvPr>
          <p:cNvSpPr txBox="1"/>
          <p:nvPr/>
        </p:nvSpPr>
        <p:spPr>
          <a:xfrm>
            <a:off x="568960" y="-3217426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dirty="0"/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743EF-C17F-B076-BC42-1D1C4F21630D}"/>
              </a:ext>
            </a:extLst>
          </p:cNvPr>
          <p:cNvSpPr txBox="1"/>
          <p:nvPr/>
        </p:nvSpPr>
        <p:spPr>
          <a:xfrm>
            <a:off x="3617722" y="792700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Modules Implemented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CAA77-3074-92DC-105B-958F81E178CD}"/>
              </a:ext>
            </a:extLst>
          </p:cNvPr>
          <p:cNvSpPr txBox="1"/>
          <p:nvPr/>
        </p:nvSpPr>
        <p:spPr>
          <a:xfrm>
            <a:off x="3698494" y="8657591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Authentication &amp; Profile Setup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registration &amp;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Freelancer profile: education, experience, tech stack, skills</a:t>
            </a:r>
          </a:p>
          <a:p>
            <a:pPr>
              <a:buNone/>
            </a:pPr>
            <a:r>
              <a:rPr lang="en-US" b="1" dirty="0"/>
              <a:t>2. Job Posting &amp; Application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Recruiters post jobs with pay, title, and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Freelancers browse and apply (“I’m Interested”)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 tracking system</a:t>
            </a:r>
          </a:p>
          <a:p>
            <a:pPr>
              <a:buNone/>
            </a:pPr>
            <a:r>
              <a:rPr lang="en-US" b="1" dirty="0"/>
              <a:t>3. Recruiter Dashboard &amp; Notifications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submitted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Accept/reject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Automated email notifications for job status</a:t>
            </a:r>
          </a:p>
          <a:p>
            <a:pPr>
              <a:buNone/>
            </a:pPr>
            <a:r>
              <a:rPr lang="en-US" b="1" dirty="0"/>
              <a:t>4. Testing &amp; Documentation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 testing of forms, models, and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Bug fixes, security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Detailed user guide and technical documentation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67825DF-D222-4643-72D6-19A115F2C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71268" y="936784"/>
            <a:ext cx="828040" cy="828040"/>
          </a:xfrm>
          <a:prstGeom prst="rect">
            <a:avLst/>
          </a:prstGeom>
        </p:spPr>
      </p:pic>
      <p:pic>
        <p:nvPicPr>
          <p:cNvPr id="1032" name="Picture 8" descr="Python logo - Social media &amp; Logos Icons">
            <a:extLst>
              <a:ext uri="{FF2B5EF4-FFF2-40B4-BE49-F238E27FC236}">
                <a16:creationId xmlns:a16="http://schemas.microsoft.com/office/drawing/2014/main" id="{A9150CA9-0129-8566-1467-A375FF1E0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692" y="784676"/>
            <a:ext cx="82804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5E45F35-D0E8-B641-D757-78E48219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18" y="3927566"/>
            <a:ext cx="977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13DC68A-89C5-7FF7-43DB-4673AB5A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74" y="3813229"/>
            <a:ext cx="934107" cy="93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2A35BCFE-10B4-D098-3A6B-6E79FF4001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279" y="1902861"/>
            <a:ext cx="744831" cy="743697"/>
          </a:xfrm>
          <a:prstGeom prst="rect">
            <a:avLst/>
          </a:prstGeom>
        </p:spPr>
      </p:pic>
      <p:pic>
        <p:nvPicPr>
          <p:cNvPr id="9" name="Picture 8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A8F63414-B8D4-A4F6-9187-3F3AC89DE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1785429"/>
            <a:ext cx="744831" cy="743697"/>
          </a:xfrm>
          <a:prstGeom prst="rect">
            <a:avLst/>
          </a:prstGeom>
        </p:spPr>
      </p:pic>
      <p:pic>
        <p:nvPicPr>
          <p:cNvPr id="10" name="Picture 9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515F1EA5-D0CD-31F2-6536-F31C52261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943" y="7555151"/>
            <a:ext cx="744831" cy="74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6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0093DE9E-DD7B-EC6E-4786-3DAE0464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67977" y="-21214564"/>
            <a:ext cx="73930692" cy="49287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9CEC7-BE7C-F8CD-7FCC-1D2E129A5DEB}"/>
              </a:ext>
            </a:extLst>
          </p:cNvPr>
          <p:cNvSpPr txBox="1"/>
          <p:nvPr/>
        </p:nvSpPr>
        <p:spPr>
          <a:xfrm>
            <a:off x="-347811" y="170386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Modules Implemented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124DA-FC81-5BB1-05BF-C3A218D8CDBA}"/>
              </a:ext>
            </a:extLst>
          </p:cNvPr>
          <p:cNvSpPr txBox="1"/>
          <p:nvPr/>
        </p:nvSpPr>
        <p:spPr>
          <a:xfrm>
            <a:off x="3129534" y="-4686085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800" b="1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0D71B-1A41-A7E5-23FC-D81F7D1DA11C}"/>
              </a:ext>
            </a:extLst>
          </p:cNvPr>
          <p:cNvSpPr txBox="1"/>
          <p:nvPr/>
        </p:nvSpPr>
        <p:spPr>
          <a:xfrm>
            <a:off x="3025609" y="900606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SkillConnect</a:t>
            </a:r>
            <a:r>
              <a:rPr lang="en-US" dirty="0"/>
              <a:t> demonstrates a </a:t>
            </a:r>
            <a:r>
              <a:rPr lang="en-US" b="1" dirty="0"/>
              <a:t>complete, end-to-end solution</a:t>
            </a:r>
            <a:r>
              <a:rPr lang="en-US" dirty="0"/>
              <a:t> for freelance hiring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</a:t>
            </a:r>
            <a:r>
              <a:rPr lang="en-US" b="1" dirty="0"/>
              <a:t>job posting, application tracking, recruiter dashboard, and notifications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Provides a </a:t>
            </a:r>
            <a:r>
              <a:rPr lang="en-US" b="1" dirty="0"/>
              <a:t>scalable foundation</a:t>
            </a:r>
            <a:r>
              <a:rPr lang="en-US" dirty="0"/>
              <a:t> for 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Demo:</a:t>
            </a:r>
            <a:r>
              <a:rPr lang="en-US" dirty="0"/>
              <a:t> Show screenshots of login, freelancer profile, job posting, recruiter dashboard, and notification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Thank You – Questions?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13034-B233-8FD0-E536-A3545C32B22F}"/>
              </a:ext>
            </a:extLst>
          </p:cNvPr>
          <p:cNvSpPr txBox="1"/>
          <p:nvPr/>
        </p:nvSpPr>
        <p:spPr>
          <a:xfrm>
            <a:off x="2852889" y="81870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/>
              <a:t>Conclusion &amp; Demo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B13892C-9143-4DDC-7A2F-9103652EE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239011" y="-414020"/>
            <a:ext cx="828040" cy="828040"/>
          </a:xfrm>
          <a:prstGeom prst="rect">
            <a:avLst/>
          </a:prstGeom>
        </p:spPr>
      </p:pic>
      <p:pic>
        <p:nvPicPr>
          <p:cNvPr id="6" name="Picture 8" descr="Python logo - Social media &amp; Logos Icons">
            <a:extLst>
              <a:ext uri="{FF2B5EF4-FFF2-40B4-BE49-F238E27FC236}">
                <a16:creationId xmlns:a16="http://schemas.microsoft.com/office/drawing/2014/main" id="{24885A95-526C-6D24-2448-01C8D10E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273" y="-828040"/>
            <a:ext cx="828040" cy="8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20B2C6DE-19F0-8DFA-EB68-5D980301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6911" y="3794295"/>
            <a:ext cx="9779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MTP Reviews (2025) - SMTP Alternatives &amp; Pricing">
            <a:extLst>
              <a:ext uri="{FF2B5EF4-FFF2-40B4-BE49-F238E27FC236}">
                <a16:creationId xmlns:a16="http://schemas.microsoft.com/office/drawing/2014/main" id="{EE5C6C03-130F-FB94-D33F-F9FE1E80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7961" y="6548765"/>
            <a:ext cx="1476375" cy="7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What are JWT Tokens: Definition, Benefits">
            <a:extLst>
              <a:ext uri="{FF2B5EF4-FFF2-40B4-BE49-F238E27FC236}">
                <a16:creationId xmlns:a16="http://schemas.microsoft.com/office/drawing/2014/main" id="{5AF435FD-DAD2-5709-D4B0-E981BA95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400" y="2503076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5B048B65-39CE-EBF0-3CE3-EC0523694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06" y="6390946"/>
            <a:ext cx="934107" cy="93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9185BC-85D7-5E83-E227-2E90287AB9E1}"/>
              </a:ext>
            </a:extLst>
          </p:cNvPr>
          <p:cNvSpPr txBox="1"/>
          <p:nvPr/>
        </p:nvSpPr>
        <p:spPr>
          <a:xfrm>
            <a:off x="3677412" y="-3924717"/>
            <a:ext cx="4998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Frontend: Django Templates with Bootstrap for responsive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Django Framework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Database: SQLite to store user and job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Authentication: Django built-in system, extended for recruiters &amp; freelancers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Notifications: SMTP email integration for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Flow: User → Django Application → Database / Email System</a:t>
            </a:r>
            <a:endParaRPr lang="en-IN" dirty="0"/>
          </a:p>
        </p:txBody>
      </p:sp>
      <p:pic>
        <p:nvPicPr>
          <p:cNvPr id="15" name="Picture 14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11C9D2EB-21E5-7707-C2CB-0A3BE33A8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32" y="3057151"/>
            <a:ext cx="744831" cy="743697"/>
          </a:xfrm>
          <a:prstGeom prst="rect">
            <a:avLst/>
          </a:prstGeom>
        </p:spPr>
      </p:pic>
      <p:pic>
        <p:nvPicPr>
          <p:cNvPr id="16" name="Picture 15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AD065970-CFF0-B0D0-3EBE-D35BA00702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39" y="3722347"/>
            <a:ext cx="744831" cy="743697"/>
          </a:xfrm>
          <a:prstGeom prst="rect">
            <a:avLst/>
          </a:prstGeom>
        </p:spPr>
      </p:pic>
      <p:pic>
        <p:nvPicPr>
          <p:cNvPr id="17" name="Picture 16" descr="A blue gear with a black background&#10;&#10;AI-generated content may be incorrect.">
            <a:extLst>
              <a:ext uri="{FF2B5EF4-FFF2-40B4-BE49-F238E27FC236}">
                <a16:creationId xmlns:a16="http://schemas.microsoft.com/office/drawing/2014/main" id="{A73957E3-EB1A-E55E-F2AE-7D8DBF5C8B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347" y="4141265"/>
            <a:ext cx="744831" cy="743697"/>
          </a:xfrm>
          <a:prstGeom prst="rect">
            <a:avLst/>
          </a:prstGeom>
        </p:spPr>
      </p:pic>
      <p:pic>
        <p:nvPicPr>
          <p:cNvPr id="19" name="Picture 18" descr="A person standing on a ladder and standing on a ladder with a chart and graph&#10;&#10;AI-generated content may be incorrect.">
            <a:extLst>
              <a:ext uri="{FF2B5EF4-FFF2-40B4-BE49-F238E27FC236}">
                <a16:creationId xmlns:a16="http://schemas.microsoft.com/office/drawing/2014/main" id="{261A0F47-2045-D61A-85E7-7361CA8A8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81" y="2380079"/>
            <a:ext cx="5461281" cy="4559534"/>
          </a:xfrm>
          <a:prstGeom prst="rect">
            <a:avLst/>
          </a:prstGeom>
        </p:spPr>
      </p:pic>
      <p:pic>
        <p:nvPicPr>
          <p:cNvPr id="20" name="Picture 19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D45DC49C-70C9-635E-D278-9103CFBBAC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3894">
            <a:off x="-3879055" y="-5076758"/>
            <a:ext cx="5297853" cy="3649839"/>
          </a:xfrm>
          <a:prstGeom prst="rect">
            <a:avLst/>
          </a:prstGeom>
        </p:spPr>
      </p:pic>
      <p:pic>
        <p:nvPicPr>
          <p:cNvPr id="21" name="Picture 20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E4DDFAE7-D3DD-934F-8644-A35255F647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6423">
            <a:off x="4948411" y="12888233"/>
            <a:ext cx="5065043" cy="2495340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B57A713A-B838-1D44-0038-16B2F849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61" y="2455392"/>
            <a:ext cx="63629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 &amp; Profiles: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Signup/login, freelancer details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experience, skills).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Jobs &amp; Applications: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 jobs, apply, track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&amp; 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candidates, accept/reject, email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Docs: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 tests, bug/security fixes, user &amp; tech docs.</a:t>
            </a:r>
          </a:p>
        </p:txBody>
      </p:sp>
    </p:spTree>
    <p:extLst>
      <p:ext uri="{BB962C8B-B14F-4D97-AF65-F5344CB8AC3E}">
        <p14:creationId xmlns:p14="http://schemas.microsoft.com/office/powerpoint/2010/main" val="166202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43E6B5B1-D8D2-FB11-6CA4-07BE86A4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3654" y="-8149050"/>
            <a:ext cx="35045351" cy="233635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8C33-EFEC-2CC6-32E1-0F948EFD29EB}"/>
              </a:ext>
            </a:extLst>
          </p:cNvPr>
          <p:cNvSpPr txBox="1"/>
          <p:nvPr/>
        </p:nvSpPr>
        <p:spPr>
          <a:xfrm>
            <a:off x="6366405" y="2306183"/>
            <a:ext cx="5633917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SkillConnect</a:t>
            </a:r>
            <a:r>
              <a:rPr lang="en-US" dirty="0"/>
              <a:t> demonstrates a </a:t>
            </a:r>
            <a:r>
              <a:rPr lang="en-US" b="1" dirty="0"/>
              <a:t>complete, end-to-end      solution</a:t>
            </a:r>
            <a:r>
              <a:rPr lang="en-US" dirty="0"/>
              <a:t> for freelance hiring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Supports </a:t>
            </a:r>
            <a:r>
              <a:rPr lang="en-US" b="1" dirty="0"/>
              <a:t>job posting, application tracking, recruiter dashboard, and notifications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Provides a </a:t>
            </a:r>
            <a:r>
              <a:rPr lang="en-US" b="1" dirty="0"/>
              <a:t>scalable foundation</a:t>
            </a:r>
            <a:r>
              <a:rPr lang="en-US" dirty="0"/>
              <a:t> for future enhancements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48E2D2-ABEF-DE65-158C-A96A0EB85846}"/>
              </a:ext>
            </a:extLst>
          </p:cNvPr>
          <p:cNvSpPr txBox="1"/>
          <p:nvPr/>
        </p:nvSpPr>
        <p:spPr>
          <a:xfrm>
            <a:off x="4551170" y="16654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/>
              <a:t>Conclusion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8777B-0409-D3EC-EA0D-D43D8CDBDC3A}"/>
              </a:ext>
            </a:extLst>
          </p:cNvPr>
          <p:cNvSpPr txBox="1"/>
          <p:nvPr/>
        </p:nvSpPr>
        <p:spPr>
          <a:xfrm>
            <a:off x="2875280" y="-661899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Modules Implemented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FE10F-CC15-BDC0-19A7-D4A34353EA38}"/>
              </a:ext>
            </a:extLst>
          </p:cNvPr>
          <p:cNvSpPr txBox="1"/>
          <p:nvPr/>
        </p:nvSpPr>
        <p:spPr>
          <a:xfrm>
            <a:off x="2956052" y="-5888403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Authentication &amp; Profile Setup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registration &amp;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Freelancer profile: education, experience, tech stack, skills</a:t>
            </a:r>
          </a:p>
          <a:p>
            <a:pPr>
              <a:buNone/>
            </a:pPr>
            <a:r>
              <a:rPr lang="en-US" b="1" dirty="0"/>
              <a:t>2. Job Posting &amp; Application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Recruiters post jobs with pay, title, and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Freelancers browse and apply (“I’m Interested”)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 tracking system</a:t>
            </a:r>
          </a:p>
          <a:p>
            <a:pPr>
              <a:buNone/>
            </a:pPr>
            <a:r>
              <a:rPr lang="en-US" b="1" dirty="0"/>
              <a:t>3. Recruiter Dashboard &amp; Notifications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View submitted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Accept/reject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Automated email notifications for job status</a:t>
            </a:r>
          </a:p>
          <a:p>
            <a:pPr>
              <a:buNone/>
            </a:pPr>
            <a:r>
              <a:rPr lang="en-US" b="1" dirty="0"/>
              <a:t>4. Testing &amp; Documentation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 testing of forms, models, and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Bug fixes, security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Detailed user guide and technical documentation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9FF1E-E745-FA89-484F-33B4B716913E}"/>
              </a:ext>
            </a:extLst>
          </p:cNvPr>
          <p:cNvSpPr txBox="1"/>
          <p:nvPr/>
        </p:nvSpPr>
        <p:spPr>
          <a:xfrm>
            <a:off x="5006754" y="9075821"/>
            <a:ext cx="183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/>
              <a:t>Thank You </a:t>
            </a:r>
          </a:p>
        </p:txBody>
      </p:sp>
      <p:pic>
        <p:nvPicPr>
          <p:cNvPr id="8" name="Picture 7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1568B840-4F2D-EA49-298F-6D9FE241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19236">
            <a:off x="-1036017" y="-648021"/>
            <a:ext cx="5297853" cy="3649839"/>
          </a:xfrm>
          <a:prstGeom prst="rect">
            <a:avLst/>
          </a:prstGeom>
        </p:spPr>
      </p:pic>
      <p:pic>
        <p:nvPicPr>
          <p:cNvPr id="9" name="Picture 8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E3C7CCCD-D03C-1CF4-E9EF-A1D3FE542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2538">
            <a:off x="959399" y="3836799"/>
            <a:ext cx="5674036" cy="27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6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25AD4-870A-8F49-BBDA-C8BE0D6B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with a white circle and lines&#10;&#10;AI-generated content may be incorrect.">
            <a:extLst>
              <a:ext uri="{FF2B5EF4-FFF2-40B4-BE49-F238E27FC236}">
                <a16:creationId xmlns:a16="http://schemas.microsoft.com/office/drawing/2014/main" id="{56DE10A9-0A87-4208-F5DF-18026A3D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428" y="-4339285"/>
            <a:ext cx="23304854" cy="15536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E7548C-A921-BE0F-352D-49F5F538F64E}"/>
              </a:ext>
            </a:extLst>
          </p:cNvPr>
          <p:cNvSpPr txBox="1"/>
          <p:nvPr/>
        </p:nvSpPr>
        <p:spPr>
          <a:xfrm>
            <a:off x="5105400" y="-4737094"/>
            <a:ext cx="59217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SkillConnect</a:t>
            </a:r>
            <a:r>
              <a:rPr lang="en-US" dirty="0"/>
              <a:t> demonstrates a </a:t>
            </a:r>
            <a:r>
              <a:rPr lang="en-US" b="1" dirty="0"/>
              <a:t>complete, end-to-end solution</a:t>
            </a:r>
            <a:r>
              <a:rPr lang="en-US" dirty="0"/>
              <a:t> for freelance hiring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</a:t>
            </a:r>
            <a:r>
              <a:rPr lang="en-US" b="1" dirty="0"/>
              <a:t>job posting, application tracking, recruiter dashboard, and notifications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Provides a </a:t>
            </a:r>
            <a:r>
              <a:rPr lang="en-US" b="1" dirty="0"/>
              <a:t>scalable foundation</a:t>
            </a:r>
            <a:r>
              <a:rPr lang="en-US" dirty="0"/>
              <a:t> for 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Demo:</a:t>
            </a:r>
            <a:r>
              <a:rPr lang="en-US" dirty="0"/>
              <a:t> Show screenshots of login, freelancer profile, job posting, recruiter dashboard, and notification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Thank You – Questions?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21F3-7932-1AD4-7B30-348EF74E66E5}"/>
              </a:ext>
            </a:extLst>
          </p:cNvPr>
          <p:cNvSpPr txBox="1"/>
          <p:nvPr/>
        </p:nvSpPr>
        <p:spPr>
          <a:xfrm>
            <a:off x="4352422" y="-53834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1" dirty="0"/>
              <a:t>Conclusion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BB9DC-6B4A-1CCB-0B23-C02A2F6FD46B}"/>
              </a:ext>
            </a:extLst>
          </p:cNvPr>
          <p:cNvSpPr txBox="1"/>
          <p:nvPr/>
        </p:nvSpPr>
        <p:spPr>
          <a:xfrm>
            <a:off x="3898121" y="2859612"/>
            <a:ext cx="43957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8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1871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707cad-c071-41a1-8f37-a4891d42218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BF0D7ECF1634E8AD3C1D54A54A5A9" ma:contentTypeVersion="14" ma:contentTypeDescription="Create a new document." ma:contentTypeScope="" ma:versionID="f82bbcbd8792b41218980b95590cac51">
  <xsd:schema xmlns:xsd="http://www.w3.org/2001/XMLSchema" xmlns:xs="http://www.w3.org/2001/XMLSchema" xmlns:p="http://schemas.microsoft.com/office/2006/metadata/properties" xmlns:ns3="af707cad-c071-41a1-8f37-a4891d422185" xmlns:ns4="9f75868e-2907-4e78-8dac-404a91888c64" targetNamespace="http://schemas.microsoft.com/office/2006/metadata/properties" ma:root="true" ma:fieldsID="3032ebf70ed112d6b4b7003ed5c07367" ns3:_="" ns4:_="">
    <xsd:import namespace="af707cad-c071-41a1-8f37-a4891d422185"/>
    <xsd:import namespace="9f75868e-2907-4e78-8dac-404a91888c6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07cad-c071-41a1-8f37-a4891d42218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5868e-2907-4e78-8dac-404a91888c6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85EBBD-B54E-4CEB-8EE2-17E79D165E80}">
  <ds:schemaRefs>
    <ds:schemaRef ds:uri="http://www.w3.org/XML/1998/namespace"/>
    <ds:schemaRef ds:uri="http://schemas.microsoft.com/office/2006/documentManagement/types"/>
    <ds:schemaRef ds:uri="af707cad-c071-41a1-8f37-a4891d422185"/>
    <ds:schemaRef ds:uri="http://purl.org/dc/elements/1.1/"/>
    <ds:schemaRef ds:uri="http://schemas.microsoft.com/office/infopath/2007/PartnerControls"/>
    <ds:schemaRef ds:uri="http://purl.org/dc/dcmitype/"/>
    <ds:schemaRef ds:uri="9f75868e-2907-4e78-8dac-404a91888c64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AC71BC6-C20D-4BC4-A9F3-CA9D6099E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8876EA-1767-48B9-BCAD-9F2A3EC17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707cad-c071-41a1-8f37-a4891d422185"/>
    <ds:schemaRef ds:uri="9f75868e-2907-4e78-8dac-404a91888c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1029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PARVAT R</dc:creator>
  <cp:lastModifiedBy>Madhushree B</cp:lastModifiedBy>
  <cp:revision>15</cp:revision>
  <dcterms:created xsi:type="dcterms:W3CDTF">2025-09-26T19:51:44Z</dcterms:created>
  <dcterms:modified xsi:type="dcterms:W3CDTF">2025-10-09T03:20:10Z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0x010100232BF0D7ECF1634E8AD3C1D54A54A5A9</vt:lpwstr>
  </property>
</Properties>
</file>