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3"/>
    <p:sldId id="272" r:id="rId4"/>
    <p:sldId id="260" r:id="rId5"/>
    <p:sldId id="261" r:id="rId6"/>
    <p:sldId id="295" r:id="rId7"/>
    <p:sldId id="297" r:id="rId8"/>
    <p:sldId id="262" r:id="rId9"/>
    <p:sldId id="290" r:id="rId10"/>
    <p:sldId id="267" r:id="rId11"/>
    <p:sldId id="269" r:id="rId12"/>
    <p:sldId id="271" r:id="rId13"/>
    <p:sldId id="273" r:id="rId14"/>
    <p:sldId id="275" r:id="rId15"/>
    <p:sldId id="276" r:id="rId16"/>
    <p:sldId id="299" r:id="rId17"/>
    <p:sldId id="277" r:id="rId18"/>
    <p:sldId id="278" r:id="rId19"/>
    <p:sldId id="279" r:id="rId20"/>
    <p:sldId id="280" r:id="rId21"/>
    <p:sldId id="281" r:id="rId22"/>
    <p:sldId id="282" r:id="rId23"/>
    <p:sldId id="284" r:id="rId24"/>
    <p:sldId id="283" r:id="rId25"/>
    <p:sldId id="285" r:id="rId26"/>
    <p:sldId id="286" r:id="rId27"/>
    <p:sldId id="287" r:id="rId28"/>
    <p:sldId id="29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8" autoAdjust="0"/>
    <p:restoredTop sz="94660"/>
  </p:normalViewPr>
  <p:slideViewPr>
    <p:cSldViewPr snapToGrid="0">
      <p:cViewPr varScale="1">
        <p:scale>
          <a:sx n="75" d="100"/>
          <a:sy n="75" d="100"/>
        </p:scale>
        <p:origin x="3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D291B17-9318-49DB-B28B-6E5994AE9581}"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panose="020B0604020202020204"/>
                <a:ea typeface="+mj-ea"/>
                <a:cs typeface="+mj-cs"/>
              </a:rPr>
              <a:t>“</a:t>
            </a:r>
            <a:endParaRPr lang="en-US" sz="12200" b="0" i="0" dirty="0">
              <a:solidFill>
                <a:schemeClr val="accent1">
                  <a:lumMod val="60000"/>
                  <a:lumOff val="40000"/>
                </a:schemeClr>
              </a:solidFill>
              <a:latin typeface="Arial" panose="020B0604020202020204"/>
              <a:ea typeface="+mj-ea"/>
              <a:cs typeface="+mj-cs"/>
            </a:endParaRP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panose="020B0604020202020204"/>
                <a:ea typeface="+mj-ea"/>
                <a:cs typeface="+mj-cs"/>
              </a:rPr>
              <a:t>”</a:t>
            </a:r>
            <a:endParaRPr lang="en-US" sz="12200" b="0" i="0" dirty="0">
              <a:solidFill>
                <a:schemeClr val="accent1">
                  <a:lumMod val="60000"/>
                  <a:lumOff val="40000"/>
                </a:schemeClr>
              </a:solidFill>
              <a:latin typeface="Arial" panose="020B0604020202020204"/>
              <a:ea typeface="+mj-ea"/>
              <a:cs typeface="+mj-cs"/>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2497495-0637-405E-AE64-5CC7506D51F5}"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DB4ED54-5B5E-4A04-93D3-5772E3CE3818}" type="datetime1">
              <a:rPr lang="en-US" smtClean="0"/>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DE50D6-574B-40AF-946F-D52A04ADE379}" type="datetime1">
              <a:rPr lang="en-US" smtClean="0"/>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D82884F1-FFEA-405F-9602-3DCA865EDA4E}" type="datetime1">
              <a:rPr lang="en-US" smtClean="0"/>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44"/>
          <a:stretch>
            <a:fillRect/>
          </a:stretch>
        </p:blipFill>
        <p:spPr>
          <a:xfrm>
            <a:off x="0" y="2669685"/>
            <a:ext cx="4035669"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291B17-9318-49DB-B28B-6E5994AE9581}" type="datetime1">
              <a:rPr lang="en-US" smtClean="0"/>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8.png"/><Relationship Id="rId1"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344" y="2000249"/>
            <a:ext cx="11029616" cy="3209925"/>
          </a:xfrm>
        </p:spPr>
        <p:txBody>
          <a:bodyPr>
            <a:normAutofit/>
          </a:bodyPr>
          <a:lstStyle/>
          <a:p>
            <a:pPr algn="ctr"/>
            <a:r>
              <a:rPr lang="en-IN" sz="4400" b="1" dirty="0"/>
              <a:t>        </a:t>
            </a:r>
            <a:br>
              <a:rPr lang="en-IN" sz="4400" b="1" dirty="0"/>
            </a:br>
            <a:r>
              <a:rPr lang="en-IN" sz="4400" b="1" dirty="0"/>
              <a:t>   CAPTION GENERATION BOT</a:t>
            </a:r>
            <a:endParaRPr lang="en-IN" sz="4400" b="1"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resnet50 pretrained mode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325" y="1743075"/>
            <a:ext cx="10801350" cy="485298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611665" y="342692"/>
            <a:ext cx="2257349" cy="707886"/>
          </a:xfrm>
          <a:prstGeom prst="rect">
            <a:avLst/>
          </a:prstGeom>
        </p:spPr>
        <p:txBody>
          <a:bodyPr wrap="none">
            <a:spAutoFit/>
          </a:bodyPr>
          <a:lstStyle/>
          <a:p>
            <a:r>
              <a:rPr lang="en-IN" sz="4000" dirty="0">
                <a:solidFill>
                  <a:schemeClr val="tx2"/>
                </a:solidFill>
              </a:rPr>
              <a:t>resnet50</a:t>
            </a:r>
            <a:endParaRPr lang="en-IN" sz="4000" dirty="0">
              <a:solidFill>
                <a:schemeClr val="tx2"/>
              </a:solidFill>
            </a:endParaRPr>
          </a:p>
        </p:txBody>
      </p:sp>
      <p:sp>
        <p:nvSpPr>
          <p:cNvPr id="3" name="Rectangle 2"/>
          <p:cNvSpPr/>
          <p:nvPr/>
        </p:nvSpPr>
        <p:spPr>
          <a:xfrm>
            <a:off x="1066800" y="1050578"/>
            <a:ext cx="10077450" cy="646331"/>
          </a:xfrm>
          <a:prstGeom prst="rect">
            <a:avLst/>
          </a:prstGeom>
        </p:spPr>
        <p:txBody>
          <a:bodyPr wrap="square">
            <a:spAutoFit/>
          </a:bodyPr>
          <a:lstStyle/>
          <a:p>
            <a:r>
              <a:rPr lang="en-IN" dirty="0"/>
              <a:t>it has total 50 layers and it's has better property that it has skip connections so it's skip vanishing gradient.</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2147" y="695343"/>
            <a:ext cx="8132354" cy="769441"/>
          </a:xfrm>
          <a:prstGeom prst="rect">
            <a:avLst/>
          </a:prstGeom>
        </p:spPr>
        <p:txBody>
          <a:bodyPr wrap="none">
            <a:spAutoFit/>
          </a:bodyPr>
          <a:lstStyle/>
          <a:p>
            <a:r>
              <a:rPr lang="en-IN" sz="4400" b="1" dirty="0">
                <a:solidFill>
                  <a:schemeClr val="tx2"/>
                </a:solidFill>
              </a:rPr>
              <a:t>Data </a:t>
            </a:r>
            <a:r>
              <a:rPr lang="en-IN" sz="4400" b="1" dirty="0" err="1">
                <a:solidFill>
                  <a:schemeClr val="tx2"/>
                </a:solidFill>
              </a:rPr>
              <a:t>preprocessing</a:t>
            </a:r>
            <a:r>
              <a:rPr lang="en-IN" sz="4400" b="1" dirty="0">
                <a:solidFill>
                  <a:schemeClr val="tx2"/>
                </a:solidFill>
              </a:rPr>
              <a:t> - Images</a:t>
            </a:r>
            <a:endParaRPr lang="en-IN" sz="4400" dirty="0">
              <a:solidFill>
                <a:schemeClr val="tx2"/>
              </a:solidFill>
            </a:endParaRPr>
          </a:p>
        </p:txBody>
      </p:sp>
      <p:sp>
        <p:nvSpPr>
          <p:cNvPr id="3" name="Rectangle: Rounded Corners 2"/>
          <p:cNvSpPr/>
          <p:nvPr/>
        </p:nvSpPr>
        <p:spPr>
          <a:xfrm>
            <a:off x="809204" y="2306230"/>
            <a:ext cx="2832212" cy="2071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 image</a:t>
            </a:r>
            <a:endParaRPr lang="en-US" dirty="0"/>
          </a:p>
          <a:p>
            <a:pPr algn="ctr"/>
            <a:r>
              <a:rPr lang="en-US" dirty="0"/>
              <a:t>(reshape image in (224,224,3))</a:t>
            </a:r>
            <a:endParaRPr lang="en-IN" dirty="0"/>
          </a:p>
        </p:txBody>
      </p:sp>
      <p:sp>
        <p:nvSpPr>
          <p:cNvPr id="4" name="Rectangle: Rounded Corners 3"/>
          <p:cNvSpPr/>
          <p:nvPr/>
        </p:nvSpPr>
        <p:spPr>
          <a:xfrm>
            <a:off x="4847129" y="2306230"/>
            <a:ext cx="2832212" cy="2071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Encode image</a:t>
            </a:r>
            <a:endParaRPr lang="en-US" dirty="0"/>
          </a:p>
          <a:p>
            <a:pPr algn="ctr"/>
            <a:r>
              <a:rPr lang="en-US" dirty="0"/>
              <a:t>(change image into vector)</a:t>
            </a:r>
            <a:endParaRPr lang="en-IN" dirty="0"/>
          </a:p>
        </p:txBody>
      </p:sp>
      <p:sp>
        <p:nvSpPr>
          <p:cNvPr id="5" name="Rectangle: Rounded Corners 4"/>
          <p:cNvSpPr/>
          <p:nvPr/>
        </p:nvSpPr>
        <p:spPr>
          <a:xfrm>
            <a:off x="9087356" y="2306230"/>
            <a:ext cx="2654187" cy="2071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vector</a:t>
            </a:r>
            <a:endParaRPr lang="en-US" dirty="0"/>
          </a:p>
          <a:p>
            <a:pPr algn="ctr"/>
            <a:r>
              <a:rPr lang="en-US" dirty="0"/>
              <a:t>(vector form of every image)</a:t>
            </a:r>
            <a:endParaRPr lang="en-IN" dirty="0"/>
          </a:p>
        </p:txBody>
      </p:sp>
      <p:cxnSp>
        <p:nvCxnSpPr>
          <p:cNvPr id="9" name="Straight Arrow Connector 8"/>
          <p:cNvCxnSpPr>
            <a:stCxn id="4" idx="3"/>
            <a:endCxn id="5" idx="1"/>
          </p:cNvCxnSpPr>
          <p:nvPr/>
        </p:nvCxnSpPr>
        <p:spPr>
          <a:xfrm>
            <a:off x="7679341" y="3342011"/>
            <a:ext cx="1408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3"/>
            <a:endCxn id="4" idx="1"/>
          </p:cNvCxnSpPr>
          <p:nvPr/>
        </p:nvCxnSpPr>
        <p:spPr>
          <a:xfrm>
            <a:off x="3641416" y="3342011"/>
            <a:ext cx="1205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7282" y="105196"/>
            <a:ext cx="8526693" cy="769441"/>
          </a:xfrm>
          <a:prstGeom prst="rect">
            <a:avLst/>
          </a:prstGeom>
        </p:spPr>
        <p:txBody>
          <a:bodyPr wrap="none">
            <a:spAutoFit/>
          </a:bodyPr>
          <a:lstStyle/>
          <a:p>
            <a:pPr algn="ctr"/>
            <a:r>
              <a:rPr lang="en-IN" sz="4400" b="1" dirty="0">
                <a:solidFill>
                  <a:schemeClr val="tx2"/>
                </a:solidFill>
              </a:rPr>
              <a:t>Data </a:t>
            </a:r>
            <a:r>
              <a:rPr lang="en-IN" sz="4400" b="1" dirty="0" err="1">
                <a:solidFill>
                  <a:schemeClr val="tx2"/>
                </a:solidFill>
              </a:rPr>
              <a:t>preprocessing</a:t>
            </a:r>
            <a:r>
              <a:rPr lang="en-IN" sz="4400" b="1" dirty="0">
                <a:solidFill>
                  <a:schemeClr val="tx2"/>
                </a:solidFill>
              </a:rPr>
              <a:t> - Captions</a:t>
            </a:r>
            <a:endParaRPr lang="en-IN" sz="4400" dirty="0">
              <a:solidFill>
                <a:schemeClr val="tx2"/>
              </a:solidFill>
            </a:endParaRPr>
          </a:p>
        </p:txBody>
      </p:sp>
      <p:sp>
        <p:nvSpPr>
          <p:cNvPr id="4" name="Oval 3"/>
          <p:cNvSpPr/>
          <p:nvPr/>
        </p:nvSpPr>
        <p:spPr>
          <a:xfrm>
            <a:off x="4588184" y="1051965"/>
            <a:ext cx="3018329" cy="1497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 to </a:t>
            </a:r>
            <a:r>
              <a:rPr lang="en-US" dirty="0" err="1"/>
              <a:t>idx</a:t>
            </a:r>
            <a:r>
              <a:rPr lang="en-US" dirty="0"/>
              <a:t> = {}</a:t>
            </a:r>
            <a:endParaRPr lang="en-US" dirty="0"/>
          </a:p>
          <a:p>
            <a:pPr algn="ctr"/>
            <a:r>
              <a:rPr lang="en-US" dirty="0" err="1"/>
              <a:t>idx</a:t>
            </a:r>
            <a:r>
              <a:rPr lang="en-US" dirty="0"/>
              <a:t> to word = {}</a:t>
            </a:r>
            <a:endParaRPr lang="en-IN" dirty="0"/>
          </a:p>
        </p:txBody>
      </p:sp>
      <p:sp>
        <p:nvSpPr>
          <p:cNvPr id="5" name="Oval 4"/>
          <p:cNvSpPr/>
          <p:nvPr/>
        </p:nvSpPr>
        <p:spPr>
          <a:xfrm>
            <a:off x="1456567" y="3091157"/>
            <a:ext cx="2524715" cy="1383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Assign word to word to </a:t>
            </a:r>
            <a:r>
              <a:rPr lang="en-US" dirty="0" err="1"/>
              <a:t>idx</a:t>
            </a:r>
            <a:r>
              <a:rPr lang="en-US" dirty="0"/>
              <a:t> dictionary</a:t>
            </a:r>
            <a:endParaRPr lang="en-IN" dirty="0"/>
          </a:p>
        </p:txBody>
      </p:sp>
      <p:sp>
        <p:nvSpPr>
          <p:cNvPr id="6" name="Oval 5"/>
          <p:cNvSpPr/>
          <p:nvPr/>
        </p:nvSpPr>
        <p:spPr>
          <a:xfrm>
            <a:off x="8348285" y="3091157"/>
            <a:ext cx="2524715" cy="1383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Assign index to </a:t>
            </a:r>
            <a:r>
              <a:rPr lang="en-US" dirty="0" err="1"/>
              <a:t>idx</a:t>
            </a:r>
            <a:r>
              <a:rPr lang="en-US" dirty="0"/>
              <a:t> to word dictionary</a:t>
            </a:r>
            <a:endParaRPr lang="en-IN" dirty="0"/>
          </a:p>
        </p:txBody>
      </p:sp>
      <p:cxnSp>
        <p:nvCxnSpPr>
          <p:cNvPr id="8" name="Straight Arrow Connector 7"/>
          <p:cNvCxnSpPr>
            <a:stCxn id="4" idx="4"/>
            <a:endCxn id="5" idx="6"/>
          </p:cNvCxnSpPr>
          <p:nvPr/>
        </p:nvCxnSpPr>
        <p:spPr>
          <a:xfrm flipH="1">
            <a:off x="3981282" y="2548991"/>
            <a:ext cx="2116067" cy="123403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Arrow Connector 9"/>
          <p:cNvCxnSpPr>
            <a:stCxn id="4" idx="4"/>
            <a:endCxn id="6" idx="2"/>
          </p:cNvCxnSpPr>
          <p:nvPr/>
        </p:nvCxnSpPr>
        <p:spPr>
          <a:xfrm>
            <a:off x="6097349" y="2548991"/>
            <a:ext cx="2250936" cy="123403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Rectangle: Rounded Corners 13"/>
          <p:cNvSpPr/>
          <p:nvPr/>
        </p:nvSpPr>
        <p:spPr>
          <a:xfrm>
            <a:off x="784927" y="5421664"/>
            <a:ext cx="1488935" cy="7120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a:t>
            </a:r>
            <a:r>
              <a:rPr lang="en-US" dirty="0" err="1"/>
              <a:t>startseq</a:t>
            </a:r>
            <a:r>
              <a:rPr lang="en-US" dirty="0"/>
              <a:t>”</a:t>
            </a:r>
            <a:endParaRPr lang="en-IN" dirty="0"/>
          </a:p>
        </p:txBody>
      </p:sp>
      <p:sp>
        <p:nvSpPr>
          <p:cNvPr id="15" name="Rectangle: Rounded Corners 14"/>
          <p:cNvSpPr/>
          <p:nvPr/>
        </p:nvSpPr>
        <p:spPr>
          <a:xfrm>
            <a:off x="3332568" y="5391992"/>
            <a:ext cx="1488935" cy="7120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a:t>
            </a:r>
            <a:r>
              <a:rPr lang="en-US" dirty="0" err="1"/>
              <a:t>endseq</a:t>
            </a:r>
            <a:r>
              <a:rPr lang="en-US" dirty="0"/>
              <a:t>”</a:t>
            </a:r>
            <a:endParaRPr lang="en-IN" dirty="0"/>
          </a:p>
        </p:txBody>
      </p:sp>
      <p:sp>
        <p:nvSpPr>
          <p:cNvPr id="16" name="Rectangle: Rounded Corners 15"/>
          <p:cNvSpPr/>
          <p:nvPr/>
        </p:nvSpPr>
        <p:spPr>
          <a:xfrm>
            <a:off x="7814208" y="5391992"/>
            <a:ext cx="1488935" cy="7120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a:t>
            </a:r>
            <a:r>
              <a:rPr lang="en-US" dirty="0" err="1"/>
              <a:t>startseq</a:t>
            </a:r>
            <a:r>
              <a:rPr lang="en-US" dirty="0"/>
              <a:t>”</a:t>
            </a:r>
            <a:endParaRPr lang="en-IN" dirty="0"/>
          </a:p>
        </p:txBody>
      </p:sp>
      <p:sp>
        <p:nvSpPr>
          <p:cNvPr id="17" name="Rectangle: Rounded Corners 16"/>
          <p:cNvSpPr/>
          <p:nvPr/>
        </p:nvSpPr>
        <p:spPr>
          <a:xfrm>
            <a:off x="10272839" y="5370414"/>
            <a:ext cx="1488935" cy="7120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a:t>
            </a:r>
            <a:endParaRPr lang="en-US" dirty="0"/>
          </a:p>
          <a:p>
            <a:pPr algn="ctr"/>
            <a:r>
              <a:rPr lang="en-US" dirty="0"/>
              <a:t>”</a:t>
            </a:r>
            <a:r>
              <a:rPr lang="en-US" dirty="0" err="1"/>
              <a:t>endseq</a:t>
            </a:r>
            <a:r>
              <a:rPr lang="en-US" dirty="0"/>
              <a:t>”</a:t>
            </a:r>
            <a:endParaRPr lang="en-IN" dirty="0"/>
          </a:p>
        </p:txBody>
      </p:sp>
      <p:cxnSp>
        <p:nvCxnSpPr>
          <p:cNvPr id="19" name="Straight Arrow Connector 18"/>
          <p:cNvCxnSpPr>
            <a:stCxn id="5" idx="4"/>
            <a:endCxn id="14" idx="0"/>
          </p:cNvCxnSpPr>
          <p:nvPr/>
        </p:nvCxnSpPr>
        <p:spPr>
          <a:xfrm flipH="1">
            <a:off x="1529395" y="4474895"/>
            <a:ext cx="1189530" cy="94676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Arrow Connector 20"/>
          <p:cNvCxnSpPr>
            <a:stCxn id="5" idx="4"/>
            <a:endCxn id="15" idx="0"/>
          </p:cNvCxnSpPr>
          <p:nvPr/>
        </p:nvCxnSpPr>
        <p:spPr>
          <a:xfrm>
            <a:off x="2718925" y="4474895"/>
            <a:ext cx="1358111" cy="91709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p:cNvCxnSpPr>
            <a:stCxn id="6" idx="4"/>
            <a:endCxn id="16" idx="0"/>
          </p:cNvCxnSpPr>
          <p:nvPr/>
        </p:nvCxnSpPr>
        <p:spPr>
          <a:xfrm flipH="1">
            <a:off x="8558676" y="4474895"/>
            <a:ext cx="1051967" cy="91709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p:cNvCxnSpPr>
            <a:stCxn id="6" idx="4"/>
            <a:endCxn id="17" idx="0"/>
          </p:cNvCxnSpPr>
          <p:nvPr/>
        </p:nvCxnSpPr>
        <p:spPr>
          <a:xfrm>
            <a:off x="9610643" y="4474895"/>
            <a:ext cx="1406664" cy="89551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11185" y="436398"/>
            <a:ext cx="8400826" cy="646331"/>
          </a:xfrm>
          <a:prstGeom prst="rect">
            <a:avLst/>
          </a:prstGeom>
        </p:spPr>
        <p:txBody>
          <a:bodyPr wrap="none">
            <a:spAutoFit/>
          </a:bodyPr>
          <a:lstStyle/>
          <a:p>
            <a:pPr algn="ctr"/>
            <a:r>
              <a:rPr lang="en-US" sz="3600" b="1" dirty="0">
                <a:solidFill>
                  <a:schemeClr val="tx2"/>
                </a:solidFill>
                <a:latin typeface="medium-content-sans-serif-font"/>
              </a:rPr>
              <a:t>Data Preparation using Generator Function</a:t>
            </a:r>
            <a:endParaRPr lang="en-US" sz="3600" b="1" i="0" dirty="0">
              <a:solidFill>
                <a:schemeClr val="tx2"/>
              </a:solidFill>
              <a:effectLst/>
              <a:latin typeface="medium-content-sans-serif-font"/>
            </a:endParaRPr>
          </a:p>
        </p:txBody>
      </p:sp>
      <p:sp>
        <p:nvSpPr>
          <p:cNvPr id="5" name="Rectangle 4"/>
          <p:cNvSpPr/>
          <p:nvPr/>
        </p:nvSpPr>
        <p:spPr>
          <a:xfrm>
            <a:off x="1097818" y="1544072"/>
            <a:ext cx="9365183" cy="369332"/>
          </a:xfrm>
          <a:prstGeom prst="rect">
            <a:avLst/>
          </a:prstGeom>
        </p:spPr>
        <p:txBody>
          <a:bodyPr wrap="square">
            <a:spAutoFit/>
          </a:bodyPr>
          <a:lstStyle/>
          <a:p>
            <a:r>
              <a:rPr lang="en-US" dirty="0">
                <a:latin typeface="medium-content-serif-font"/>
              </a:rPr>
              <a:t>Consider we have 3 images and their 3 corresponding captions as follows:</a:t>
            </a:r>
            <a:endParaRPr lang="en-IN" dirty="0"/>
          </a:p>
        </p:txBody>
      </p:sp>
      <p:pic>
        <p:nvPicPr>
          <p:cNvPr id="6" name="Picture 5"/>
          <p:cNvPicPr>
            <a:picLocks noChangeAspect="1"/>
          </p:cNvPicPr>
          <p:nvPr/>
        </p:nvPicPr>
        <p:blipFill>
          <a:blip r:embed="rId1"/>
          <a:stretch>
            <a:fillRect/>
          </a:stretch>
        </p:blipFill>
        <p:spPr>
          <a:xfrm>
            <a:off x="1367048" y="2432229"/>
            <a:ext cx="2495550" cy="1721929"/>
          </a:xfrm>
          <a:prstGeom prst="rect">
            <a:avLst/>
          </a:prstGeom>
        </p:spPr>
      </p:pic>
      <p:sp>
        <p:nvSpPr>
          <p:cNvPr id="8" name="Rectangle 7"/>
          <p:cNvSpPr/>
          <p:nvPr/>
        </p:nvSpPr>
        <p:spPr>
          <a:xfrm>
            <a:off x="644664" y="4353878"/>
            <a:ext cx="3574312" cy="369332"/>
          </a:xfrm>
          <a:prstGeom prst="rect">
            <a:avLst/>
          </a:prstGeom>
        </p:spPr>
        <p:txBody>
          <a:bodyPr wrap="none">
            <a:spAutoFit/>
          </a:bodyPr>
          <a:lstStyle/>
          <a:p>
            <a:pPr algn="ctr"/>
            <a:r>
              <a:rPr lang="en-US" dirty="0">
                <a:latin typeface="medium-content-sans-serif-font"/>
              </a:rPr>
              <a:t>Caption1 : The black cat sat on grass</a:t>
            </a:r>
            <a:endParaRPr lang="en-IN" dirty="0"/>
          </a:p>
        </p:txBody>
      </p:sp>
      <p:pic>
        <p:nvPicPr>
          <p:cNvPr id="9" name="Picture 8"/>
          <p:cNvPicPr>
            <a:picLocks noChangeAspect="1"/>
          </p:cNvPicPr>
          <p:nvPr/>
        </p:nvPicPr>
        <p:blipFill>
          <a:blip r:embed="rId2"/>
          <a:stretch>
            <a:fillRect/>
          </a:stretch>
        </p:blipFill>
        <p:spPr>
          <a:xfrm>
            <a:off x="4848225" y="2432229"/>
            <a:ext cx="2495550" cy="1721929"/>
          </a:xfrm>
          <a:prstGeom prst="rect">
            <a:avLst/>
          </a:prstGeom>
        </p:spPr>
      </p:pic>
      <p:sp>
        <p:nvSpPr>
          <p:cNvPr id="10" name="Rectangle 9"/>
          <p:cNvSpPr/>
          <p:nvPr/>
        </p:nvSpPr>
        <p:spPr>
          <a:xfrm>
            <a:off x="4413126" y="4349817"/>
            <a:ext cx="3722125" cy="646331"/>
          </a:xfrm>
          <a:prstGeom prst="rect">
            <a:avLst/>
          </a:prstGeom>
        </p:spPr>
        <p:txBody>
          <a:bodyPr wrap="square">
            <a:spAutoFit/>
          </a:bodyPr>
          <a:lstStyle/>
          <a:p>
            <a:pPr algn="ctr"/>
            <a:r>
              <a:rPr lang="en-US" dirty="0">
                <a:latin typeface="medium-content-sans-serif-font"/>
              </a:rPr>
              <a:t>Caption2 -&gt; The white cat is walking on road</a:t>
            </a:r>
            <a:endParaRPr lang="en-IN" dirty="0"/>
          </a:p>
        </p:txBody>
      </p:sp>
      <p:pic>
        <p:nvPicPr>
          <p:cNvPr id="11" name="Picture 10"/>
          <p:cNvPicPr>
            <a:picLocks noChangeAspect="1"/>
          </p:cNvPicPr>
          <p:nvPr/>
        </p:nvPicPr>
        <p:blipFill>
          <a:blip r:embed="rId3"/>
          <a:stretch>
            <a:fillRect/>
          </a:stretch>
        </p:blipFill>
        <p:spPr>
          <a:xfrm>
            <a:off x="8329402" y="2432228"/>
            <a:ext cx="2495550" cy="1721929"/>
          </a:xfrm>
          <a:prstGeom prst="rect">
            <a:avLst/>
          </a:prstGeom>
        </p:spPr>
      </p:pic>
      <p:sp>
        <p:nvSpPr>
          <p:cNvPr id="12" name="Rectangle 11"/>
          <p:cNvSpPr/>
          <p:nvPr/>
        </p:nvSpPr>
        <p:spPr>
          <a:xfrm>
            <a:off x="8329402" y="4374783"/>
            <a:ext cx="3518499" cy="646331"/>
          </a:xfrm>
          <a:prstGeom prst="rect">
            <a:avLst/>
          </a:prstGeom>
        </p:spPr>
        <p:txBody>
          <a:bodyPr wrap="square">
            <a:spAutoFit/>
          </a:bodyPr>
          <a:lstStyle/>
          <a:p>
            <a:pPr algn="ctr"/>
            <a:r>
              <a:rPr lang="en-US" dirty="0">
                <a:latin typeface="medium-content-sans-serif-font"/>
              </a:rPr>
              <a:t>Caption3 -&gt; The black cat is walking on grass</a:t>
            </a:r>
            <a:endParaRPr lang="en-IN" dirty="0"/>
          </a:p>
        </p:txBody>
      </p:sp>
    </p:spTree>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5519" y="799604"/>
            <a:ext cx="9348998" cy="646331"/>
          </a:xfrm>
          <a:prstGeom prst="rect">
            <a:avLst/>
          </a:prstGeom>
        </p:spPr>
        <p:txBody>
          <a:bodyPr wrap="square">
            <a:spAutoFit/>
          </a:bodyPr>
          <a:lstStyle/>
          <a:p>
            <a:r>
              <a:rPr lang="en-US" dirty="0">
                <a:latin typeface="medium-content-serif-font"/>
              </a:rPr>
              <a:t>Now, let’s say we use the </a:t>
            </a:r>
            <a:r>
              <a:rPr lang="en-US" b="1" dirty="0">
                <a:latin typeface="medium-content-serif-font"/>
              </a:rPr>
              <a:t>first two images</a:t>
            </a:r>
            <a:r>
              <a:rPr lang="en-US" dirty="0">
                <a:latin typeface="medium-content-serif-font"/>
              </a:rPr>
              <a:t> and their captions to </a:t>
            </a:r>
            <a:r>
              <a:rPr lang="en-US" b="1" dirty="0">
                <a:latin typeface="medium-content-serif-font"/>
              </a:rPr>
              <a:t>train </a:t>
            </a:r>
            <a:r>
              <a:rPr lang="en-US" dirty="0">
                <a:latin typeface="medium-content-serif-font"/>
              </a:rPr>
              <a:t>the model and the </a:t>
            </a:r>
            <a:r>
              <a:rPr lang="en-US" b="1" dirty="0">
                <a:latin typeface="medium-content-serif-font"/>
              </a:rPr>
              <a:t>third image</a:t>
            </a:r>
            <a:r>
              <a:rPr lang="en-US" dirty="0">
                <a:latin typeface="medium-content-serif-font"/>
              </a:rPr>
              <a:t> to </a:t>
            </a:r>
            <a:r>
              <a:rPr lang="en-US" b="1" dirty="0">
                <a:latin typeface="medium-content-serif-font"/>
              </a:rPr>
              <a:t>test </a:t>
            </a:r>
            <a:r>
              <a:rPr lang="en-US" dirty="0">
                <a:latin typeface="medium-content-serif-font"/>
              </a:rPr>
              <a:t>our model.</a:t>
            </a:r>
            <a:endParaRPr lang="en-IN" dirty="0"/>
          </a:p>
        </p:txBody>
      </p:sp>
      <p:sp>
        <p:nvSpPr>
          <p:cNvPr id="3" name="Rectangle 2"/>
          <p:cNvSpPr/>
          <p:nvPr/>
        </p:nvSpPr>
        <p:spPr>
          <a:xfrm>
            <a:off x="895519" y="1615031"/>
            <a:ext cx="10773196" cy="646331"/>
          </a:xfrm>
          <a:prstGeom prst="rect">
            <a:avLst/>
          </a:prstGeom>
        </p:spPr>
        <p:txBody>
          <a:bodyPr wrap="square">
            <a:spAutoFit/>
          </a:bodyPr>
          <a:lstStyle/>
          <a:p>
            <a:r>
              <a:rPr lang="en-US" dirty="0">
                <a:latin typeface="medium-content-serif-font"/>
              </a:rPr>
              <a:t>First we need to convert both the images to their corresponding 2048 length feature vector as discussed above. Let “</a:t>
            </a:r>
            <a:r>
              <a:rPr lang="en-US" b="1" dirty="0">
                <a:latin typeface="medium-content-serif-font"/>
              </a:rPr>
              <a:t>Image_1</a:t>
            </a:r>
            <a:r>
              <a:rPr lang="en-US" dirty="0">
                <a:latin typeface="medium-content-serif-font"/>
              </a:rPr>
              <a:t>” and “</a:t>
            </a:r>
            <a:r>
              <a:rPr lang="en-US" b="1" dirty="0">
                <a:latin typeface="medium-content-serif-font"/>
              </a:rPr>
              <a:t>Image_2</a:t>
            </a:r>
            <a:r>
              <a:rPr lang="en-US" dirty="0">
                <a:latin typeface="medium-content-serif-font"/>
              </a:rPr>
              <a:t>” be the feature vectors of the first two images respectively</a:t>
            </a:r>
            <a:endParaRPr lang="en-IN" dirty="0"/>
          </a:p>
        </p:txBody>
      </p:sp>
      <p:sp>
        <p:nvSpPr>
          <p:cNvPr id="4" name="Rectangle 3"/>
          <p:cNvSpPr/>
          <p:nvPr/>
        </p:nvSpPr>
        <p:spPr>
          <a:xfrm>
            <a:off x="895519" y="2513247"/>
            <a:ext cx="10360502" cy="1477328"/>
          </a:xfrm>
          <a:prstGeom prst="rect">
            <a:avLst/>
          </a:prstGeom>
        </p:spPr>
        <p:txBody>
          <a:bodyPr wrap="square">
            <a:spAutoFit/>
          </a:bodyPr>
          <a:lstStyle/>
          <a:p>
            <a:r>
              <a:rPr lang="en-US" dirty="0">
                <a:latin typeface="medium-content-serif-font"/>
              </a:rPr>
              <a:t>Caption_1 -&gt; “</a:t>
            </a:r>
            <a:r>
              <a:rPr lang="en-US" dirty="0" err="1">
                <a:latin typeface="medium-content-serif-font"/>
              </a:rPr>
              <a:t>startseq</a:t>
            </a:r>
            <a:r>
              <a:rPr lang="en-US" dirty="0">
                <a:latin typeface="medium-content-serif-font"/>
              </a:rPr>
              <a:t> the black cat sat on grass </a:t>
            </a:r>
            <a:r>
              <a:rPr lang="en-US" dirty="0" err="1">
                <a:latin typeface="medium-content-serif-font"/>
              </a:rPr>
              <a:t>endseq</a:t>
            </a:r>
            <a:r>
              <a:rPr lang="en-US" dirty="0">
                <a:latin typeface="medium-content-serif-font"/>
              </a:rPr>
              <a:t>”</a:t>
            </a:r>
            <a:endParaRPr lang="en-US" dirty="0">
              <a:latin typeface="medium-content-serif-font"/>
            </a:endParaRPr>
          </a:p>
          <a:p>
            <a:endParaRPr lang="en-US" dirty="0">
              <a:latin typeface="medium-content-serif-font"/>
            </a:endParaRPr>
          </a:p>
          <a:p>
            <a:r>
              <a:rPr lang="en-US" dirty="0">
                <a:latin typeface="medium-content-serif-font"/>
              </a:rPr>
              <a:t>Caption_2 -&gt; “</a:t>
            </a:r>
            <a:r>
              <a:rPr lang="en-US" dirty="0" err="1">
                <a:latin typeface="medium-content-serif-font"/>
              </a:rPr>
              <a:t>startseq</a:t>
            </a:r>
            <a:r>
              <a:rPr lang="en-US" dirty="0">
                <a:latin typeface="medium-content-serif-font"/>
              </a:rPr>
              <a:t> the white cat is walking on road </a:t>
            </a:r>
            <a:r>
              <a:rPr lang="en-US" dirty="0" err="1">
                <a:latin typeface="medium-content-serif-font"/>
              </a:rPr>
              <a:t>endseq</a:t>
            </a:r>
            <a:r>
              <a:rPr lang="en-US" dirty="0">
                <a:latin typeface="medium-content-serif-font"/>
              </a:rPr>
              <a:t>”</a:t>
            </a:r>
            <a:endParaRPr lang="en-US" dirty="0">
              <a:latin typeface="medium-content-serif-font"/>
            </a:endParaRPr>
          </a:p>
          <a:p>
            <a:endParaRPr lang="en-US" dirty="0">
              <a:latin typeface="medium-content-serif-font"/>
            </a:endParaRPr>
          </a:p>
          <a:p>
            <a:r>
              <a:rPr lang="en-US" dirty="0">
                <a:latin typeface="medium-content-serif-font"/>
              </a:rPr>
              <a:t>vocab = {black, cat, </a:t>
            </a:r>
            <a:r>
              <a:rPr lang="en-US" dirty="0" err="1">
                <a:latin typeface="medium-content-serif-font"/>
              </a:rPr>
              <a:t>endseq</a:t>
            </a:r>
            <a:r>
              <a:rPr lang="en-US" dirty="0">
                <a:latin typeface="medium-content-serif-font"/>
              </a:rPr>
              <a:t>, grass, is, on, road, sat, </a:t>
            </a:r>
            <a:r>
              <a:rPr lang="en-US" dirty="0" err="1">
                <a:latin typeface="medium-content-serif-font"/>
              </a:rPr>
              <a:t>startseq</a:t>
            </a:r>
            <a:r>
              <a:rPr lang="en-US" dirty="0">
                <a:latin typeface="medium-content-serif-font"/>
              </a:rPr>
              <a:t>, the, walking, white}</a:t>
            </a:r>
            <a:endParaRPr lang="en-US" b="0" i="0" dirty="0">
              <a:effectLst/>
              <a:latin typeface="medium-content-serif-font"/>
            </a:endParaRPr>
          </a:p>
        </p:txBody>
      </p:sp>
      <p:sp>
        <p:nvSpPr>
          <p:cNvPr id="5" name="Rectangle 4"/>
          <p:cNvSpPr/>
          <p:nvPr/>
        </p:nvSpPr>
        <p:spPr>
          <a:xfrm>
            <a:off x="895519" y="4319639"/>
            <a:ext cx="10773196" cy="646331"/>
          </a:xfrm>
          <a:prstGeom prst="rect">
            <a:avLst/>
          </a:prstGeom>
        </p:spPr>
        <p:txBody>
          <a:bodyPr wrap="square">
            <a:spAutoFit/>
          </a:bodyPr>
          <a:lstStyle/>
          <a:p>
            <a:r>
              <a:rPr lang="en-US" dirty="0">
                <a:latin typeface="medium-content-serif-font"/>
              </a:rPr>
              <a:t>Let’s give an index to each word in the vocabulary:</a:t>
            </a:r>
            <a:endParaRPr lang="en-US" dirty="0">
              <a:latin typeface="medium-content-serif-font"/>
            </a:endParaRPr>
          </a:p>
          <a:p>
            <a:r>
              <a:rPr lang="en-US" dirty="0">
                <a:latin typeface="medium-content-serif-font"/>
              </a:rPr>
              <a:t>black -1, cat -2, </a:t>
            </a:r>
            <a:r>
              <a:rPr lang="en-US" dirty="0" err="1">
                <a:latin typeface="medium-content-serif-font"/>
              </a:rPr>
              <a:t>endseq</a:t>
            </a:r>
            <a:r>
              <a:rPr lang="en-US" dirty="0">
                <a:latin typeface="medium-content-serif-font"/>
              </a:rPr>
              <a:t> -3, grass -4, is -5, on -6, road -7, sat -8, </a:t>
            </a:r>
            <a:r>
              <a:rPr lang="en-US" dirty="0" err="1">
                <a:latin typeface="medium-content-serif-font"/>
              </a:rPr>
              <a:t>startseq</a:t>
            </a:r>
            <a:r>
              <a:rPr lang="en-US" dirty="0">
                <a:latin typeface="medium-content-serif-font"/>
              </a:rPr>
              <a:t> -9, the -10, walking -11, white -12</a:t>
            </a:r>
            <a:endParaRPr lang="en-US" b="0" i="0" dirty="0">
              <a:effectLst/>
              <a:latin typeface="medium-content-serif-font"/>
            </a:endParaRPr>
          </a:p>
        </p:txBody>
      </p:sp>
      <p:sp>
        <p:nvSpPr>
          <p:cNvPr id="6" name="Rectangle 5"/>
          <p:cNvSpPr/>
          <p:nvPr/>
        </p:nvSpPr>
        <p:spPr>
          <a:xfrm>
            <a:off x="968346" y="5295034"/>
            <a:ext cx="10061097" cy="646331"/>
          </a:xfrm>
          <a:prstGeom prst="rect">
            <a:avLst/>
          </a:prstGeom>
        </p:spPr>
        <p:txBody>
          <a:bodyPr wrap="square">
            <a:spAutoFit/>
          </a:bodyPr>
          <a:lstStyle/>
          <a:p>
            <a:r>
              <a:rPr lang="en-US" dirty="0">
                <a:latin typeface="medium-content-serif-font"/>
              </a:rPr>
              <a:t>Let’s take the first image vector </a:t>
            </a:r>
            <a:r>
              <a:rPr lang="en-US" b="1" dirty="0">
                <a:latin typeface="medium-content-serif-font"/>
              </a:rPr>
              <a:t>Image_1</a:t>
            </a:r>
            <a:r>
              <a:rPr lang="en-US" dirty="0">
                <a:latin typeface="medium-content-serif-font"/>
              </a:rPr>
              <a:t> and its corresponding caption “</a:t>
            </a:r>
            <a:r>
              <a:rPr lang="en-US" b="1" dirty="0" err="1">
                <a:latin typeface="medium-content-serif-font"/>
              </a:rPr>
              <a:t>startseq</a:t>
            </a:r>
            <a:r>
              <a:rPr lang="en-US" b="1" dirty="0">
                <a:latin typeface="medium-content-serif-font"/>
              </a:rPr>
              <a:t> the black cat sat on grass </a:t>
            </a:r>
            <a:r>
              <a:rPr lang="en-US" b="1" dirty="0" err="1">
                <a:latin typeface="medium-content-serif-font"/>
              </a:rPr>
              <a:t>endseq</a:t>
            </a:r>
            <a:r>
              <a:rPr lang="en-US" dirty="0">
                <a:latin typeface="medium-content-serif-font"/>
              </a:rPr>
              <a:t>”.</a:t>
            </a:r>
            <a:endParaRPr lang="en-IN" dirty="0"/>
          </a:p>
        </p:txBody>
      </p:sp>
    </p:spTree>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163638"/>
            <a:ext cx="12192000" cy="4530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6376" y="1503982"/>
            <a:ext cx="9920835" cy="471879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1050" y="513579"/>
            <a:ext cx="10611357" cy="1200329"/>
          </a:xfrm>
          <a:prstGeom prst="rect">
            <a:avLst/>
          </a:prstGeom>
        </p:spPr>
        <p:txBody>
          <a:bodyPr wrap="square">
            <a:spAutoFit/>
          </a:bodyPr>
          <a:lstStyle/>
          <a:p>
            <a:r>
              <a:rPr lang="en-US" dirty="0">
                <a:latin typeface="medium-content-serif-font"/>
              </a:rPr>
              <a:t>It must be noted that, one </a:t>
            </a:r>
            <a:r>
              <a:rPr lang="en-US" dirty="0" err="1">
                <a:latin typeface="medium-content-serif-font"/>
              </a:rPr>
              <a:t>image+caption</a:t>
            </a:r>
            <a:r>
              <a:rPr lang="en-US" dirty="0">
                <a:latin typeface="medium-content-serif-font"/>
              </a:rPr>
              <a:t> is </a:t>
            </a:r>
            <a:r>
              <a:rPr lang="en-US" b="1" dirty="0">
                <a:latin typeface="medium-content-serif-font"/>
              </a:rPr>
              <a:t>not a single data point</a:t>
            </a:r>
            <a:r>
              <a:rPr lang="en-US" dirty="0">
                <a:latin typeface="medium-content-serif-font"/>
              </a:rPr>
              <a:t> but are multiple data points depending on the length of the caption.</a:t>
            </a:r>
            <a:endParaRPr lang="en-US" dirty="0">
              <a:latin typeface="medium-content-serif-font"/>
            </a:endParaRPr>
          </a:p>
          <a:p>
            <a:endParaRPr lang="en-US" dirty="0">
              <a:latin typeface="medium-content-serif-font"/>
            </a:endParaRPr>
          </a:p>
          <a:p>
            <a:endParaRPr lang="en-US" b="0" i="0" dirty="0">
              <a:effectLst/>
              <a:latin typeface="medium-content-serif-font"/>
            </a:endParaRPr>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4137" y="629672"/>
            <a:ext cx="9429919" cy="646331"/>
          </a:xfrm>
          <a:prstGeom prst="rect">
            <a:avLst/>
          </a:prstGeom>
        </p:spPr>
        <p:txBody>
          <a:bodyPr wrap="square">
            <a:spAutoFit/>
          </a:bodyPr>
          <a:lstStyle/>
          <a:p>
            <a:r>
              <a:rPr lang="en-US" dirty="0">
                <a:latin typeface="medium-content-serif-font"/>
              </a:rPr>
              <a:t>Similarly if we consider both the images and their captions, our data matrix will then look as follows:</a:t>
            </a:r>
            <a:endParaRPr lang="en-IN" dirty="0"/>
          </a:p>
        </p:txBody>
      </p:sp>
      <p:pic>
        <p:nvPicPr>
          <p:cNvPr id="3" name="Picture 2"/>
          <p:cNvPicPr>
            <a:picLocks noChangeAspect="1"/>
          </p:cNvPicPr>
          <p:nvPr/>
        </p:nvPicPr>
        <p:blipFill>
          <a:blip r:embed="rId1"/>
          <a:stretch>
            <a:fillRect/>
          </a:stretch>
        </p:blipFill>
        <p:spPr>
          <a:xfrm>
            <a:off x="428877" y="1419857"/>
            <a:ext cx="11175101" cy="4608710"/>
          </a:xfrm>
          <a:prstGeom prst="rect">
            <a:avLst/>
          </a:prstGeom>
        </p:spPr>
      </p:pic>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65253" y="1683143"/>
            <a:ext cx="9516233" cy="487949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310910" y="950518"/>
            <a:ext cx="6886322" cy="523220"/>
          </a:xfrm>
          <a:prstGeom prst="rect">
            <a:avLst/>
          </a:prstGeom>
        </p:spPr>
        <p:txBody>
          <a:bodyPr wrap="square">
            <a:spAutoFit/>
          </a:bodyPr>
          <a:lstStyle/>
          <a:p>
            <a:r>
              <a:rPr lang="en-US" sz="2800" dirty="0">
                <a:latin typeface="medium-content-serif-font"/>
              </a:rPr>
              <a:t>The data matrix will then look as follows:</a:t>
            </a:r>
            <a:endParaRPr lang="en-IN" sz="2800" dirty="0"/>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6560" y="638699"/>
            <a:ext cx="4461414" cy="769441"/>
          </a:xfrm>
          <a:prstGeom prst="rect">
            <a:avLst/>
          </a:prstGeom>
        </p:spPr>
        <p:txBody>
          <a:bodyPr wrap="none">
            <a:spAutoFit/>
          </a:bodyPr>
          <a:lstStyle/>
          <a:p>
            <a:pPr algn="ctr"/>
            <a:r>
              <a:rPr lang="en-IN" sz="4400" b="1" dirty="0">
                <a:solidFill>
                  <a:schemeClr val="tx2"/>
                </a:solidFill>
                <a:latin typeface="medium-content-sans-serif-font"/>
              </a:rPr>
              <a:t>Word Embeddings</a:t>
            </a:r>
            <a:endParaRPr lang="en-IN" sz="4400" b="1" i="0" dirty="0">
              <a:solidFill>
                <a:schemeClr val="tx2"/>
              </a:solidFill>
              <a:effectLst/>
              <a:latin typeface="medium-content-sans-serif-font"/>
            </a:endParaRPr>
          </a:p>
        </p:txBody>
      </p:sp>
      <p:pic>
        <p:nvPicPr>
          <p:cNvPr id="4098" name="Picture 2" descr="Image result for glove.6b.50d.txt downloa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2600" y="2376487"/>
            <a:ext cx="5448300" cy="21050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965642" y="1905903"/>
            <a:ext cx="2417650" cy="369332"/>
          </a:xfrm>
          <a:prstGeom prst="rect">
            <a:avLst/>
          </a:prstGeom>
        </p:spPr>
        <p:txBody>
          <a:bodyPr wrap="none">
            <a:spAutoFit/>
          </a:bodyPr>
          <a:lstStyle/>
          <a:p>
            <a:r>
              <a:rPr lang="en-IN" dirty="0"/>
              <a:t>GLOVE 6B.50D Intro:</a:t>
            </a:r>
            <a:endParaRPr lang="en-IN" dirty="0"/>
          </a:p>
        </p:txBody>
      </p:sp>
      <p:sp>
        <p:nvSpPr>
          <p:cNvPr id="4" name="Rectangle 3"/>
          <p:cNvSpPr/>
          <p:nvPr/>
        </p:nvSpPr>
        <p:spPr>
          <a:xfrm>
            <a:off x="579929" y="4899462"/>
            <a:ext cx="11072601" cy="923330"/>
          </a:xfrm>
          <a:prstGeom prst="rect">
            <a:avLst/>
          </a:prstGeom>
        </p:spPr>
        <p:txBody>
          <a:bodyPr wrap="square">
            <a:spAutoFit/>
          </a:bodyPr>
          <a:lstStyle/>
          <a:p>
            <a:r>
              <a:rPr lang="en-US" dirty="0" err="1">
                <a:solidFill>
                  <a:srgbClr val="FFFF00"/>
                </a:solidFill>
                <a:latin typeface="Ashbury"/>
              </a:rPr>
              <a:t>GloVe</a:t>
            </a:r>
            <a:r>
              <a:rPr lang="en-US" dirty="0">
                <a:solidFill>
                  <a:srgbClr val="FFFF00"/>
                </a:solidFill>
                <a:latin typeface="Ashbury"/>
              </a:rPr>
              <a:t> is an unsupervised learning algorithm for obtaining vector representations for words. Training is performed on aggregated global word-word co-occurrence statistics from a corpus, and the resulting representations showcase interesting linear substructures of the word vector space.</a:t>
            </a:r>
            <a:endParaRPr lang="en-IN" dirty="0">
              <a:solidFill>
                <a:srgbClr val="FFFF00"/>
              </a:solidFill>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7212" y="1602224"/>
            <a:ext cx="11077575" cy="41269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1367" y="618596"/>
            <a:ext cx="5838092" cy="769441"/>
          </a:xfrm>
          <a:prstGeom prst="rect">
            <a:avLst/>
          </a:prstGeom>
        </p:spPr>
        <p:txBody>
          <a:bodyPr wrap="square">
            <a:spAutoFit/>
          </a:bodyPr>
          <a:lstStyle/>
          <a:p>
            <a:pPr algn="ctr"/>
            <a:r>
              <a:rPr lang="en-IN" sz="4400" b="1" dirty="0">
                <a:latin typeface="medium-content-sans-serif-font"/>
              </a:rPr>
              <a:t>         </a:t>
            </a:r>
            <a:r>
              <a:rPr lang="en-IN" sz="4400" b="1" dirty="0">
                <a:solidFill>
                  <a:schemeClr val="tx2"/>
                </a:solidFill>
                <a:latin typeface="medium-content-sans-serif-font"/>
              </a:rPr>
              <a:t>Model Architecture</a:t>
            </a:r>
            <a:endParaRPr lang="en-IN" sz="4400" b="1" i="0" dirty="0">
              <a:solidFill>
                <a:schemeClr val="tx2"/>
              </a:solidFill>
              <a:effectLst/>
              <a:latin typeface="medium-content-sans-serif-font"/>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4154" y="1468983"/>
            <a:ext cx="9038804" cy="3143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2229" y="606945"/>
            <a:ext cx="9518931" cy="2585323"/>
          </a:xfrm>
          <a:prstGeom prst="rect">
            <a:avLst/>
          </a:prstGeom>
        </p:spPr>
        <p:txBody>
          <a:bodyPr wrap="square">
            <a:spAutoFit/>
          </a:bodyPr>
          <a:lstStyle/>
          <a:p>
            <a:r>
              <a:rPr lang="en-US" dirty="0">
                <a:latin typeface="medium-content-serif-font"/>
              </a:rPr>
              <a:t>Finally the weights of the model will be updated through backpropagation algorithm and the model will learn to output a word, given an image feature vector and a partial caption. So in summary, we have:</a:t>
            </a:r>
            <a:endParaRPr lang="en-US" dirty="0">
              <a:latin typeface="medium-content-serif-font"/>
            </a:endParaRPr>
          </a:p>
          <a:p>
            <a:r>
              <a:rPr lang="en-US" dirty="0">
                <a:latin typeface="medium-content-serif-font"/>
              </a:rPr>
              <a:t>Input_1 -&gt; Partial Caption</a:t>
            </a:r>
            <a:endParaRPr lang="en-US" dirty="0">
              <a:latin typeface="medium-content-serif-font"/>
            </a:endParaRPr>
          </a:p>
          <a:p>
            <a:endParaRPr lang="en-US" dirty="0">
              <a:latin typeface="medium-content-serif-font"/>
            </a:endParaRPr>
          </a:p>
          <a:p>
            <a:r>
              <a:rPr lang="en-US" dirty="0">
                <a:latin typeface="medium-content-serif-font"/>
              </a:rPr>
              <a:t>Input_2 -&gt; Image feature vector</a:t>
            </a:r>
            <a:endParaRPr lang="en-US" dirty="0">
              <a:latin typeface="medium-content-serif-font"/>
            </a:endParaRPr>
          </a:p>
          <a:p>
            <a:endParaRPr lang="en-US" dirty="0">
              <a:latin typeface="medium-content-serif-font"/>
            </a:endParaRPr>
          </a:p>
          <a:p>
            <a:r>
              <a:rPr lang="en-US" dirty="0">
                <a:latin typeface="medium-content-serif-font"/>
              </a:rPr>
              <a:t>Output -&gt; An appropriate word, next in the sequence of partial caption provided in the input_1 (or in probability terms we say </a:t>
            </a:r>
            <a:r>
              <a:rPr lang="en-US" b="1" dirty="0">
                <a:latin typeface="medium-content-serif-font"/>
              </a:rPr>
              <a:t>conditioned </a:t>
            </a:r>
            <a:r>
              <a:rPr lang="en-US" dirty="0">
                <a:latin typeface="medium-content-serif-font"/>
              </a:rPr>
              <a:t>on image vector and the partial caption)</a:t>
            </a:r>
            <a:endParaRPr lang="en-US" b="0" i="0" dirty="0">
              <a:effectLst/>
              <a:latin typeface="medium-content-serif-font"/>
            </a:endParaRPr>
          </a:p>
        </p:txBody>
      </p:sp>
      <p:sp>
        <p:nvSpPr>
          <p:cNvPr id="5" name="Rectangle 4"/>
          <p:cNvSpPr/>
          <p:nvPr/>
        </p:nvSpPr>
        <p:spPr>
          <a:xfrm>
            <a:off x="782229" y="3774669"/>
            <a:ext cx="10384780" cy="1200329"/>
          </a:xfrm>
          <a:prstGeom prst="rect">
            <a:avLst/>
          </a:prstGeom>
        </p:spPr>
        <p:txBody>
          <a:bodyPr wrap="square">
            <a:spAutoFit/>
          </a:bodyPr>
          <a:lstStyle/>
          <a:p>
            <a:r>
              <a:rPr lang="en-US" b="1" dirty="0">
                <a:latin typeface="medium-content-serif-font"/>
              </a:rPr>
              <a:t>Hyper parameters during training:</a:t>
            </a:r>
            <a:endParaRPr lang="en-US" dirty="0">
              <a:latin typeface="medium-content-serif-font"/>
            </a:endParaRPr>
          </a:p>
          <a:p>
            <a:r>
              <a:rPr lang="en-US" dirty="0">
                <a:latin typeface="medium-content-serif-font"/>
              </a:rPr>
              <a:t>The model was then trained for 30 epochs with the initial learning rate of 0.001 and 3 pictures per batch (batch size). However after 20 epochs, the learning rate was reduced to 0.0001 and the model was trained on 6 pictures per batch.</a:t>
            </a:r>
            <a:endParaRPr lang="en-US" b="0" i="0" dirty="0">
              <a:effectLst/>
              <a:latin typeface="medium-content-serif-font"/>
            </a:endParaRPr>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51467" y="1722967"/>
            <a:ext cx="5410200" cy="341206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70009" y="1196031"/>
            <a:ext cx="5025991" cy="369332"/>
          </a:xfrm>
          <a:prstGeom prst="rect">
            <a:avLst/>
          </a:prstGeom>
        </p:spPr>
        <p:txBody>
          <a:bodyPr wrap="none">
            <a:spAutoFit/>
          </a:bodyPr>
          <a:lstStyle/>
          <a:p>
            <a:r>
              <a:rPr lang="en-US" dirty="0">
                <a:latin typeface="medium-content-serif-font"/>
              </a:rPr>
              <a:t>The third image vector and caption were as follows:</a:t>
            </a:r>
            <a:endParaRPr lang="en-IN" dirty="0"/>
          </a:p>
        </p:txBody>
      </p:sp>
      <p:sp>
        <p:nvSpPr>
          <p:cNvPr id="3" name="Rectangle 2"/>
          <p:cNvSpPr/>
          <p:nvPr/>
        </p:nvSpPr>
        <p:spPr>
          <a:xfrm>
            <a:off x="1151467" y="5292636"/>
            <a:ext cx="10752666" cy="923330"/>
          </a:xfrm>
          <a:prstGeom prst="rect">
            <a:avLst/>
          </a:prstGeom>
        </p:spPr>
        <p:txBody>
          <a:bodyPr wrap="square">
            <a:spAutoFit/>
          </a:bodyPr>
          <a:lstStyle/>
          <a:p>
            <a:r>
              <a:rPr lang="en-US" dirty="0">
                <a:latin typeface="medium-content-serif-font"/>
              </a:rPr>
              <a:t>Caption -&gt; the black cat is walking on grass</a:t>
            </a:r>
            <a:endParaRPr lang="en-US" dirty="0">
              <a:latin typeface="medium-content-serif-font"/>
            </a:endParaRPr>
          </a:p>
          <a:p>
            <a:r>
              <a:rPr lang="en-US" dirty="0">
                <a:latin typeface="medium-content-serif-font"/>
              </a:rPr>
              <a:t>Also the vocabulary in the example was:</a:t>
            </a:r>
            <a:endParaRPr lang="en-US" dirty="0">
              <a:latin typeface="medium-content-serif-font"/>
            </a:endParaRPr>
          </a:p>
          <a:p>
            <a:r>
              <a:rPr lang="en-US" dirty="0">
                <a:latin typeface="medium-content-serif-font"/>
              </a:rPr>
              <a:t>vocab = {black, cat, </a:t>
            </a:r>
            <a:r>
              <a:rPr lang="en-US" dirty="0" err="1">
                <a:latin typeface="medium-content-serif-font"/>
              </a:rPr>
              <a:t>endseq</a:t>
            </a:r>
            <a:r>
              <a:rPr lang="en-US" dirty="0">
                <a:latin typeface="medium-content-serif-font"/>
              </a:rPr>
              <a:t>, grass, is, on, road, sat, </a:t>
            </a:r>
            <a:r>
              <a:rPr lang="en-US" dirty="0" err="1">
                <a:latin typeface="medium-content-serif-font"/>
              </a:rPr>
              <a:t>startseq</a:t>
            </a:r>
            <a:r>
              <a:rPr lang="en-US" dirty="0">
                <a:latin typeface="medium-content-serif-font"/>
              </a:rPr>
              <a:t>, the, walking, white}</a:t>
            </a:r>
            <a:endParaRPr lang="en-US" b="0" i="0" dirty="0">
              <a:effectLst/>
              <a:latin typeface="medium-content-serif-font"/>
            </a:endParaRPr>
          </a:p>
        </p:txBody>
      </p:sp>
      <p:sp>
        <p:nvSpPr>
          <p:cNvPr id="4" name="Rectangle 3"/>
          <p:cNvSpPr/>
          <p:nvPr/>
        </p:nvSpPr>
        <p:spPr>
          <a:xfrm>
            <a:off x="5148331" y="330541"/>
            <a:ext cx="2188484" cy="707886"/>
          </a:xfrm>
          <a:prstGeom prst="rect">
            <a:avLst/>
          </a:prstGeom>
        </p:spPr>
        <p:txBody>
          <a:bodyPr wrap="none">
            <a:spAutoFit/>
          </a:bodyPr>
          <a:lstStyle/>
          <a:p>
            <a:r>
              <a:rPr lang="en-IN" sz="4000" b="1" dirty="0">
                <a:solidFill>
                  <a:schemeClr val="tx2"/>
                </a:solidFill>
                <a:latin typeface="medium-content-sans-serif-font"/>
              </a:rPr>
              <a:t>Inference</a:t>
            </a:r>
            <a:endParaRPr lang="en-IN" sz="4000" b="1" i="0" dirty="0">
              <a:solidFill>
                <a:schemeClr val="tx2"/>
              </a:solidFill>
              <a:effectLst/>
              <a:latin typeface="medium-content-sans-serif-font"/>
            </a:endParaRPr>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6573" y="1463040"/>
            <a:ext cx="5259824" cy="502242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87399" y="611025"/>
            <a:ext cx="8314267" cy="369332"/>
          </a:xfrm>
          <a:prstGeom prst="rect">
            <a:avLst/>
          </a:prstGeom>
        </p:spPr>
        <p:txBody>
          <a:bodyPr wrap="square">
            <a:spAutoFit/>
          </a:bodyPr>
          <a:lstStyle/>
          <a:p>
            <a:r>
              <a:rPr lang="en-US" dirty="0">
                <a:latin typeface="medium-content-serif-font"/>
              </a:rPr>
              <a:t>We will generate the caption iteratively, one word at a time as follows:</a:t>
            </a:r>
            <a:endParaRPr lang="en-IN" dirty="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7210" y="1463040"/>
            <a:ext cx="5259824" cy="50224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334" y="811742"/>
            <a:ext cx="5799668" cy="545359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2999" y="811742"/>
            <a:ext cx="5799667" cy="54535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2"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4000" y="956468"/>
            <a:ext cx="5579533" cy="4945063"/>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2266" y="955675"/>
            <a:ext cx="5909733" cy="49450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333" y="956468"/>
            <a:ext cx="5757333" cy="4945063"/>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6066" y="955675"/>
            <a:ext cx="5985933" cy="49450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1266" y="2659559"/>
            <a:ext cx="6400800" cy="1323439"/>
          </a:xfrm>
          <a:prstGeom prst="rect">
            <a:avLst/>
          </a:prstGeom>
        </p:spPr>
        <p:txBody>
          <a:bodyPr wrap="square">
            <a:spAutoFit/>
          </a:bodyPr>
          <a:lstStyle/>
          <a:p>
            <a:pPr algn="ctr"/>
            <a:r>
              <a:rPr lang="en-IN" sz="4400" b="1" dirty="0"/>
              <a:t>        </a:t>
            </a:r>
            <a:r>
              <a:rPr lang="en-IN" sz="8000" b="1" dirty="0"/>
              <a:t>THE END </a:t>
            </a:r>
            <a:endParaRPr lang="en-IN" sz="8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3" y="4157664"/>
            <a:ext cx="11029616" cy="623887"/>
          </a:xfrm>
        </p:spPr>
        <p:txBody>
          <a:bodyPr>
            <a:normAutofit fontScale="90000"/>
          </a:bodyPr>
          <a:lstStyle/>
          <a:p>
            <a:r>
              <a:rPr lang="en-IN" dirty="0"/>
              <a:t>                              Can you write a caption ?</a:t>
            </a:r>
            <a:endParaRPr lang="en-IN" dirty="0"/>
          </a:p>
        </p:txBody>
      </p:sp>
      <p:pic>
        <p:nvPicPr>
          <p:cNvPr id="1026" name="Picture 2"/>
          <p:cNvPicPr>
            <a:picLocks noGrp="1" noChangeAspect="1" noChangeArrowheads="1"/>
          </p:cNvPicPr>
          <p:nvPr>
            <p:ph type="pic" idx="1"/>
          </p:nvPr>
        </p:nvPicPr>
        <p:blipFill>
          <a:blip r:embed="rId1">
            <a:extLst>
              <a:ext uri="{28A0092B-C50C-407E-A947-70E740481C1C}">
                <a14:useLocalDpi xmlns:a14="http://schemas.microsoft.com/office/drawing/2010/main" val="0"/>
              </a:ext>
            </a:extLst>
          </a:blip>
          <a:srcRect l="30400" r="30400"/>
          <a:stretch>
            <a:fillRect/>
          </a:stretch>
        </p:blipFill>
        <p:spPr bwMode="auto">
          <a:xfrm>
            <a:off x="4495800" y="461963"/>
            <a:ext cx="3200400" cy="3695701"/>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half" idx="2"/>
          </p:nvPr>
        </p:nvSpPr>
        <p:spPr>
          <a:xfrm>
            <a:off x="1154954" y="5267325"/>
            <a:ext cx="9598771" cy="990599"/>
          </a:xfrm>
        </p:spPr>
        <p:txBody>
          <a:bodyPr/>
          <a:lstStyle/>
          <a:p>
            <a:r>
              <a:rPr lang="en-US" dirty="0"/>
              <a:t>Well some of you might say “</a:t>
            </a:r>
            <a:r>
              <a:rPr lang="en-US" b="1" dirty="0"/>
              <a:t>A white dog in a grassy area</a:t>
            </a:r>
            <a:r>
              <a:rPr lang="en-US" dirty="0"/>
              <a:t>”, some might say “</a:t>
            </a:r>
            <a:r>
              <a:rPr lang="en-US" b="1" dirty="0"/>
              <a:t>White dog with brown spots</a:t>
            </a:r>
            <a:r>
              <a:rPr lang="en-US" dirty="0"/>
              <a:t>” and yet some others might say “</a:t>
            </a:r>
            <a:r>
              <a:rPr lang="en-US" b="1" dirty="0"/>
              <a:t>A dog on grass and some pink flowers</a:t>
            </a:r>
            <a:r>
              <a:rPr lang="en-US" dirty="0"/>
              <a:t>”.</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951" y="628650"/>
            <a:ext cx="11325224" cy="5262979"/>
          </a:xfrm>
          <a:prstGeom prst="rect">
            <a:avLst/>
          </a:prstGeom>
        </p:spPr>
        <p:txBody>
          <a:bodyPr wrap="square">
            <a:spAutoFit/>
          </a:bodyPr>
          <a:lstStyle/>
          <a:p>
            <a:r>
              <a:rPr lang="en-US" sz="4000" b="1" dirty="0">
                <a:latin typeface="medium-content-sans-serif-font"/>
              </a:rPr>
              <a:t>                                   </a:t>
            </a:r>
            <a:r>
              <a:rPr lang="en-US" sz="4000" b="1" dirty="0">
                <a:solidFill>
                  <a:schemeClr val="tx2"/>
                </a:solidFill>
                <a:latin typeface="medium-content-sans-serif-font"/>
              </a:rPr>
              <a:t>Motivation</a:t>
            </a:r>
            <a:endParaRPr lang="en-US" sz="4000" b="1" dirty="0">
              <a:solidFill>
                <a:schemeClr val="tx2"/>
              </a:solidFill>
              <a:latin typeface="medium-content-sans-serif-font"/>
            </a:endParaRPr>
          </a:p>
          <a:p>
            <a:r>
              <a:rPr lang="en-US" dirty="0">
                <a:latin typeface="medium-content-serif-font"/>
              </a:rPr>
              <a:t>We must first understand how important this problem is to real world scenarios. Let’s see few applications where a solution to this problem can be very useful.</a:t>
            </a:r>
            <a:endParaRPr lang="en-US" dirty="0">
              <a:latin typeface="medium-content-serif-font"/>
            </a:endParaRPr>
          </a:p>
          <a:p>
            <a:endParaRPr lang="en-US" dirty="0">
              <a:latin typeface="medium-content-serif-font"/>
            </a:endParaRPr>
          </a:p>
          <a:p>
            <a:pPr>
              <a:buFont typeface="Arial" panose="020B0604020202020204" pitchFamily="34" charset="0"/>
              <a:buChar char="•"/>
            </a:pPr>
            <a:r>
              <a:rPr lang="en-US" dirty="0">
                <a:latin typeface="medium-content-serif-font"/>
              </a:rPr>
              <a:t>Self driving cars — Automatic driving is one of the biggest challenges and if we can properly caption the scene around the car, it can give a boost to the self driving system.</a:t>
            </a:r>
            <a:endParaRPr lang="en-US" dirty="0">
              <a:latin typeface="medium-content-serif-font"/>
            </a:endParaRPr>
          </a:p>
          <a:p>
            <a:pPr>
              <a:buFont typeface="Arial" panose="020B0604020202020204" pitchFamily="34" charset="0"/>
              <a:buChar char="•"/>
            </a:pPr>
            <a:endParaRPr lang="en-US" dirty="0">
              <a:latin typeface="medium-content-serif-font"/>
            </a:endParaRPr>
          </a:p>
          <a:p>
            <a:pPr>
              <a:buFont typeface="Arial" panose="020B0604020202020204" pitchFamily="34" charset="0"/>
              <a:buChar char="•"/>
            </a:pPr>
            <a:r>
              <a:rPr lang="en-US" dirty="0">
                <a:latin typeface="medium-content-serif-font"/>
              </a:rPr>
              <a:t>Aid to the blind — We can create a product for the blind which will guide them travelling on the roads without the support of anyone else. We can do this by first converting the scene into text and then the text to voice. Both are now famous applications of Deep Learning. </a:t>
            </a:r>
            <a:endParaRPr lang="en-US" dirty="0">
              <a:latin typeface="medium-content-serif-font"/>
            </a:endParaRPr>
          </a:p>
          <a:p>
            <a:pPr>
              <a:buFont typeface="Arial" panose="020B0604020202020204" pitchFamily="34" charset="0"/>
              <a:buChar char="•"/>
            </a:pPr>
            <a:endParaRPr lang="en-US" dirty="0">
              <a:latin typeface="medium-content-serif-font"/>
            </a:endParaRPr>
          </a:p>
          <a:p>
            <a:r>
              <a:rPr lang="en-US" sz="1600" dirty="0"/>
              <a:t>CCTV cameras are everywhere today, but along with viewing the world, if we can also generate relevant captions, then we can raise alarms as soon as there is some malicious activity going on somewhere. This could probably help reduce some crime and/or accidents.</a:t>
            </a:r>
            <a:endParaRPr lang="en-US" sz="1600" dirty="0"/>
          </a:p>
          <a:p>
            <a:endParaRPr lang="en-US" sz="1600" dirty="0"/>
          </a:p>
          <a:p>
            <a:r>
              <a:rPr lang="en-US" sz="1600" dirty="0"/>
              <a:t>Automatic Captioning can help, make Google Image Search as good as Google Search, as then every image could be first converted into a caption and then search can be performed based on the caption</a:t>
            </a:r>
            <a:r>
              <a:rPr lang="en-US" dirty="0"/>
              <a:t>.</a:t>
            </a:r>
            <a:endParaRPr lang="en-US" dirty="0"/>
          </a:p>
          <a:p>
            <a:pPr>
              <a:buFont typeface="Arial" panose="020B0604020202020204" pitchFamily="34" charset="0"/>
              <a:buChar char="•"/>
            </a:pPr>
            <a:endParaRPr lang="en-US" b="0" i="0" dirty="0">
              <a:effectLst/>
              <a:latin typeface="medium-content-serif-fon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902619" cy="965265"/>
          </a:xfrm>
        </p:spPr>
        <p:txBody>
          <a:bodyPr/>
          <a:lstStyle/>
          <a:p>
            <a:pPr algn="ctr"/>
            <a:r>
              <a:rPr lang="en-IN" b="1" dirty="0"/>
              <a:t>CNN Architecture</a:t>
            </a:r>
            <a:endParaRPr lang="en-IN" b="1"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657665" y="1683026"/>
            <a:ext cx="7838446" cy="4565374"/>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9359280" cy="1362830"/>
          </a:xfrm>
        </p:spPr>
        <p:txBody>
          <a:bodyPr/>
          <a:lstStyle/>
          <a:p>
            <a:pPr algn="ctr"/>
            <a:r>
              <a:rPr lang="en-IN" b="1" dirty="0"/>
              <a:t>RNN Architecture </a:t>
            </a:r>
            <a:endParaRPr lang="en-IN" b="1" dirty="0"/>
          </a:p>
        </p:txBody>
      </p:sp>
      <p:pic>
        <p:nvPicPr>
          <p:cNvPr id="5" name="Content Placeholder 4" descr="A close up of a clock&#10;&#10;Description automatically generated"/>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37741" y="1815548"/>
            <a:ext cx="8467651" cy="2764052"/>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0565" y="805815"/>
            <a:ext cx="6553835" cy="922020"/>
          </a:xfrm>
          <a:prstGeom prst="rect">
            <a:avLst/>
          </a:prstGeom>
        </p:spPr>
        <p:txBody>
          <a:bodyPr wrap="square">
            <a:spAutoFit/>
          </a:bodyPr>
          <a:lstStyle/>
          <a:p>
            <a:r>
              <a:rPr lang="en-IN" sz="5400" b="1" dirty="0">
                <a:solidFill>
                  <a:schemeClr val="tx2"/>
                </a:solidFill>
                <a:latin typeface="medium-content-sans-serif-font"/>
              </a:rPr>
              <a:t>Data Collection</a:t>
            </a:r>
            <a:endParaRPr lang="en-IN" sz="5400" b="1" i="0" dirty="0">
              <a:solidFill>
                <a:schemeClr val="tx2"/>
              </a:solidFill>
              <a:effectLst/>
              <a:latin typeface="medium-content-sans-serif-font"/>
            </a:endParaRPr>
          </a:p>
        </p:txBody>
      </p:sp>
      <p:sp>
        <p:nvSpPr>
          <p:cNvPr id="4" name="Rectangle 3"/>
          <p:cNvSpPr/>
          <p:nvPr/>
        </p:nvSpPr>
        <p:spPr>
          <a:xfrm>
            <a:off x="662304" y="2244438"/>
            <a:ext cx="10372725" cy="2861310"/>
          </a:xfrm>
          <a:prstGeom prst="rect">
            <a:avLst/>
          </a:prstGeom>
        </p:spPr>
        <p:txBody>
          <a:bodyPr wrap="square">
            <a:spAutoFit/>
          </a:bodyPr>
          <a:lstStyle/>
          <a:p>
            <a:r>
              <a:rPr lang="en-US" dirty="0">
                <a:latin typeface="medium-content-serif-font"/>
              </a:rPr>
              <a:t>There are many open source datasets available for this problem, like Flickr 8k (containing8k images), Flickr 30k (containing 30k images), MS COCO (containing 180k images), etc.</a:t>
            </a:r>
            <a:endParaRPr lang="en-US" dirty="0">
              <a:latin typeface="medium-content-serif-font"/>
            </a:endParaRPr>
          </a:p>
          <a:p>
            <a:r>
              <a:rPr lang="en-US" dirty="0">
                <a:latin typeface="medium-content-serif-font"/>
              </a:rPr>
              <a:t>But for the purpose of this case study, I have used the Flickr </a:t>
            </a:r>
            <a:r>
              <a:rPr lang="en-IN" altLang="en-US" dirty="0">
                <a:latin typeface="medium-content-serif-font"/>
              </a:rPr>
              <a:t>30</a:t>
            </a:r>
            <a:r>
              <a:rPr lang="en-US" dirty="0">
                <a:latin typeface="medium-content-serif-font"/>
              </a:rPr>
              <a:t>k dataset.</a:t>
            </a:r>
            <a:endParaRPr lang="en-US" dirty="0">
              <a:latin typeface="medium-content-serif-font"/>
            </a:endParaRPr>
          </a:p>
          <a:p>
            <a:r>
              <a:rPr lang="en-US" dirty="0">
                <a:latin typeface="medium-content-serif-font"/>
              </a:rPr>
              <a:t>This dataset contains </a:t>
            </a:r>
            <a:r>
              <a:rPr lang="en-IN" altLang="en-US" dirty="0">
                <a:latin typeface="medium-content-serif-font"/>
              </a:rPr>
              <a:t>30</a:t>
            </a:r>
            <a:r>
              <a:rPr lang="en-US" dirty="0">
                <a:latin typeface="medium-content-serif-font"/>
              </a:rPr>
              <a:t>000 images each with 5 captions (as we have already seen in the Introduction section that an image can have multiple captions, all being relevant simultaneously).</a:t>
            </a:r>
            <a:endParaRPr lang="en-US" dirty="0">
              <a:latin typeface="medium-content-serif-font"/>
            </a:endParaRPr>
          </a:p>
          <a:p>
            <a:r>
              <a:rPr lang="en-US" dirty="0">
                <a:latin typeface="medium-content-serif-font"/>
              </a:rPr>
              <a:t>These images are bifurcated as follows:</a:t>
            </a:r>
            <a:endParaRPr lang="en-US" dirty="0">
              <a:latin typeface="medium-content-serif-font"/>
            </a:endParaRPr>
          </a:p>
          <a:p>
            <a:pPr>
              <a:buFont typeface="Arial" panose="020B0604020202020204" pitchFamily="34" charset="0"/>
              <a:buChar char="•"/>
            </a:pPr>
            <a:r>
              <a:rPr lang="en-US" dirty="0">
                <a:latin typeface="medium-content-serif-font"/>
              </a:rPr>
              <a:t>Training Set — </a:t>
            </a:r>
            <a:r>
              <a:rPr lang="en-IN" altLang="en-US" dirty="0">
                <a:latin typeface="medium-content-serif-font"/>
              </a:rPr>
              <a:t>29</a:t>
            </a:r>
            <a:r>
              <a:rPr lang="en-US" dirty="0">
                <a:latin typeface="medium-content-serif-font"/>
              </a:rPr>
              <a:t>000 images</a:t>
            </a:r>
            <a:endParaRPr lang="en-US" dirty="0">
              <a:latin typeface="medium-content-serif-font"/>
            </a:endParaRPr>
          </a:p>
          <a:p>
            <a:pPr>
              <a:buFont typeface="Arial" panose="020B0604020202020204" pitchFamily="34" charset="0"/>
              <a:buChar char="•"/>
            </a:pPr>
            <a:r>
              <a:rPr lang="en-US" dirty="0">
                <a:latin typeface="medium-content-serif-font"/>
              </a:rPr>
              <a:t>Test Set — 1000 images</a:t>
            </a:r>
            <a:endParaRPr lang="en-US" b="0" i="0" dirty="0">
              <a:effectLst/>
              <a:latin typeface="medium-content-serif-fon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2819" y="662975"/>
            <a:ext cx="4506362" cy="830997"/>
          </a:xfrm>
          <a:prstGeom prst="rect">
            <a:avLst/>
          </a:prstGeom>
        </p:spPr>
        <p:txBody>
          <a:bodyPr wrap="none">
            <a:spAutoFit/>
          </a:bodyPr>
          <a:lstStyle/>
          <a:p>
            <a:pPr algn="ctr"/>
            <a:r>
              <a:rPr lang="en-IN" sz="4800" b="1" dirty="0">
                <a:solidFill>
                  <a:schemeClr val="tx2"/>
                </a:solidFill>
              </a:rPr>
              <a:t>Data Cleaning</a:t>
            </a:r>
            <a:endParaRPr lang="en-IN" sz="4800" dirty="0">
              <a:solidFill>
                <a:schemeClr val="tx2"/>
              </a:solidFill>
            </a:endParaRPr>
          </a:p>
        </p:txBody>
      </p:sp>
      <p:sp>
        <p:nvSpPr>
          <p:cNvPr id="3" name="Rectangle: Rounded Corners 2"/>
          <p:cNvSpPr/>
          <p:nvPr/>
        </p:nvSpPr>
        <p:spPr>
          <a:xfrm>
            <a:off x="1630016" y="1743129"/>
            <a:ext cx="2583547" cy="2093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Flickr_30k token.txt</a:t>
            </a:r>
            <a:endParaRPr lang="en-IN" dirty="0"/>
          </a:p>
        </p:txBody>
      </p:sp>
      <p:sp>
        <p:nvSpPr>
          <p:cNvPr id="7" name="Rectangle: Rounded Corners 6"/>
          <p:cNvSpPr/>
          <p:nvPr/>
        </p:nvSpPr>
        <p:spPr>
          <a:xfrm>
            <a:off x="6726264" y="4642252"/>
            <a:ext cx="2583547" cy="2093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Vocab</a:t>
            </a:r>
            <a:endParaRPr lang="en-IN" dirty="0"/>
          </a:p>
          <a:p>
            <a:pPr algn="ctr"/>
            <a:r>
              <a:rPr lang="en-IN" dirty="0"/>
              <a:t>(18055)</a:t>
            </a:r>
            <a:endParaRPr lang="en-IN" dirty="0"/>
          </a:p>
        </p:txBody>
      </p:sp>
      <p:sp>
        <p:nvSpPr>
          <p:cNvPr id="8" name="Rectangle: Rounded Corners 7"/>
          <p:cNvSpPr/>
          <p:nvPr/>
        </p:nvSpPr>
        <p:spPr>
          <a:xfrm>
            <a:off x="6726264" y="1743129"/>
            <a:ext cx="2583547" cy="2093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Total Words</a:t>
            </a:r>
            <a:endParaRPr lang="en-IN" dirty="0"/>
          </a:p>
          <a:p>
            <a:pPr algn="ctr"/>
            <a:r>
              <a:rPr lang="en-IN" dirty="0"/>
              <a:t>(1679081)</a:t>
            </a:r>
            <a:endParaRPr lang="en-IN" dirty="0"/>
          </a:p>
        </p:txBody>
      </p:sp>
      <p:sp>
        <p:nvSpPr>
          <p:cNvPr id="9" name="Rectangle: Rounded Corners 8"/>
          <p:cNvSpPr/>
          <p:nvPr/>
        </p:nvSpPr>
        <p:spPr>
          <a:xfrm>
            <a:off x="1630015" y="4642252"/>
            <a:ext cx="2583547" cy="2093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Total Words_1</a:t>
            </a:r>
            <a:endParaRPr lang="en-IN" dirty="0"/>
          </a:p>
          <a:p>
            <a:pPr algn="ctr"/>
            <a:r>
              <a:rPr lang="en-IN" dirty="0"/>
              <a:t>(5118)</a:t>
            </a:r>
            <a:endParaRPr lang="en-IN" dirty="0"/>
          </a:p>
        </p:txBody>
      </p:sp>
      <p:cxnSp>
        <p:nvCxnSpPr>
          <p:cNvPr id="11" name="Straight Arrow Connector 10"/>
          <p:cNvCxnSpPr>
            <a:stCxn id="3" idx="3"/>
            <a:endCxn id="8" idx="1"/>
          </p:cNvCxnSpPr>
          <p:nvPr/>
        </p:nvCxnSpPr>
        <p:spPr>
          <a:xfrm>
            <a:off x="4213563" y="2789817"/>
            <a:ext cx="251270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Connector 24"/>
          <p:cNvCxnSpPr>
            <a:stCxn id="8" idx="3"/>
          </p:cNvCxnSpPr>
          <p:nvPr/>
        </p:nvCxnSpPr>
        <p:spPr>
          <a:xfrm>
            <a:off x="9309811" y="2789817"/>
            <a:ext cx="450886" cy="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a:off x="9760697" y="2836200"/>
            <a:ext cx="0" cy="2899123"/>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Arrow Connector 28"/>
          <p:cNvCxnSpPr>
            <a:endCxn id="7" idx="3"/>
          </p:cNvCxnSpPr>
          <p:nvPr/>
        </p:nvCxnSpPr>
        <p:spPr>
          <a:xfrm flipH="1" flipV="1">
            <a:off x="9309811" y="5688940"/>
            <a:ext cx="450886" cy="94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7" idx="1"/>
            <a:endCxn id="9" idx="3"/>
          </p:cNvCxnSpPr>
          <p:nvPr/>
        </p:nvCxnSpPr>
        <p:spPr>
          <a:xfrm flipH="1">
            <a:off x="4213562" y="5688940"/>
            <a:ext cx="25127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TextBox 32"/>
          <p:cNvSpPr txBox="1"/>
          <p:nvPr/>
        </p:nvSpPr>
        <p:spPr>
          <a:xfrm>
            <a:off x="4531773" y="1866487"/>
            <a:ext cx="1947127" cy="923330"/>
          </a:xfrm>
          <a:prstGeom prst="rect">
            <a:avLst/>
          </a:prstGeom>
          <a:noFill/>
        </p:spPr>
        <p:txBody>
          <a:bodyPr wrap="square" rtlCol="0">
            <a:spAutoFit/>
          </a:bodyPr>
          <a:lstStyle/>
          <a:p>
            <a:pPr algn="ctr"/>
            <a:r>
              <a:rPr lang="en-IN" dirty="0"/>
              <a:t>Iteration for counting total words</a:t>
            </a:r>
            <a:endParaRPr lang="en-IN" dirty="0"/>
          </a:p>
        </p:txBody>
      </p:sp>
      <p:sp>
        <p:nvSpPr>
          <p:cNvPr id="44" name="TextBox 43"/>
          <p:cNvSpPr txBox="1"/>
          <p:nvPr/>
        </p:nvSpPr>
        <p:spPr>
          <a:xfrm>
            <a:off x="9965635" y="3429000"/>
            <a:ext cx="1656518" cy="1477328"/>
          </a:xfrm>
          <a:prstGeom prst="rect">
            <a:avLst/>
          </a:prstGeom>
          <a:noFill/>
        </p:spPr>
        <p:txBody>
          <a:bodyPr wrap="square" rtlCol="0">
            <a:spAutoFit/>
          </a:bodyPr>
          <a:lstStyle/>
          <a:p>
            <a:r>
              <a:rPr lang="en-IN" dirty="0"/>
              <a:t>Using set() function to remove repeated words</a:t>
            </a:r>
            <a:endParaRPr lang="en-IN" dirty="0"/>
          </a:p>
        </p:txBody>
      </p:sp>
      <p:sp>
        <p:nvSpPr>
          <p:cNvPr id="45" name="TextBox 44"/>
          <p:cNvSpPr txBox="1"/>
          <p:nvPr/>
        </p:nvSpPr>
        <p:spPr>
          <a:xfrm>
            <a:off x="4593934" y="4285761"/>
            <a:ext cx="1743605" cy="2308324"/>
          </a:xfrm>
          <a:prstGeom prst="rect">
            <a:avLst/>
          </a:prstGeom>
          <a:noFill/>
        </p:spPr>
        <p:txBody>
          <a:bodyPr wrap="square" rtlCol="0">
            <a:spAutoFit/>
          </a:bodyPr>
          <a:lstStyle/>
          <a:p>
            <a:pPr algn="ctr"/>
            <a:r>
              <a:rPr lang="en-IN" dirty="0"/>
              <a:t>Using threshold frequency to find words with frequency greater than 10</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728" y="300332"/>
            <a:ext cx="8825659" cy="1981200"/>
          </a:xfrm>
        </p:spPr>
        <p:txBody>
          <a:bodyPr/>
          <a:lstStyle/>
          <a:p>
            <a:pPr algn="ctr"/>
            <a:r>
              <a:rPr lang="en-IN" b="1" dirty="0"/>
              <a:t>Loading the training and testing data and      manipulating</a:t>
            </a:r>
            <a:endParaRPr lang="en-IN" b="1" dirty="0"/>
          </a:p>
        </p:txBody>
      </p:sp>
      <p:sp>
        <p:nvSpPr>
          <p:cNvPr id="3" name="Text Placeholder 2"/>
          <p:cNvSpPr>
            <a:spLocks noGrp="1"/>
          </p:cNvSpPr>
          <p:nvPr>
            <p:ph type="body" sz="half" idx="2"/>
          </p:nvPr>
        </p:nvSpPr>
        <p:spPr>
          <a:xfrm>
            <a:off x="1502489" y="2842580"/>
            <a:ext cx="8825659" cy="2362200"/>
          </a:xfrm>
        </p:spPr>
        <p:txBody>
          <a:bodyPr/>
          <a:lstStyle/>
          <a:p>
            <a:r>
              <a:rPr lang="en-IN" dirty="0"/>
              <a:t>We have training an testing data given in our datasets so will simply load from there after loading both training and testing data we have .jpg as file extension and we don’t that from training so we will simply remove that from both training and testing data.</a:t>
            </a:r>
            <a:endParaRPr lang="en-IN" dirty="0"/>
          </a:p>
          <a:p>
            <a:r>
              <a:rPr lang="en-IN" dirty="0"/>
              <a:t>After that our model don’t know from where to start and where to end so for that we will add “</a:t>
            </a:r>
            <a:r>
              <a:rPr lang="en-IN" b="1" dirty="0" err="1"/>
              <a:t>startseq</a:t>
            </a:r>
            <a:r>
              <a:rPr lang="en-IN" dirty="0"/>
              <a:t>” in starting and “</a:t>
            </a:r>
            <a:r>
              <a:rPr lang="en-IN" b="1" dirty="0" err="1"/>
              <a:t>endseq</a:t>
            </a:r>
            <a:r>
              <a:rPr lang="en-IN" dirty="0"/>
              <a:t>” in end in training data.</a:t>
            </a:r>
            <a:endParaRPr lang="en-IN" dirty="0"/>
          </a:p>
          <a:p>
            <a:endParaRPr lang="en-IN" dirty="0"/>
          </a:p>
        </p:txBody>
      </p:sp>
      <p:sp>
        <p:nvSpPr>
          <p:cNvPr id="4" name="Rectangle: Rounded Corners 3"/>
          <p:cNvSpPr/>
          <p:nvPr/>
        </p:nvSpPr>
        <p:spPr>
          <a:xfrm>
            <a:off x="4960418" y="5204780"/>
            <a:ext cx="2629911" cy="13528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caption</a:t>
            </a:r>
            <a:endParaRPr lang="en-IN" dirty="0"/>
          </a:p>
        </p:txBody>
      </p:sp>
      <p:sp>
        <p:nvSpPr>
          <p:cNvPr id="5" name="Rectangle 4"/>
          <p:cNvSpPr/>
          <p:nvPr/>
        </p:nvSpPr>
        <p:spPr>
          <a:xfrm>
            <a:off x="2423054" y="5696558"/>
            <a:ext cx="1050288" cy="369332"/>
          </a:xfrm>
          <a:prstGeom prst="rect">
            <a:avLst/>
          </a:prstGeom>
        </p:spPr>
        <p:txBody>
          <a:bodyPr wrap="none">
            <a:spAutoFit/>
          </a:bodyPr>
          <a:lstStyle/>
          <a:p>
            <a:r>
              <a:rPr lang="en-IN" b="1" dirty="0" err="1"/>
              <a:t>startseq</a:t>
            </a:r>
            <a:endParaRPr lang="en-IN" dirty="0"/>
          </a:p>
        </p:txBody>
      </p:sp>
      <p:sp>
        <p:nvSpPr>
          <p:cNvPr id="6" name="Rectangle 5"/>
          <p:cNvSpPr/>
          <p:nvPr/>
        </p:nvSpPr>
        <p:spPr>
          <a:xfrm>
            <a:off x="8934583" y="5696558"/>
            <a:ext cx="1023037" cy="369332"/>
          </a:xfrm>
          <a:prstGeom prst="rect">
            <a:avLst/>
          </a:prstGeom>
        </p:spPr>
        <p:txBody>
          <a:bodyPr wrap="none">
            <a:spAutoFit/>
          </a:bodyPr>
          <a:lstStyle/>
          <a:p>
            <a:r>
              <a:rPr lang="en-IN" b="1" dirty="0" err="1"/>
              <a:t>endseq</a:t>
            </a:r>
            <a:endParaRPr lang="en-IN" dirty="0"/>
          </a:p>
        </p:txBody>
      </p:sp>
      <p:cxnSp>
        <p:nvCxnSpPr>
          <p:cNvPr id="8" name="Straight Connector 7"/>
          <p:cNvCxnSpPr>
            <a:stCxn id="5" idx="3"/>
            <a:endCxn id="4" idx="1"/>
          </p:cNvCxnSpPr>
          <p:nvPr/>
        </p:nvCxnSpPr>
        <p:spPr>
          <a:xfrm>
            <a:off x="3473342" y="5881224"/>
            <a:ext cx="14870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3"/>
            <a:endCxn id="6" idx="1"/>
          </p:cNvCxnSpPr>
          <p:nvPr/>
        </p:nvCxnSpPr>
        <p:spPr>
          <a:xfrm>
            <a:off x="7590329" y="5881224"/>
            <a:ext cx="1344254"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5823</Words>
  <Application>WPS Presentation</Application>
  <PresentationFormat>Widescreen</PresentationFormat>
  <Paragraphs>158</Paragraphs>
  <Slides>27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27</vt:i4>
      </vt:variant>
    </vt:vector>
  </HeadingPairs>
  <TitlesOfParts>
    <vt:vector size="42" baseType="lpstr">
      <vt:lpstr>Arial</vt:lpstr>
      <vt:lpstr>SimSun</vt:lpstr>
      <vt:lpstr>Wingdings</vt:lpstr>
      <vt:lpstr>Wingdings 3</vt:lpstr>
      <vt:lpstr>Arial</vt:lpstr>
      <vt:lpstr>medium-content-sans-serif-font</vt:lpstr>
      <vt:lpstr>Segoe Print</vt:lpstr>
      <vt:lpstr>medium-content-serif-font</vt:lpstr>
      <vt:lpstr>Century Gothic</vt:lpstr>
      <vt:lpstr>Microsoft YaHei</vt:lpstr>
      <vt:lpstr>Arial Unicode MS</vt:lpstr>
      <vt:lpstr>Symbol</vt:lpstr>
      <vt:lpstr>Calibri</vt:lpstr>
      <vt:lpstr>Ashbury</vt:lpstr>
      <vt:lpstr>Ion</vt:lpstr>
      <vt:lpstr>            CAPTION GENERATION</vt:lpstr>
      <vt:lpstr>PowerPoint 演示文稿</vt:lpstr>
      <vt:lpstr>                              Can you write a caption ?</vt:lpstr>
      <vt:lpstr>PowerPoint 演示文稿</vt:lpstr>
      <vt:lpstr>CNN Architecture</vt:lpstr>
      <vt:lpstr>RNN Architecture </vt:lpstr>
      <vt:lpstr>PowerPoint 演示文稿</vt:lpstr>
      <vt:lpstr>PowerPoint 演示文稿</vt:lpstr>
      <vt:lpstr>Loading the training and testing data and      manipulating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 PROJECT</dc:title>
  <dc:creator>S Rao</dc:creator>
  <cp:lastModifiedBy>Shivam Rajpoot</cp:lastModifiedBy>
  <cp:revision>53</cp:revision>
  <dcterms:created xsi:type="dcterms:W3CDTF">2019-10-01T22:18:00Z</dcterms:created>
  <dcterms:modified xsi:type="dcterms:W3CDTF">2020-05-17T07:54:40Z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1033-11.2.0.9327</vt:lpwstr>
  </property>
</Properties>
</file>