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15"/>
  </p:notesMasterIdLst>
  <p:sldIdLst>
    <p:sldId id="259" r:id="rId2"/>
    <p:sldId id="260" r:id="rId3"/>
    <p:sldId id="261" r:id="rId4"/>
    <p:sldId id="262" r:id="rId5"/>
    <p:sldId id="263" r:id="rId6"/>
    <p:sldId id="264" r:id="rId7"/>
    <p:sldId id="267" r:id="rId8"/>
    <p:sldId id="265" r:id="rId9"/>
    <p:sldId id="268" r:id="rId10"/>
    <p:sldId id="269" r:id="rId11"/>
    <p:sldId id="270" r:id="rId12"/>
    <p:sldId id="271" r:id="rId13"/>
    <p:sldId id="272" r:id="rId14"/>
  </p:sldIdLst>
  <p:sldSz cx="2437765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22AC8"/>
    <a:srgbClr val="42AACA"/>
    <a:srgbClr val="69F842"/>
    <a:srgbClr val="FF0066"/>
    <a:srgbClr val="0066FF"/>
    <a:srgbClr val="D63668"/>
    <a:srgbClr val="0000FF"/>
    <a:srgbClr val="F2F2F2"/>
    <a:srgbClr val="5A5A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89" autoAdjust="0"/>
    <p:restoredTop sz="72993" autoAdjust="0"/>
  </p:normalViewPr>
  <p:slideViewPr>
    <p:cSldViewPr snapToGrid="0" snapToObjects="1">
      <p:cViewPr varScale="1">
        <p:scale>
          <a:sx n="40" d="100"/>
          <a:sy n="40" d="100"/>
        </p:scale>
        <p:origin x="715" y="53"/>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3/13/2025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00824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10</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436088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62555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09793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2653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54655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561462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718781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832463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57283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52725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9</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414194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3351407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55453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83753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01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6811120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en-US"/>
              <a:t>Click to edit Master title style</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29069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38515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341186" y="5010150"/>
            <a:ext cx="103636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34256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0364965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05446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78302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a:t>Click icon to add picture</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7235312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3/13/2025</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41701056"/>
      </p:ext>
    </p:extLst>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s://www.augustman.com/in/gear/tech/instagram-updates-and-featur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0.jp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34.jp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www.smartsheet.com/content/project-description-templat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freepngimg.com/png/55110-rewards-image-free-clipart-hq"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pxfuel.com/en/free-photo-ovgsd"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freepngimg.com/png/19972-winner-transparent"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www.tuexpertoapps.com/2021/03/03/como-funcionan-los-hashtags-en-instagram/" TargetMode="External"/><Relationship Id="rId5" Type="http://schemas.openxmlformats.org/officeDocument/2006/relationships/image" Target="../media/image21.jpe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hyperlink" Target="https://www.solmedia-marketing.com/blog/successful-google-ads-campaign/" TargetMode="External"/><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618media.com/en/blog/shopping-ads-expansion/" TargetMode="Externa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CuadroTexto 571"/>
          <p:cNvSpPr txBox="1"/>
          <p:nvPr/>
        </p:nvSpPr>
        <p:spPr>
          <a:xfrm>
            <a:off x="4408778" y="1095343"/>
            <a:ext cx="15560093" cy="1569660"/>
          </a:xfrm>
          <a:prstGeom prst="rect">
            <a:avLst/>
          </a:prstGeom>
          <a:noFill/>
        </p:spPr>
        <p:txBody>
          <a:bodyPr wrap="none" rtlCol="0">
            <a:spAutoFit/>
          </a:bodyPr>
          <a:lstStyle/>
          <a:p>
            <a:pPr algn="ctr"/>
            <a:r>
              <a:rPr lang="en-US" sz="9600" b="1" dirty="0">
                <a:solidFill>
                  <a:srgbClr val="D63668"/>
                </a:solidFill>
                <a:latin typeface="Arial Rounded MT Bold" panose="020F0704030504030204" pitchFamily="34" charset="0"/>
                <a:ea typeface="Lato Heavy" charset="0"/>
                <a:cs typeface="Lato Heavy" charset="0"/>
              </a:rPr>
              <a:t>Instagram User </a:t>
            </a:r>
            <a:r>
              <a:rPr lang="en-US" sz="9600" b="1" dirty="0">
                <a:solidFill>
                  <a:srgbClr val="E22AC8"/>
                </a:solidFill>
                <a:latin typeface="Arial Rounded MT Bold" panose="020F0704030504030204" pitchFamily="34" charset="0"/>
                <a:ea typeface="Lato Heavy" charset="0"/>
                <a:cs typeface="Lato Heavy" charset="0"/>
              </a:rPr>
              <a:t>Analytics</a:t>
            </a:r>
            <a:r>
              <a:rPr lang="en-US" sz="9600" b="1" dirty="0">
                <a:solidFill>
                  <a:srgbClr val="D63668"/>
                </a:solidFill>
                <a:latin typeface="Arial Rounded MT Bold" panose="020F0704030504030204" pitchFamily="34" charset="0"/>
                <a:ea typeface="Lato Heavy" charset="0"/>
                <a:cs typeface="Lato Heavy" charset="0"/>
              </a:rPr>
              <a:t> </a:t>
            </a:r>
          </a:p>
        </p:txBody>
      </p:sp>
      <p:pic>
        <p:nvPicPr>
          <p:cNvPr id="5" name="Picture 4">
            <a:extLst>
              <a:ext uri="{FF2B5EF4-FFF2-40B4-BE49-F238E27FC236}">
                <a16:creationId xmlns:a16="http://schemas.microsoft.com/office/drawing/2014/main" id="{7B14B2F9-12C6-4C02-866D-92C1BF1B91BF}"/>
              </a:ext>
            </a:extLst>
          </p:cNvPr>
          <p:cNvPicPr>
            <a:picLocks noChangeAspect="1"/>
          </p:cNvPicPr>
          <p:nvPr/>
        </p:nvPicPr>
        <p:blipFill rotWithShape="1">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8522" t="9603" r="27708" b="12886"/>
          <a:stretch/>
        </p:blipFill>
        <p:spPr>
          <a:xfrm>
            <a:off x="9750424" y="4429125"/>
            <a:ext cx="4876800" cy="48577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0DD07892-B906-4E29-9C44-E0701EB5D815}"/>
              </a:ext>
            </a:extLst>
          </p:cNvPr>
          <p:cNvPicPr>
            <a:picLocks noChangeAspect="1"/>
          </p:cNvPicPr>
          <p:nvPr/>
        </p:nvPicPr>
        <p:blipFill rotWithShape="1">
          <a:blip r:embed="rId5">
            <a:extLst>
              <a:ext uri="{28A0092B-C50C-407E-A947-70E740481C1C}">
                <a14:useLocalDpi xmlns:a14="http://schemas.microsoft.com/office/drawing/2010/main" val="0"/>
              </a:ext>
            </a:extLst>
          </a:blip>
          <a:srcRect l="3107" r="13522"/>
          <a:stretch/>
        </p:blipFill>
        <p:spPr>
          <a:xfrm>
            <a:off x="419656" y="2938972"/>
            <a:ext cx="5791200" cy="3889968"/>
          </a:xfrm>
          <a:prstGeom prst="rect">
            <a:avLst/>
          </a:prstGeom>
          <a:ln>
            <a:noFill/>
          </a:ln>
          <a:effectLst>
            <a:softEdge rad="112500"/>
          </a:effectLst>
        </p:spPr>
      </p:pic>
      <p:pic>
        <p:nvPicPr>
          <p:cNvPr id="9" name="Picture 8">
            <a:extLst>
              <a:ext uri="{FF2B5EF4-FFF2-40B4-BE49-F238E27FC236}">
                <a16:creationId xmlns:a16="http://schemas.microsoft.com/office/drawing/2014/main" id="{CA1A2943-2DBB-41BE-8285-DBC5527500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656" y="8832044"/>
            <a:ext cx="4434944" cy="443494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1" name="Picture 10">
            <a:extLst>
              <a:ext uri="{FF2B5EF4-FFF2-40B4-BE49-F238E27FC236}">
                <a16:creationId xmlns:a16="http://schemas.microsoft.com/office/drawing/2014/main" id="{B57B1A12-8266-47A8-B46D-991D8939EF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28306" y="3062312"/>
            <a:ext cx="4434944" cy="443494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TextBox 11">
            <a:extLst>
              <a:ext uri="{FF2B5EF4-FFF2-40B4-BE49-F238E27FC236}">
                <a16:creationId xmlns:a16="http://schemas.microsoft.com/office/drawing/2014/main" id="{4EF84C77-B262-4224-8B96-CD208F8893DA}"/>
              </a:ext>
            </a:extLst>
          </p:cNvPr>
          <p:cNvSpPr txBox="1"/>
          <p:nvPr/>
        </p:nvSpPr>
        <p:spPr>
          <a:xfrm>
            <a:off x="16661844" y="12295321"/>
            <a:ext cx="7296150" cy="707886"/>
          </a:xfrm>
          <a:prstGeom prst="rect">
            <a:avLst/>
          </a:prstGeom>
          <a:noFill/>
        </p:spPr>
        <p:txBody>
          <a:bodyPr wrap="square" rtlCol="0">
            <a:spAutoFit/>
          </a:bodyPr>
          <a:lstStyle/>
          <a:p>
            <a:pPr algn="ctr"/>
            <a:r>
              <a:rPr lang="en-US" sz="4000" b="1" i="1" dirty="0">
                <a:solidFill>
                  <a:srgbClr val="FFC000"/>
                </a:solidFill>
                <a:latin typeface="Arial" panose="020B0604020202020204" pitchFamily="34" charset="0"/>
                <a:cs typeface="Arial" panose="020B0604020202020204" pitchFamily="34" charset="0"/>
              </a:rPr>
              <a:t>Created by Shivam Singh</a:t>
            </a:r>
            <a:endParaRPr lang="en-IN" sz="4000" b="1" i="1" dirty="0">
              <a:solidFill>
                <a:srgbClr val="FFC000"/>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CC5AA20-E830-48BD-8099-DCAA5BFD34EC}"/>
              </a:ext>
            </a:extLst>
          </p:cNvPr>
          <p:cNvPicPr>
            <a:picLocks noChangeAspect="1"/>
          </p:cNvPicPr>
          <p:nvPr/>
        </p:nvPicPr>
        <p:blipFill rotWithShape="1">
          <a:blip r:embed="rId8">
            <a:extLst>
              <a:ext uri="{28A0092B-C50C-407E-A947-70E740481C1C}">
                <a14:useLocalDpi xmlns:a14="http://schemas.microsoft.com/office/drawing/2010/main" val="0"/>
              </a:ext>
            </a:extLst>
          </a:blip>
          <a:srcRect l="9966" t="22417" r="9182"/>
          <a:stretch/>
        </p:blipFill>
        <p:spPr>
          <a:xfrm>
            <a:off x="8646054" y="10444177"/>
            <a:ext cx="6495520" cy="27908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78806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adroTexto 203"/>
          <p:cNvSpPr txBox="1"/>
          <p:nvPr/>
        </p:nvSpPr>
        <p:spPr>
          <a:xfrm>
            <a:off x="489386" y="2343652"/>
            <a:ext cx="20312779" cy="707886"/>
          </a:xfrm>
          <a:prstGeom prst="rect">
            <a:avLst/>
          </a:prstGeom>
          <a:noFill/>
        </p:spPr>
        <p:txBody>
          <a:bodyPr wrap="square" rtlCol="0">
            <a:spAutoFit/>
          </a:bodyPr>
          <a:lstStyle/>
          <a:p>
            <a:pPr marL="571500" indent="-571500">
              <a:buFont typeface="Wingdings" panose="05000000000000000000" pitchFamily="2" charset="2"/>
              <a:buChar char="q"/>
            </a:pPr>
            <a:r>
              <a:rPr lang="en-US" sz="4000" b="1" dirty="0">
                <a:solidFill>
                  <a:srgbClr val="FF0066"/>
                </a:solidFill>
                <a:latin typeface="Arial" panose="020B0604020202020204" pitchFamily="34" charset="0"/>
                <a:ea typeface="Lato Light" charset="0"/>
                <a:cs typeface="Arial" panose="020B0604020202020204" pitchFamily="34" charset="0"/>
              </a:rPr>
              <a:t>User Engagement:</a:t>
            </a:r>
            <a:endParaRPr lang="en-US" dirty="0">
              <a:latin typeface="Arial" panose="020B0604020202020204" pitchFamily="34" charset="0"/>
              <a:ea typeface="Lato Light" charset="0"/>
              <a:cs typeface="Arial" panose="020B0604020202020204" pitchFamily="34" charset="0"/>
            </a:endParaRPr>
          </a:p>
        </p:txBody>
      </p:sp>
      <p:sp>
        <p:nvSpPr>
          <p:cNvPr id="36" name="TextBox 35">
            <a:extLst>
              <a:ext uri="{FF2B5EF4-FFF2-40B4-BE49-F238E27FC236}">
                <a16:creationId xmlns:a16="http://schemas.microsoft.com/office/drawing/2014/main" id="{F330F21A-0054-4B99-B0F0-6FA900066B51}"/>
              </a:ext>
            </a:extLst>
          </p:cNvPr>
          <p:cNvSpPr txBox="1"/>
          <p:nvPr/>
        </p:nvSpPr>
        <p:spPr>
          <a:xfrm>
            <a:off x="858523" y="10236774"/>
            <a:ext cx="12192000" cy="646331"/>
          </a:xfrm>
          <a:prstGeom prst="rect">
            <a:avLst/>
          </a:prstGeom>
          <a:noFill/>
        </p:spPr>
        <p:txBody>
          <a:bodyPr wrap="square">
            <a:spAutoFit/>
          </a:bodyPr>
          <a:lstStyle/>
          <a:p>
            <a:r>
              <a:rPr lang="en-IN" sz="3600" dirty="0">
                <a:solidFill>
                  <a:srgbClr val="00B0F0"/>
                </a:solidFill>
                <a:latin typeface="Arial" panose="020B0604020202020204" pitchFamily="34" charset="0"/>
                <a:cs typeface="Arial" panose="020B0604020202020204" pitchFamily="34" charset="0"/>
              </a:rPr>
              <a:t>Average Users post on Instagram are:</a:t>
            </a:r>
          </a:p>
        </p:txBody>
      </p:sp>
      <p:sp>
        <p:nvSpPr>
          <p:cNvPr id="11" name="CuadroTexto 535">
            <a:extLst>
              <a:ext uri="{FF2B5EF4-FFF2-40B4-BE49-F238E27FC236}">
                <a16:creationId xmlns:a16="http://schemas.microsoft.com/office/drawing/2014/main" id="{EC3D1E90-979D-496B-86BB-E96299A9A4F4}"/>
              </a:ext>
            </a:extLst>
          </p:cNvPr>
          <p:cNvSpPr txBox="1"/>
          <p:nvPr/>
        </p:nvSpPr>
        <p:spPr>
          <a:xfrm>
            <a:off x="253820" y="662592"/>
            <a:ext cx="15862480" cy="1569660"/>
          </a:xfrm>
          <a:prstGeom prst="rect">
            <a:avLst/>
          </a:prstGeom>
          <a:noFill/>
        </p:spPr>
        <p:txBody>
          <a:bodyPr wrap="square" rtlCol="0">
            <a:spAutoFit/>
          </a:bodyPr>
          <a:lstStyle/>
          <a:p>
            <a:pPr algn="ctr"/>
            <a:r>
              <a:rPr lang="en-US" sz="9600" b="1" dirty="0">
                <a:solidFill>
                  <a:srgbClr val="69F842"/>
                </a:solidFill>
                <a:latin typeface="Arial Rounded MT Bold" panose="020F0704030504030204" pitchFamily="34" charset="0"/>
                <a:ea typeface="Lato Heavy" charset="0"/>
                <a:cs typeface="Lato Heavy" charset="0"/>
              </a:rPr>
              <a:t>Insights: </a:t>
            </a:r>
            <a:r>
              <a:rPr lang="en-US" sz="9600" b="1" dirty="0">
                <a:solidFill>
                  <a:srgbClr val="00B0F0"/>
                </a:solidFill>
                <a:latin typeface="Arial Rounded MT Bold" panose="020F0704030504030204" pitchFamily="34" charset="0"/>
                <a:ea typeface="Lato Heavy" charset="0"/>
                <a:cs typeface="Lato Heavy" charset="0"/>
              </a:rPr>
              <a:t>Investor Metrics</a:t>
            </a:r>
          </a:p>
        </p:txBody>
      </p:sp>
      <p:pic>
        <p:nvPicPr>
          <p:cNvPr id="6" name="Picture 5">
            <a:extLst>
              <a:ext uri="{FF2B5EF4-FFF2-40B4-BE49-F238E27FC236}">
                <a16:creationId xmlns:a16="http://schemas.microsoft.com/office/drawing/2014/main" id="{7B48C3FB-1913-400B-9899-737848D0A4ED}"/>
              </a:ext>
            </a:extLst>
          </p:cNvPr>
          <p:cNvPicPr>
            <a:picLocks noChangeAspect="1"/>
          </p:cNvPicPr>
          <p:nvPr/>
        </p:nvPicPr>
        <p:blipFill rotWithShape="1">
          <a:blip r:embed="rId3">
            <a:extLst>
              <a:ext uri="{28A0092B-C50C-407E-A947-70E740481C1C}">
                <a14:useLocalDpi xmlns:a14="http://schemas.microsoft.com/office/drawing/2010/main" val="0"/>
              </a:ext>
            </a:extLst>
          </a:blip>
          <a:srcRect r="6952" b="6094"/>
          <a:stretch/>
        </p:blipFill>
        <p:spPr>
          <a:xfrm>
            <a:off x="858523" y="4222394"/>
            <a:ext cx="7904478" cy="33043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C6CDF191-A845-42E0-8B97-E68A6CBCACE1}"/>
              </a:ext>
            </a:extLst>
          </p:cNvPr>
          <p:cNvPicPr>
            <a:picLocks noChangeAspect="1"/>
          </p:cNvPicPr>
          <p:nvPr/>
        </p:nvPicPr>
        <p:blipFill rotWithShape="1">
          <a:blip r:embed="rId4">
            <a:extLst>
              <a:ext uri="{28A0092B-C50C-407E-A947-70E740481C1C}">
                <a14:useLocalDpi xmlns:a14="http://schemas.microsoft.com/office/drawing/2010/main" val="0"/>
              </a:ext>
            </a:extLst>
          </a:blip>
          <a:srcRect r="11453" b="14837"/>
          <a:stretch/>
        </p:blipFill>
        <p:spPr>
          <a:xfrm>
            <a:off x="1715773" y="11070096"/>
            <a:ext cx="5485128" cy="1703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0AC5D127-59F8-4762-ABD9-8FF1D41E5405}"/>
              </a:ext>
            </a:extLst>
          </p:cNvPr>
          <p:cNvPicPr>
            <a:picLocks noChangeAspect="1"/>
          </p:cNvPicPr>
          <p:nvPr/>
        </p:nvPicPr>
        <p:blipFill rotWithShape="1">
          <a:blip r:embed="rId5">
            <a:extLst>
              <a:ext uri="{28A0092B-C50C-407E-A947-70E740481C1C}">
                <a14:useLocalDpi xmlns:a14="http://schemas.microsoft.com/office/drawing/2010/main" val="0"/>
              </a:ext>
            </a:extLst>
          </a:blip>
          <a:srcRect l="1338" b="22553"/>
          <a:stretch/>
        </p:blipFill>
        <p:spPr>
          <a:xfrm>
            <a:off x="9864388" y="4917686"/>
            <a:ext cx="13932281" cy="1703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TextBox 17">
            <a:extLst>
              <a:ext uri="{FF2B5EF4-FFF2-40B4-BE49-F238E27FC236}">
                <a16:creationId xmlns:a16="http://schemas.microsoft.com/office/drawing/2014/main" id="{300A31E0-31C5-4D4E-B96E-15E885637B88}"/>
              </a:ext>
            </a:extLst>
          </p:cNvPr>
          <p:cNvSpPr txBox="1"/>
          <p:nvPr/>
        </p:nvSpPr>
        <p:spPr>
          <a:xfrm>
            <a:off x="664549" y="3306632"/>
            <a:ext cx="12211050" cy="646331"/>
          </a:xfrm>
          <a:prstGeom prst="rect">
            <a:avLst/>
          </a:prstGeom>
          <a:noFill/>
        </p:spPr>
        <p:txBody>
          <a:bodyPr wrap="square">
            <a:spAutoFit/>
          </a:bodyPr>
          <a:lstStyle/>
          <a:p>
            <a:r>
              <a:rPr lang="en-US" sz="3600" dirty="0">
                <a:latin typeface="Arial" panose="020B0604020202020204" pitchFamily="34" charset="0"/>
                <a:cs typeface="Arial" panose="020B0604020202020204" pitchFamily="34" charset="0"/>
              </a:rPr>
              <a:t>Average Users who post Photos on Instagram </a:t>
            </a:r>
            <a:endParaRPr lang="en-IN" sz="36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6B1B5431-19E2-416E-8F5E-5CAF8956ACD8}"/>
              </a:ext>
            </a:extLst>
          </p:cNvPr>
          <p:cNvSpPr txBox="1"/>
          <p:nvPr/>
        </p:nvSpPr>
        <p:spPr>
          <a:xfrm>
            <a:off x="11502051" y="3511840"/>
            <a:ext cx="12211050" cy="1200329"/>
          </a:xfrm>
          <a:prstGeom prst="rect">
            <a:avLst/>
          </a:prstGeom>
          <a:noFill/>
        </p:spPr>
        <p:txBody>
          <a:bodyPr wrap="square">
            <a:spAutoFit/>
          </a:bodyPr>
          <a:lstStyle/>
          <a:p>
            <a:r>
              <a:rPr lang="en-US" sz="3600" dirty="0">
                <a:latin typeface="Arial" panose="020B0604020202020204" pitchFamily="34" charset="0"/>
                <a:cs typeface="Arial" panose="020B0604020202020204" pitchFamily="34" charset="0"/>
              </a:rPr>
              <a:t>Total number of Photos on Instagram divided by the total number of users</a:t>
            </a:r>
            <a:endParaRPr lang="en-IN" sz="36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83BF3ABF-66FF-4923-AA7B-9316E9B05B48}"/>
              </a:ext>
            </a:extLst>
          </p:cNvPr>
          <p:cNvSpPr txBox="1"/>
          <p:nvPr/>
        </p:nvSpPr>
        <p:spPr>
          <a:xfrm>
            <a:off x="9530375" y="7338164"/>
            <a:ext cx="8542471" cy="1569660"/>
          </a:xfrm>
          <a:prstGeom prst="rect">
            <a:avLst/>
          </a:prstGeom>
          <a:noFill/>
        </p:spPr>
        <p:txBody>
          <a:bodyPr wrap="square">
            <a:spAutoFit/>
          </a:bodyPr>
          <a:lstStyle/>
          <a:p>
            <a:pPr marL="285750" indent="-285750">
              <a:buFont typeface="Wingdings" panose="05000000000000000000" pitchFamily="2" charset="2"/>
              <a:buChar char="ü"/>
            </a:pPr>
            <a:r>
              <a:rPr lang="en-US" sz="3200" dirty="0">
                <a:solidFill>
                  <a:srgbClr val="69F842"/>
                </a:solidFill>
                <a:latin typeface="Arial" panose="020B0604020202020204" pitchFamily="34" charset="0"/>
                <a:cs typeface="Arial" panose="020B0604020202020204" pitchFamily="34" charset="0"/>
              </a:rPr>
              <a:t>100 Total users (as per the data)</a:t>
            </a:r>
          </a:p>
          <a:p>
            <a:pPr marL="285750" indent="-285750">
              <a:buFont typeface="Wingdings" panose="05000000000000000000" pitchFamily="2" charset="2"/>
              <a:buChar char="ü"/>
            </a:pPr>
            <a:r>
              <a:rPr lang="en-US" sz="3200" dirty="0">
                <a:solidFill>
                  <a:srgbClr val="69F842"/>
                </a:solidFill>
                <a:latin typeface="Arial" panose="020B0604020202020204" pitchFamily="34" charset="0"/>
                <a:cs typeface="Arial" panose="020B0604020202020204" pitchFamily="34" charset="0"/>
              </a:rPr>
              <a:t>257 Total posts made.</a:t>
            </a:r>
          </a:p>
          <a:p>
            <a:pPr marL="285750" indent="-285750">
              <a:buFont typeface="Wingdings" panose="05000000000000000000" pitchFamily="2" charset="2"/>
              <a:buChar char="ü"/>
            </a:pPr>
            <a:r>
              <a:rPr lang="en-US" sz="3200" dirty="0">
                <a:solidFill>
                  <a:srgbClr val="69F842"/>
                </a:solidFill>
                <a:latin typeface="Arial" panose="020B0604020202020204" pitchFamily="34" charset="0"/>
                <a:cs typeface="Arial" panose="020B0604020202020204" pitchFamily="34" charset="0"/>
              </a:rPr>
              <a:t>Total Photos/Total users = 257/100 = 2.57</a:t>
            </a:r>
            <a:endParaRPr lang="en-IN" sz="3200" dirty="0">
              <a:solidFill>
                <a:srgbClr val="69F842"/>
              </a:solidFill>
              <a:latin typeface="Arial" panose="020B0604020202020204" pitchFamily="34" charset="0"/>
              <a:cs typeface="Arial" panose="020B0604020202020204" pitchFamily="34" charset="0"/>
            </a:endParaRPr>
          </a:p>
        </p:txBody>
      </p:sp>
      <p:pic>
        <p:nvPicPr>
          <p:cNvPr id="26" name="Picture 25">
            <a:extLst>
              <a:ext uri="{FF2B5EF4-FFF2-40B4-BE49-F238E27FC236}">
                <a16:creationId xmlns:a16="http://schemas.microsoft.com/office/drawing/2014/main" id="{A68945F6-8AB9-49F6-AF49-695A8AC517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3950" y="9070368"/>
            <a:ext cx="7676413" cy="429879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67121B54-050A-47B5-9035-5CE619A80B62}"/>
              </a:ext>
            </a:extLst>
          </p:cNvPr>
          <p:cNvPicPr>
            <a:picLocks noChangeAspect="1"/>
          </p:cNvPicPr>
          <p:nvPr/>
        </p:nvPicPr>
        <p:blipFill rotWithShape="1">
          <a:blip r:embed="rId7">
            <a:extLst>
              <a:ext uri="{28A0092B-C50C-407E-A947-70E740481C1C}">
                <a14:useLocalDpi xmlns:a14="http://schemas.microsoft.com/office/drawing/2010/main" val="0"/>
              </a:ext>
            </a:extLst>
          </a:blip>
          <a:srcRect b="14302"/>
          <a:stretch/>
        </p:blipFill>
        <p:spPr>
          <a:xfrm>
            <a:off x="9864388" y="9377650"/>
            <a:ext cx="5661362" cy="15696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78787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adroTexto 203"/>
          <p:cNvSpPr txBox="1"/>
          <p:nvPr/>
        </p:nvSpPr>
        <p:spPr>
          <a:xfrm>
            <a:off x="737036" y="491300"/>
            <a:ext cx="22199164" cy="707886"/>
          </a:xfrm>
          <a:prstGeom prst="rect">
            <a:avLst/>
          </a:prstGeom>
          <a:noFill/>
        </p:spPr>
        <p:txBody>
          <a:bodyPr wrap="square" rtlCol="0">
            <a:spAutoFit/>
          </a:bodyPr>
          <a:lstStyle/>
          <a:p>
            <a:pPr marL="571500" indent="-571500">
              <a:buFont typeface="Wingdings" panose="05000000000000000000" pitchFamily="2" charset="2"/>
              <a:buChar char="q"/>
            </a:pPr>
            <a:r>
              <a:rPr lang="en-US" sz="4000" b="1" dirty="0">
                <a:solidFill>
                  <a:srgbClr val="FF0066"/>
                </a:solidFill>
                <a:latin typeface="Arial" panose="020B0604020202020204" pitchFamily="34" charset="0"/>
                <a:ea typeface="Lato Light" charset="0"/>
                <a:cs typeface="Arial" panose="020B0604020202020204" pitchFamily="34" charset="0"/>
              </a:rPr>
              <a:t>Bots and Fake Accounts: </a:t>
            </a:r>
            <a:r>
              <a:rPr lang="en-US" sz="4000" dirty="0">
                <a:latin typeface="Arial" panose="020B0604020202020204" pitchFamily="34" charset="0"/>
                <a:ea typeface="Lato Light" charset="0"/>
                <a:cs typeface="Arial" panose="020B0604020202020204" pitchFamily="34" charset="0"/>
              </a:rPr>
              <a:t>Users who have liked every single posts will be considered as Bots   </a:t>
            </a:r>
            <a:endParaRPr lang="en-US" dirty="0">
              <a:latin typeface="Arial" panose="020B0604020202020204" pitchFamily="34" charset="0"/>
              <a:ea typeface="Lato Light" charset="0"/>
              <a:cs typeface="Arial" panose="020B0604020202020204" pitchFamily="34" charset="0"/>
            </a:endParaRPr>
          </a:p>
        </p:txBody>
      </p:sp>
      <p:sp>
        <p:nvSpPr>
          <p:cNvPr id="36" name="TextBox 35">
            <a:extLst>
              <a:ext uri="{FF2B5EF4-FFF2-40B4-BE49-F238E27FC236}">
                <a16:creationId xmlns:a16="http://schemas.microsoft.com/office/drawing/2014/main" id="{F330F21A-0054-4B99-B0F0-6FA900066B51}"/>
              </a:ext>
            </a:extLst>
          </p:cNvPr>
          <p:cNvSpPr txBox="1"/>
          <p:nvPr/>
        </p:nvSpPr>
        <p:spPr>
          <a:xfrm>
            <a:off x="14062154" y="4583144"/>
            <a:ext cx="13340914" cy="1200329"/>
          </a:xfrm>
          <a:prstGeom prst="rect">
            <a:avLst/>
          </a:prstGeom>
          <a:noFill/>
        </p:spPr>
        <p:txBody>
          <a:bodyPr wrap="square">
            <a:spAutoFit/>
          </a:bodyPr>
          <a:lstStyle/>
          <a:p>
            <a:r>
              <a:rPr lang="en-US" sz="3600" dirty="0">
                <a:solidFill>
                  <a:srgbClr val="00B0F0"/>
                </a:solidFill>
                <a:latin typeface="Arial" panose="020B0604020202020204" pitchFamily="34" charset="0"/>
                <a:cs typeface="Arial" panose="020B0604020202020204" pitchFamily="34" charset="0"/>
              </a:rPr>
              <a:t>T</a:t>
            </a:r>
            <a:r>
              <a:rPr lang="en-IN" sz="3600" dirty="0">
                <a:solidFill>
                  <a:srgbClr val="00B0F0"/>
                </a:solidFill>
                <a:latin typeface="Arial" panose="020B0604020202020204" pitchFamily="34" charset="0"/>
                <a:cs typeface="Arial" panose="020B0604020202020204" pitchFamily="34" charset="0"/>
              </a:rPr>
              <a:t>here are 13 users who have liked every </a:t>
            </a:r>
          </a:p>
          <a:p>
            <a:r>
              <a:rPr lang="en-IN" sz="3600" dirty="0">
                <a:solidFill>
                  <a:srgbClr val="00B0F0"/>
                </a:solidFill>
                <a:latin typeface="Arial" panose="020B0604020202020204" pitchFamily="34" charset="0"/>
                <a:cs typeface="Arial" panose="020B0604020202020204" pitchFamily="34" charset="0"/>
              </a:rPr>
              <a:t>posts or called as Bots:</a:t>
            </a:r>
          </a:p>
        </p:txBody>
      </p:sp>
      <p:pic>
        <p:nvPicPr>
          <p:cNvPr id="4" name="Picture 3">
            <a:extLst>
              <a:ext uri="{FF2B5EF4-FFF2-40B4-BE49-F238E27FC236}">
                <a16:creationId xmlns:a16="http://schemas.microsoft.com/office/drawing/2014/main" id="{7EA9D814-3F1B-4696-BEDC-B4741EA64E8E}"/>
              </a:ext>
            </a:extLst>
          </p:cNvPr>
          <p:cNvPicPr>
            <a:picLocks noChangeAspect="1"/>
          </p:cNvPicPr>
          <p:nvPr/>
        </p:nvPicPr>
        <p:blipFill rotWithShape="1">
          <a:blip r:embed="rId3">
            <a:extLst>
              <a:ext uri="{28A0092B-C50C-407E-A947-70E740481C1C}">
                <a14:useLocalDpi xmlns:a14="http://schemas.microsoft.com/office/drawing/2010/main" val="0"/>
              </a:ext>
            </a:extLst>
          </a:blip>
          <a:srcRect r="2394" b="11344"/>
          <a:stretch/>
        </p:blipFill>
        <p:spPr>
          <a:xfrm>
            <a:off x="889436" y="1485662"/>
            <a:ext cx="10273864" cy="24081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201533A4-263F-469D-9E35-3E52960E5CEE}"/>
              </a:ext>
            </a:extLst>
          </p:cNvPr>
          <p:cNvPicPr>
            <a:picLocks noChangeAspect="1"/>
          </p:cNvPicPr>
          <p:nvPr/>
        </p:nvPicPr>
        <p:blipFill rotWithShape="1">
          <a:blip r:embed="rId4">
            <a:extLst>
              <a:ext uri="{28A0092B-C50C-407E-A947-70E740481C1C}">
                <a14:useLocalDpi xmlns:a14="http://schemas.microsoft.com/office/drawing/2010/main" val="0"/>
              </a:ext>
            </a:extLst>
          </a:blip>
          <a:srcRect l="9532" r="13751" b="2445"/>
          <a:stretch/>
        </p:blipFill>
        <p:spPr>
          <a:xfrm>
            <a:off x="19722961" y="5783473"/>
            <a:ext cx="2019300" cy="7000950"/>
          </a:xfrm>
          <a:prstGeom prst="rect">
            <a:avLst/>
          </a:prstGeom>
        </p:spPr>
      </p:pic>
      <p:pic>
        <p:nvPicPr>
          <p:cNvPr id="13" name="Picture 12">
            <a:extLst>
              <a:ext uri="{FF2B5EF4-FFF2-40B4-BE49-F238E27FC236}">
                <a16:creationId xmlns:a16="http://schemas.microsoft.com/office/drawing/2014/main" id="{84535F46-A84D-4B25-A89F-70EE02D7E5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879" y="6859896"/>
            <a:ext cx="8902978" cy="592452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0261000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adroTexto 203"/>
          <p:cNvSpPr txBox="1"/>
          <p:nvPr/>
        </p:nvSpPr>
        <p:spPr>
          <a:xfrm>
            <a:off x="1066800" y="1942264"/>
            <a:ext cx="21755100" cy="11449288"/>
          </a:xfrm>
          <a:prstGeom prst="rect">
            <a:avLst/>
          </a:prstGeom>
          <a:noFill/>
        </p:spPr>
        <p:txBody>
          <a:bodyPr wrap="square" rtlCol="0">
            <a:spAutoFit/>
          </a:bodyPr>
          <a:lstStyle/>
          <a:p>
            <a:pPr algn="just"/>
            <a:r>
              <a:rPr lang="en-US" sz="4000" dirty="0">
                <a:solidFill>
                  <a:srgbClr val="69F842"/>
                </a:solidFill>
                <a:latin typeface="Arial" panose="020B0604020202020204" pitchFamily="34" charset="0"/>
                <a:ea typeface="Lato Light" charset="0"/>
                <a:cs typeface="Arial" panose="020B0604020202020204" pitchFamily="34" charset="0"/>
              </a:rPr>
              <a:t>From this Project, I learned basic data analysis techniques utilizing SQL queries to extract insights from database by which we analyze user engagement and interaction with our digital product (software or mobile application) in an attempt to generate business insights for marketing, product &amp; development teams.</a:t>
            </a:r>
          </a:p>
          <a:p>
            <a:pPr marL="571500" indent="-571500" algn="just">
              <a:buFont typeface="Wingdings" panose="05000000000000000000" pitchFamily="2" charset="2"/>
              <a:buChar char="v"/>
            </a:pPr>
            <a:endParaRPr lang="en-US" sz="4000" dirty="0">
              <a:solidFill>
                <a:srgbClr val="69F842"/>
              </a:solidFill>
              <a:latin typeface="Arial" panose="020B0604020202020204" pitchFamily="34" charset="0"/>
              <a:ea typeface="Lato Light" charset="0"/>
              <a:cs typeface="Arial" panose="020B0604020202020204" pitchFamily="34" charset="0"/>
            </a:endParaRPr>
          </a:p>
          <a:p>
            <a:pPr algn="just"/>
            <a:r>
              <a:rPr lang="en-US" sz="4000" dirty="0">
                <a:solidFill>
                  <a:srgbClr val="69F842"/>
                </a:solidFill>
                <a:latin typeface="Arial" panose="020B0604020202020204" pitchFamily="34" charset="0"/>
                <a:ea typeface="Lato Light" charset="0"/>
                <a:cs typeface="Arial" panose="020B0604020202020204" pitchFamily="34" charset="0"/>
              </a:rPr>
              <a:t>Conclusion from the whole Analysis of the Project:</a:t>
            </a:r>
          </a:p>
          <a:p>
            <a:pPr marL="571500" indent="-571500" algn="just">
              <a:buFont typeface="Wingdings" panose="05000000000000000000" pitchFamily="2" charset="2"/>
              <a:buChar char="v"/>
            </a:pPr>
            <a:endParaRPr lang="en-US" sz="4000" dirty="0">
              <a:solidFill>
                <a:srgbClr val="69F842"/>
              </a:solidFill>
              <a:latin typeface="Arial" panose="020B0604020202020204" pitchFamily="34" charset="0"/>
              <a:ea typeface="Lato Light" charset="0"/>
              <a:cs typeface="Arial" panose="020B0604020202020204" pitchFamily="34" charset="0"/>
            </a:endParaRPr>
          </a:p>
          <a:p>
            <a:pPr marL="571500" indent="-571500" algn="just">
              <a:buFont typeface="Wingdings" panose="05000000000000000000" pitchFamily="2" charset="2"/>
              <a:buChar char="ü"/>
            </a:pPr>
            <a:r>
              <a:rPr lang="en-US" sz="4000" dirty="0">
                <a:solidFill>
                  <a:srgbClr val="42AACA"/>
                </a:solidFill>
                <a:latin typeface="Arial" panose="020B0604020202020204" pitchFamily="34" charset="0"/>
                <a:ea typeface="Lato Light" charset="0"/>
                <a:cs typeface="Arial" panose="020B0604020202020204" pitchFamily="34" charset="0"/>
              </a:rPr>
              <a:t>The most devoted consumers can be rewarded by the marketing team; they can also send promotional letters to inactive users, apply most popular hashtags and most active day for brand promotions.</a:t>
            </a:r>
          </a:p>
          <a:p>
            <a:pPr algn="just"/>
            <a:endParaRPr lang="en-US" sz="4000" dirty="0">
              <a:solidFill>
                <a:srgbClr val="42AACA"/>
              </a:solidFill>
              <a:latin typeface="Arial" panose="020B0604020202020204" pitchFamily="34" charset="0"/>
              <a:ea typeface="Lato Light" charset="0"/>
              <a:cs typeface="Arial" panose="020B0604020202020204" pitchFamily="34" charset="0"/>
            </a:endParaRPr>
          </a:p>
          <a:p>
            <a:pPr marL="571500" indent="-571500" algn="just">
              <a:buFont typeface="Wingdings" panose="05000000000000000000" pitchFamily="2" charset="2"/>
              <a:buChar char="ü"/>
            </a:pPr>
            <a:r>
              <a:rPr lang="en-US" sz="4000" dirty="0">
                <a:solidFill>
                  <a:srgbClr val="42AACA"/>
                </a:solidFill>
                <a:latin typeface="Arial" panose="020B0604020202020204" pitchFamily="34" charset="0"/>
                <a:ea typeface="Lato Light" charset="0"/>
                <a:cs typeface="Arial" panose="020B0604020202020204" pitchFamily="34" charset="0"/>
              </a:rPr>
              <a:t>For the business, user involvement can be really helpful as a growth success indicator.</a:t>
            </a:r>
          </a:p>
          <a:p>
            <a:pPr marL="571500" indent="-571500" algn="just">
              <a:buFont typeface="Wingdings" panose="05000000000000000000" pitchFamily="2" charset="2"/>
              <a:buChar char="ü"/>
            </a:pPr>
            <a:endParaRPr lang="en-US" sz="4000" dirty="0">
              <a:solidFill>
                <a:srgbClr val="42AACA"/>
              </a:solidFill>
              <a:latin typeface="Arial" panose="020B0604020202020204" pitchFamily="34" charset="0"/>
              <a:ea typeface="Lato Light" charset="0"/>
              <a:cs typeface="Arial" panose="020B0604020202020204" pitchFamily="34" charset="0"/>
            </a:endParaRPr>
          </a:p>
          <a:p>
            <a:pPr marL="571500" indent="-571500" algn="just">
              <a:buFont typeface="Wingdings" panose="05000000000000000000" pitchFamily="2" charset="2"/>
              <a:buChar char="ü"/>
            </a:pPr>
            <a:r>
              <a:rPr lang="en-US" sz="4000" dirty="0">
                <a:solidFill>
                  <a:srgbClr val="42AACA"/>
                </a:solidFill>
                <a:latin typeface="Arial" panose="020B0604020202020204" pitchFamily="34" charset="0"/>
                <a:ea typeface="Lato Light" charset="0"/>
                <a:cs typeface="Arial" panose="020B0604020202020204" pitchFamily="34" charset="0"/>
              </a:rPr>
              <a:t>The company can remove bots and fraudulent accounts from the site to improve the user experience. </a:t>
            </a:r>
          </a:p>
          <a:p>
            <a:pPr marL="571500" indent="-571500" algn="just">
              <a:buFont typeface="Wingdings" panose="05000000000000000000" pitchFamily="2" charset="2"/>
              <a:buChar char="ü"/>
            </a:pPr>
            <a:endParaRPr lang="en-US" sz="4000" dirty="0">
              <a:solidFill>
                <a:srgbClr val="69F842"/>
              </a:solidFill>
              <a:latin typeface="Arial" panose="020B0604020202020204" pitchFamily="34" charset="0"/>
              <a:ea typeface="Lato Light" charset="0"/>
              <a:cs typeface="Arial" panose="020B0604020202020204" pitchFamily="34" charset="0"/>
            </a:endParaRPr>
          </a:p>
          <a:p>
            <a:pPr algn="just"/>
            <a:endParaRPr lang="en-US" sz="4000" dirty="0">
              <a:solidFill>
                <a:srgbClr val="69F842"/>
              </a:solidFill>
              <a:latin typeface="Arial" panose="020B0604020202020204" pitchFamily="34" charset="0"/>
              <a:ea typeface="Lato Light" charset="0"/>
              <a:cs typeface="Arial" panose="020B0604020202020204" pitchFamily="34" charset="0"/>
            </a:endParaRPr>
          </a:p>
          <a:p>
            <a:pPr marL="571500" indent="-571500" algn="just">
              <a:buFont typeface="Wingdings" panose="05000000000000000000" pitchFamily="2" charset="2"/>
              <a:buChar char="v"/>
            </a:pPr>
            <a:endParaRPr lang="en-US" sz="4000" dirty="0">
              <a:solidFill>
                <a:srgbClr val="69F842"/>
              </a:solidFill>
              <a:latin typeface="Arial" panose="020B0604020202020204" pitchFamily="34" charset="0"/>
              <a:ea typeface="Lato Light" charset="0"/>
              <a:cs typeface="Arial" panose="020B0604020202020204" pitchFamily="34" charset="0"/>
            </a:endParaRPr>
          </a:p>
          <a:p>
            <a:pPr algn="just"/>
            <a:endParaRPr lang="en-US" dirty="0">
              <a:solidFill>
                <a:srgbClr val="69F842"/>
              </a:solidFill>
              <a:latin typeface="Arial" panose="020B0604020202020204" pitchFamily="34" charset="0"/>
              <a:ea typeface="Lato Light" charset="0"/>
              <a:cs typeface="Arial" panose="020B0604020202020204" pitchFamily="34" charset="0"/>
            </a:endParaRPr>
          </a:p>
        </p:txBody>
      </p:sp>
      <p:sp>
        <p:nvSpPr>
          <p:cNvPr id="8" name="CuadroTexto 535">
            <a:extLst>
              <a:ext uri="{FF2B5EF4-FFF2-40B4-BE49-F238E27FC236}">
                <a16:creationId xmlns:a16="http://schemas.microsoft.com/office/drawing/2014/main" id="{831B65E4-A034-463A-98CB-49B8B83A6C7C}"/>
              </a:ext>
            </a:extLst>
          </p:cNvPr>
          <p:cNvSpPr txBox="1"/>
          <p:nvPr/>
        </p:nvSpPr>
        <p:spPr>
          <a:xfrm>
            <a:off x="4257585" y="163292"/>
            <a:ext cx="15862480" cy="1569660"/>
          </a:xfrm>
          <a:prstGeom prst="rect">
            <a:avLst/>
          </a:prstGeom>
          <a:noFill/>
        </p:spPr>
        <p:txBody>
          <a:bodyPr wrap="square" rtlCol="0">
            <a:spAutoFit/>
          </a:bodyPr>
          <a:lstStyle/>
          <a:p>
            <a:pPr algn="ctr"/>
            <a:r>
              <a:rPr lang="en-US" sz="9600" b="1" dirty="0">
                <a:solidFill>
                  <a:srgbClr val="E22AC8"/>
                </a:solidFill>
                <a:latin typeface="Arial Rounded MT Bold" panose="020F0704030504030204" pitchFamily="34" charset="0"/>
                <a:ea typeface="Lato Heavy" charset="0"/>
                <a:cs typeface="Lato Heavy" charset="0"/>
              </a:rPr>
              <a:t>Results</a:t>
            </a:r>
          </a:p>
        </p:txBody>
      </p:sp>
    </p:spTree>
    <p:extLst>
      <p:ext uri="{BB962C8B-B14F-4D97-AF65-F5344CB8AC3E}">
        <p14:creationId xmlns:p14="http://schemas.microsoft.com/office/powerpoint/2010/main" val="7963634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41876C-F769-43B9-8DAD-13C574BEDBDE}"/>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8" name="Picture 7">
            <a:extLst>
              <a:ext uri="{FF2B5EF4-FFF2-40B4-BE49-F238E27FC236}">
                <a16:creationId xmlns:a16="http://schemas.microsoft.com/office/drawing/2014/main" id="{DD5D1684-EB81-4216-B7A7-74154A1C6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977" y="2019300"/>
            <a:ext cx="14661696" cy="8210550"/>
          </a:xfrm>
          <a:prstGeom prst="roundRect">
            <a:avLst>
              <a:gd name="adj" fmla="val 16667"/>
            </a:avLst>
          </a:prstGeom>
          <a:ln>
            <a:solidFill>
              <a:srgbClr val="E22AC8"/>
            </a:solidFill>
          </a:ln>
          <a:effectLst>
            <a:outerShdw blurRad="152400" dist="12000" dir="900000" sy="98000" kx="110000" ky="200000" algn="tl" rotWithShape="0">
              <a:srgbClr val="000000">
                <a:alpha val="30000"/>
              </a:srgbClr>
            </a:outerShdw>
          </a:effectLst>
          <a:scene3d>
            <a:camera prst="perspectiveRelaxedModerately"/>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92193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1"/>
          <p:cNvSpPr>
            <a:spLocks noChangeArrowheads="1"/>
          </p:cNvSpPr>
          <p:nvPr/>
        </p:nvSpPr>
        <p:spPr bwMode="auto">
          <a:xfrm>
            <a:off x="400172" y="327996"/>
            <a:ext cx="4838578" cy="4260045"/>
          </a:xfrm>
          <a:custGeom>
            <a:avLst/>
            <a:gdLst>
              <a:gd name="T0" fmla="*/ 2407 w 3619"/>
              <a:gd name="T1" fmla="*/ 0 h 3244"/>
              <a:gd name="T2" fmla="*/ 1210 w 3619"/>
              <a:gd name="T3" fmla="*/ 0 h 3244"/>
              <a:gd name="T4" fmla="*/ 1210 w 3619"/>
              <a:gd name="T5" fmla="*/ 0 h 3244"/>
              <a:gd name="T6" fmla="*/ 703 w 3619"/>
              <a:gd name="T7" fmla="*/ 292 h 3244"/>
              <a:gd name="T8" fmla="*/ 104 w 3619"/>
              <a:gd name="T9" fmla="*/ 1328 h 3244"/>
              <a:gd name="T10" fmla="*/ 104 w 3619"/>
              <a:gd name="T11" fmla="*/ 1328 h 3244"/>
              <a:gd name="T12" fmla="*/ 104 w 3619"/>
              <a:gd name="T13" fmla="*/ 1914 h 3244"/>
              <a:gd name="T14" fmla="*/ 703 w 3619"/>
              <a:gd name="T15" fmla="*/ 2950 h 3244"/>
              <a:gd name="T16" fmla="*/ 703 w 3619"/>
              <a:gd name="T17" fmla="*/ 2950 h 3244"/>
              <a:gd name="T18" fmla="*/ 1210 w 3619"/>
              <a:gd name="T19" fmla="*/ 3243 h 3244"/>
              <a:gd name="T20" fmla="*/ 2407 w 3619"/>
              <a:gd name="T21" fmla="*/ 3243 h 3244"/>
              <a:gd name="T22" fmla="*/ 2407 w 3619"/>
              <a:gd name="T23" fmla="*/ 3243 h 3244"/>
              <a:gd name="T24" fmla="*/ 2914 w 3619"/>
              <a:gd name="T25" fmla="*/ 2950 h 3244"/>
              <a:gd name="T26" fmla="*/ 3512 w 3619"/>
              <a:gd name="T27" fmla="*/ 1914 h 3244"/>
              <a:gd name="T28" fmla="*/ 3512 w 3619"/>
              <a:gd name="T29" fmla="*/ 1914 h 3244"/>
              <a:gd name="T30" fmla="*/ 3512 w 3619"/>
              <a:gd name="T31" fmla="*/ 1328 h 3244"/>
              <a:gd name="T32" fmla="*/ 2914 w 3619"/>
              <a:gd name="T33" fmla="*/ 292 h 3244"/>
              <a:gd name="T34" fmla="*/ 2914 w 3619"/>
              <a:gd name="T35" fmla="*/ 292 h 3244"/>
              <a:gd name="T36" fmla="*/ 2407 w 3619"/>
              <a:gd name="T3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19" h="3244">
                <a:moveTo>
                  <a:pt x="2407" y="0"/>
                </a:moveTo>
                <a:lnTo>
                  <a:pt x="1210" y="0"/>
                </a:lnTo>
                <a:lnTo>
                  <a:pt x="1210" y="0"/>
                </a:lnTo>
                <a:cubicBezTo>
                  <a:pt x="1001" y="0"/>
                  <a:pt x="807" y="110"/>
                  <a:pt x="703" y="292"/>
                </a:cubicBezTo>
                <a:lnTo>
                  <a:pt x="104" y="1328"/>
                </a:lnTo>
                <a:lnTo>
                  <a:pt x="104" y="1328"/>
                </a:lnTo>
                <a:cubicBezTo>
                  <a:pt x="0" y="1509"/>
                  <a:pt x="0" y="1732"/>
                  <a:pt x="104" y="1914"/>
                </a:cubicBezTo>
                <a:lnTo>
                  <a:pt x="703" y="2950"/>
                </a:lnTo>
                <a:lnTo>
                  <a:pt x="703" y="2950"/>
                </a:lnTo>
                <a:cubicBezTo>
                  <a:pt x="807" y="3132"/>
                  <a:pt x="1001" y="3243"/>
                  <a:pt x="1210" y="3243"/>
                </a:cubicBezTo>
                <a:lnTo>
                  <a:pt x="2407" y="3243"/>
                </a:lnTo>
                <a:lnTo>
                  <a:pt x="2407" y="3243"/>
                </a:lnTo>
                <a:cubicBezTo>
                  <a:pt x="2616" y="3243"/>
                  <a:pt x="2810" y="3132"/>
                  <a:pt x="2914" y="2950"/>
                </a:cubicBezTo>
                <a:lnTo>
                  <a:pt x="3512" y="1914"/>
                </a:lnTo>
                <a:lnTo>
                  <a:pt x="3512" y="1914"/>
                </a:lnTo>
                <a:cubicBezTo>
                  <a:pt x="3618" y="1732"/>
                  <a:pt x="3618" y="1509"/>
                  <a:pt x="3512" y="1328"/>
                </a:cubicBezTo>
                <a:lnTo>
                  <a:pt x="2914" y="292"/>
                </a:lnTo>
                <a:lnTo>
                  <a:pt x="2914" y="292"/>
                </a:lnTo>
                <a:cubicBezTo>
                  <a:pt x="2810" y="110"/>
                  <a:pt x="2616" y="0"/>
                  <a:pt x="2407" y="0"/>
                </a:cubicBezTo>
              </a:path>
            </a:pathLst>
          </a:custGeom>
          <a:solidFill>
            <a:srgbClr val="92D050"/>
          </a:solidFill>
          <a:ln>
            <a:noFill/>
          </a:ln>
          <a:effectLst/>
        </p:spPr>
        <p:txBody>
          <a:bodyPr wrap="none" anchor="ctr"/>
          <a:lstStyle/>
          <a:p>
            <a:endParaRPr lang="en-US"/>
          </a:p>
        </p:txBody>
      </p:sp>
      <p:sp>
        <p:nvSpPr>
          <p:cNvPr id="601" name="CuadroTexto 600"/>
          <p:cNvSpPr txBox="1"/>
          <p:nvPr/>
        </p:nvSpPr>
        <p:spPr>
          <a:xfrm>
            <a:off x="15127414" y="918573"/>
            <a:ext cx="6665786" cy="1569660"/>
          </a:xfrm>
          <a:prstGeom prst="rect">
            <a:avLst/>
          </a:prstGeom>
          <a:noFill/>
        </p:spPr>
        <p:txBody>
          <a:bodyPr wrap="square" rtlCol="0">
            <a:spAutoFit/>
          </a:bodyPr>
          <a:lstStyle/>
          <a:p>
            <a:pPr algn="ctr"/>
            <a:r>
              <a:rPr lang="en-US" sz="9600" b="1" dirty="0">
                <a:solidFill>
                  <a:srgbClr val="E22AC8"/>
                </a:solidFill>
                <a:latin typeface="Arial Rounded MT Bold" panose="020F0704030504030204" pitchFamily="34" charset="0"/>
                <a:ea typeface="Lato Heavy" charset="0"/>
                <a:cs typeface="Lato Heavy" charset="0"/>
              </a:rPr>
              <a:t>Contents</a:t>
            </a:r>
            <a:endParaRPr lang="en-US" sz="8800" b="1" dirty="0">
              <a:solidFill>
                <a:srgbClr val="E22AC8"/>
              </a:solidFill>
              <a:latin typeface="Arial Rounded MT Bold" panose="020F0704030504030204" pitchFamily="34" charset="0"/>
              <a:ea typeface="Lato Heavy" charset="0"/>
              <a:cs typeface="Lato Heavy" charset="0"/>
            </a:endParaRPr>
          </a:p>
        </p:txBody>
      </p:sp>
      <p:sp>
        <p:nvSpPr>
          <p:cNvPr id="603" name="CuadroTexto 602"/>
          <p:cNvSpPr txBox="1"/>
          <p:nvPr/>
        </p:nvSpPr>
        <p:spPr>
          <a:xfrm>
            <a:off x="400172" y="2121858"/>
            <a:ext cx="4690157" cy="646331"/>
          </a:xfrm>
          <a:prstGeom prst="rect">
            <a:avLst/>
          </a:prstGeom>
          <a:noFill/>
        </p:spPr>
        <p:txBody>
          <a:bodyPr wrap="square" rtlCol="0">
            <a:spAutoFit/>
          </a:bodyPr>
          <a:lstStyle/>
          <a:p>
            <a:pPr algn="ctr"/>
            <a:r>
              <a:rPr lang="en-US" sz="3600" b="1" dirty="0">
                <a:latin typeface="Comic Sans MS" panose="030F0702030302020204" pitchFamily="66" charset="0"/>
                <a:ea typeface="Lato" charset="0"/>
                <a:cs typeface="Lato" charset="0"/>
              </a:rPr>
              <a:t>Project Description</a:t>
            </a:r>
          </a:p>
        </p:txBody>
      </p:sp>
      <p:sp>
        <p:nvSpPr>
          <p:cNvPr id="38" name="Freeform 1">
            <a:extLst>
              <a:ext uri="{FF2B5EF4-FFF2-40B4-BE49-F238E27FC236}">
                <a16:creationId xmlns:a16="http://schemas.microsoft.com/office/drawing/2014/main" id="{16B8FC06-03B8-42CD-BA3D-5C831BC563FC}"/>
              </a:ext>
            </a:extLst>
          </p:cNvPr>
          <p:cNvSpPr>
            <a:spLocks noChangeArrowheads="1"/>
          </p:cNvSpPr>
          <p:nvPr/>
        </p:nvSpPr>
        <p:spPr bwMode="auto">
          <a:xfrm>
            <a:off x="4457712" y="2488233"/>
            <a:ext cx="4838578" cy="4243812"/>
          </a:xfrm>
          <a:custGeom>
            <a:avLst/>
            <a:gdLst>
              <a:gd name="T0" fmla="*/ 2407 w 3619"/>
              <a:gd name="T1" fmla="*/ 0 h 3244"/>
              <a:gd name="T2" fmla="*/ 1210 w 3619"/>
              <a:gd name="T3" fmla="*/ 0 h 3244"/>
              <a:gd name="T4" fmla="*/ 1210 w 3619"/>
              <a:gd name="T5" fmla="*/ 0 h 3244"/>
              <a:gd name="T6" fmla="*/ 703 w 3619"/>
              <a:gd name="T7" fmla="*/ 292 h 3244"/>
              <a:gd name="T8" fmla="*/ 104 w 3619"/>
              <a:gd name="T9" fmla="*/ 1328 h 3244"/>
              <a:gd name="T10" fmla="*/ 104 w 3619"/>
              <a:gd name="T11" fmla="*/ 1328 h 3244"/>
              <a:gd name="T12" fmla="*/ 104 w 3619"/>
              <a:gd name="T13" fmla="*/ 1914 h 3244"/>
              <a:gd name="T14" fmla="*/ 703 w 3619"/>
              <a:gd name="T15" fmla="*/ 2950 h 3244"/>
              <a:gd name="T16" fmla="*/ 703 w 3619"/>
              <a:gd name="T17" fmla="*/ 2950 h 3244"/>
              <a:gd name="T18" fmla="*/ 1210 w 3619"/>
              <a:gd name="T19" fmla="*/ 3243 h 3244"/>
              <a:gd name="T20" fmla="*/ 2407 w 3619"/>
              <a:gd name="T21" fmla="*/ 3243 h 3244"/>
              <a:gd name="T22" fmla="*/ 2407 w 3619"/>
              <a:gd name="T23" fmla="*/ 3243 h 3244"/>
              <a:gd name="T24" fmla="*/ 2914 w 3619"/>
              <a:gd name="T25" fmla="*/ 2950 h 3244"/>
              <a:gd name="T26" fmla="*/ 3512 w 3619"/>
              <a:gd name="T27" fmla="*/ 1914 h 3244"/>
              <a:gd name="T28" fmla="*/ 3512 w 3619"/>
              <a:gd name="T29" fmla="*/ 1914 h 3244"/>
              <a:gd name="T30" fmla="*/ 3512 w 3619"/>
              <a:gd name="T31" fmla="*/ 1328 h 3244"/>
              <a:gd name="T32" fmla="*/ 2914 w 3619"/>
              <a:gd name="T33" fmla="*/ 292 h 3244"/>
              <a:gd name="T34" fmla="*/ 2914 w 3619"/>
              <a:gd name="T35" fmla="*/ 292 h 3244"/>
              <a:gd name="T36" fmla="*/ 2407 w 3619"/>
              <a:gd name="T3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19" h="3244">
                <a:moveTo>
                  <a:pt x="2407" y="0"/>
                </a:moveTo>
                <a:lnTo>
                  <a:pt x="1210" y="0"/>
                </a:lnTo>
                <a:lnTo>
                  <a:pt x="1210" y="0"/>
                </a:lnTo>
                <a:cubicBezTo>
                  <a:pt x="1001" y="0"/>
                  <a:pt x="807" y="110"/>
                  <a:pt x="703" y="292"/>
                </a:cubicBezTo>
                <a:lnTo>
                  <a:pt x="104" y="1328"/>
                </a:lnTo>
                <a:lnTo>
                  <a:pt x="104" y="1328"/>
                </a:lnTo>
                <a:cubicBezTo>
                  <a:pt x="0" y="1509"/>
                  <a:pt x="0" y="1732"/>
                  <a:pt x="104" y="1914"/>
                </a:cubicBezTo>
                <a:lnTo>
                  <a:pt x="703" y="2950"/>
                </a:lnTo>
                <a:lnTo>
                  <a:pt x="703" y="2950"/>
                </a:lnTo>
                <a:cubicBezTo>
                  <a:pt x="807" y="3132"/>
                  <a:pt x="1001" y="3243"/>
                  <a:pt x="1210" y="3243"/>
                </a:cubicBezTo>
                <a:lnTo>
                  <a:pt x="2407" y="3243"/>
                </a:lnTo>
                <a:lnTo>
                  <a:pt x="2407" y="3243"/>
                </a:lnTo>
                <a:cubicBezTo>
                  <a:pt x="2616" y="3243"/>
                  <a:pt x="2810" y="3132"/>
                  <a:pt x="2914" y="2950"/>
                </a:cubicBezTo>
                <a:lnTo>
                  <a:pt x="3512" y="1914"/>
                </a:lnTo>
                <a:lnTo>
                  <a:pt x="3512" y="1914"/>
                </a:lnTo>
                <a:cubicBezTo>
                  <a:pt x="3618" y="1732"/>
                  <a:pt x="3618" y="1509"/>
                  <a:pt x="3512" y="1328"/>
                </a:cubicBezTo>
                <a:lnTo>
                  <a:pt x="2914" y="292"/>
                </a:lnTo>
                <a:lnTo>
                  <a:pt x="2914" y="292"/>
                </a:lnTo>
                <a:cubicBezTo>
                  <a:pt x="2810" y="110"/>
                  <a:pt x="2616" y="0"/>
                  <a:pt x="2407" y="0"/>
                </a:cubicBezTo>
              </a:path>
            </a:pathLst>
          </a:custGeom>
          <a:solidFill>
            <a:srgbClr val="FFC000"/>
          </a:solidFill>
          <a:ln>
            <a:noFill/>
          </a:ln>
          <a:effectLst/>
        </p:spPr>
        <p:txBody>
          <a:bodyPr wrap="none" anchor="ctr"/>
          <a:lstStyle/>
          <a:p>
            <a:endParaRPr lang="en-US" dirty="0"/>
          </a:p>
        </p:txBody>
      </p:sp>
      <p:sp>
        <p:nvSpPr>
          <p:cNvPr id="39" name="CuadroTexto 602">
            <a:extLst>
              <a:ext uri="{FF2B5EF4-FFF2-40B4-BE49-F238E27FC236}">
                <a16:creationId xmlns:a16="http://schemas.microsoft.com/office/drawing/2014/main" id="{986DFCE1-29D2-4315-B469-0ECAA058CA7F}"/>
              </a:ext>
            </a:extLst>
          </p:cNvPr>
          <p:cNvSpPr txBox="1"/>
          <p:nvPr/>
        </p:nvSpPr>
        <p:spPr>
          <a:xfrm>
            <a:off x="4606133" y="4295653"/>
            <a:ext cx="4690157" cy="584775"/>
          </a:xfrm>
          <a:prstGeom prst="rect">
            <a:avLst/>
          </a:prstGeom>
          <a:noFill/>
        </p:spPr>
        <p:txBody>
          <a:bodyPr wrap="square" rtlCol="0">
            <a:spAutoFit/>
          </a:bodyPr>
          <a:lstStyle/>
          <a:p>
            <a:pPr algn="ctr"/>
            <a:r>
              <a:rPr lang="en-US" sz="3200" b="1" dirty="0">
                <a:latin typeface="Comic Sans MS" panose="030F0702030302020204" pitchFamily="66" charset="0"/>
                <a:ea typeface="Lato" charset="0"/>
                <a:cs typeface="Lato" charset="0"/>
              </a:rPr>
              <a:t>Approach</a:t>
            </a:r>
          </a:p>
        </p:txBody>
      </p:sp>
      <p:sp>
        <p:nvSpPr>
          <p:cNvPr id="41" name="Freeform 1">
            <a:extLst>
              <a:ext uri="{FF2B5EF4-FFF2-40B4-BE49-F238E27FC236}">
                <a16:creationId xmlns:a16="http://schemas.microsoft.com/office/drawing/2014/main" id="{9405E8F2-92B8-497D-ACB3-74DFAE78C64A}"/>
              </a:ext>
            </a:extLst>
          </p:cNvPr>
          <p:cNvSpPr>
            <a:spLocks noChangeArrowheads="1"/>
          </p:cNvSpPr>
          <p:nvPr/>
        </p:nvSpPr>
        <p:spPr bwMode="auto">
          <a:xfrm>
            <a:off x="8573783" y="4736094"/>
            <a:ext cx="4838578" cy="4243811"/>
          </a:xfrm>
          <a:custGeom>
            <a:avLst/>
            <a:gdLst>
              <a:gd name="T0" fmla="*/ 2407 w 3619"/>
              <a:gd name="T1" fmla="*/ 0 h 3244"/>
              <a:gd name="T2" fmla="*/ 1210 w 3619"/>
              <a:gd name="T3" fmla="*/ 0 h 3244"/>
              <a:gd name="T4" fmla="*/ 1210 w 3619"/>
              <a:gd name="T5" fmla="*/ 0 h 3244"/>
              <a:gd name="T6" fmla="*/ 703 w 3619"/>
              <a:gd name="T7" fmla="*/ 292 h 3244"/>
              <a:gd name="T8" fmla="*/ 104 w 3619"/>
              <a:gd name="T9" fmla="*/ 1328 h 3244"/>
              <a:gd name="T10" fmla="*/ 104 w 3619"/>
              <a:gd name="T11" fmla="*/ 1328 h 3244"/>
              <a:gd name="T12" fmla="*/ 104 w 3619"/>
              <a:gd name="T13" fmla="*/ 1914 h 3244"/>
              <a:gd name="T14" fmla="*/ 703 w 3619"/>
              <a:gd name="T15" fmla="*/ 2950 h 3244"/>
              <a:gd name="T16" fmla="*/ 703 w 3619"/>
              <a:gd name="T17" fmla="*/ 2950 h 3244"/>
              <a:gd name="T18" fmla="*/ 1210 w 3619"/>
              <a:gd name="T19" fmla="*/ 3243 h 3244"/>
              <a:gd name="T20" fmla="*/ 2407 w 3619"/>
              <a:gd name="T21" fmla="*/ 3243 h 3244"/>
              <a:gd name="T22" fmla="*/ 2407 w 3619"/>
              <a:gd name="T23" fmla="*/ 3243 h 3244"/>
              <a:gd name="T24" fmla="*/ 2914 w 3619"/>
              <a:gd name="T25" fmla="*/ 2950 h 3244"/>
              <a:gd name="T26" fmla="*/ 3512 w 3619"/>
              <a:gd name="T27" fmla="*/ 1914 h 3244"/>
              <a:gd name="T28" fmla="*/ 3512 w 3619"/>
              <a:gd name="T29" fmla="*/ 1914 h 3244"/>
              <a:gd name="T30" fmla="*/ 3512 w 3619"/>
              <a:gd name="T31" fmla="*/ 1328 h 3244"/>
              <a:gd name="T32" fmla="*/ 2914 w 3619"/>
              <a:gd name="T33" fmla="*/ 292 h 3244"/>
              <a:gd name="T34" fmla="*/ 2914 w 3619"/>
              <a:gd name="T35" fmla="*/ 292 h 3244"/>
              <a:gd name="T36" fmla="*/ 2407 w 3619"/>
              <a:gd name="T3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19" h="3244">
                <a:moveTo>
                  <a:pt x="2407" y="0"/>
                </a:moveTo>
                <a:lnTo>
                  <a:pt x="1210" y="0"/>
                </a:lnTo>
                <a:lnTo>
                  <a:pt x="1210" y="0"/>
                </a:lnTo>
                <a:cubicBezTo>
                  <a:pt x="1001" y="0"/>
                  <a:pt x="807" y="110"/>
                  <a:pt x="703" y="292"/>
                </a:cubicBezTo>
                <a:lnTo>
                  <a:pt x="104" y="1328"/>
                </a:lnTo>
                <a:lnTo>
                  <a:pt x="104" y="1328"/>
                </a:lnTo>
                <a:cubicBezTo>
                  <a:pt x="0" y="1509"/>
                  <a:pt x="0" y="1732"/>
                  <a:pt x="104" y="1914"/>
                </a:cubicBezTo>
                <a:lnTo>
                  <a:pt x="703" y="2950"/>
                </a:lnTo>
                <a:lnTo>
                  <a:pt x="703" y="2950"/>
                </a:lnTo>
                <a:cubicBezTo>
                  <a:pt x="807" y="3132"/>
                  <a:pt x="1001" y="3243"/>
                  <a:pt x="1210" y="3243"/>
                </a:cubicBezTo>
                <a:lnTo>
                  <a:pt x="2407" y="3243"/>
                </a:lnTo>
                <a:lnTo>
                  <a:pt x="2407" y="3243"/>
                </a:lnTo>
                <a:cubicBezTo>
                  <a:pt x="2616" y="3243"/>
                  <a:pt x="2810" y="3132"/>
                  <a:pt x="2914" y="2950"/>
                </a:cubicBezTo>
                <a:lnTo>
                  <a:pt x="3512" y="1914"/>
                </a:lnTo>
                <a:lnTo>
                  <a:pt x="3512" y="1914"/>
                </a:lnTo>
                <a:cubicBezTo>
                  <a:pt x="3618" y="1732"/>
                  <a:pt x="3618" y="1509"/>
                  <a:pt x="3512" y="1328"/>
                </a:cubicBezTo>
                <a:lnTo>
                  <a:pt x="2914" y="292"/>
                </a:lnTo>
                <a:lnTo>
                  <a:pt x="2914" y="292"/>
                </a:lnTo>
                <a:cubicBezTo>
                  <a:pt x="2810" y="110"/>
                  <a:pt x="2616" y="0"/>
                  <a:pt x="2407" y="0"/>
                </a:cubicBezTo>
              </a:path>
            </a:pathLst>
          </a:custGeom>
          <a:solidFill>
            <a:srgbClr val="C00000"/>
          </a:solidFill>
          <a:ln>
            <a:noFill/>
          </a:ln>
          <a:effectLst/>
        </p:spPr>
        <p:txBody>
          <a:bodyPr wrap="none" anchor="ctr"/>
          <a:lstStyle/>
          <a:p>
            <a:endParaRPr lang="en-US" dirty="0"/>
          </a:p>
        </p:txBody>
      </p:sp>
      <p:sp>
        <p:nvSpPr>
          <p:cNvPr id="42" name="Freeform 1">
            <a:extLst>
              <a:ext uri="{FF2B5EF4-FFF2-40B4-BE49-F238E27FC236}">
                <a16:creationId xmlns:a16="http://schemas.microsoft.com/office/drawing/2014/main" id="{F17EA3E2-EB0C-48FD-ABBF-333174AF3463}"/>
              </a:ext>
            </a:extLst>
          </p:cNvPr>
          <p:cNvSpPr>
            <a:spLocks noChangeArrowheads="1"/>
          </p:cNvSpPr>
          <p:nvPr/>
        </p:nvSpPr>
        <p:spPr bwMode="auto">
          <a:xfrm>
            <a:off x="16820827" y="9121306"/>
            <a:ext cx="4878543" cy="4279380"/>
          </a:xfrm>
          <a:custGeom>
            <a:avLst/>
            <a:gdLst>
              <a:gd name="T0" fmla="*/ 2407 w 3619"/>
              <a:gd name="T1" fmla="*/ 0 h 3244"/>
              <a:gd name="T2" fmla="*/ 1210 w 3619"/>
              <a:gd name="T3" fmla="*/ 0 h 3244"/>
              <a:gd name="T4" fmla="*/ 1210 w 3619"/>
              <a:gd name="T5" fmla="*/ 0 h 3244"/>
              <a:gd name="T6" fmla="*/ 703 w 3619"/>
              <a:gd name="T7" fmla="*/ 292 h 3244"/>
              <a:gd name="T8" fmla="*/ 104 w 3619"/>
              <a:gd name="T9" fmla="*/ 1328 h 3244"/>
              <a:gd name="T10" fmla="*/ 104 w 3619"/>
              <a:gd name="T11" fmla="*/ 1328 h 3244"/>
              <a:gd name="T12" fmla="*/ 104 w 3619"/>
              <a:gd name="T13" fmla="*/ 1914 h 3244"/>
              <a:gd name="T14" fmla="*/ 703 w 3619"/>
              <a:gd name="T15" fmla="*/ 2950 h 3244"/>
              <a:gd name="T16" fmla="*/ 703 w 3619"/>
              <a:gd name="T17" fmla="*/ 2950 h 3244"/>
              <a:gd name="T18" fmla="*/ 1210 w 3619"/>
              <a:gd name="T19" fmla="*/ 3243 h 3244"/>
              <a:gd name="T20" fmla="*/ 2407 w 3619"/>
              <a:gd name="T21" fmla="*/ 3243 h 3244"/>
              <a:gd name="T22" fmla="*/ 2407 w 3619"/>
              <a:gd name="T23" fmla="*/ 3243 h 3244"/>
              <a:gd name="T24" fmla="*/ 2914 w 3619"/>
              <a:gd name="T25" fmla="*/ 2950 h 3244"/>
              <a:gd name="T26" fmla="*/ 3512 w 3619"/>
              <a:gd name="T27" fmla="*/ 1914 h 3244"/>
              <a:gd name="T28" fmla="*/ 3512 w 3619"/>
              <a:gd name="T29" fmla="*/ 1914 h 3244"/>
              <a:gd name="T30" fmla="*/ 3512 w 3619"/>
              <a:gd name="T31" fmla="*/ 1328 h 3244"/>
              <a:gd name="T32" fmla="*/ 2914 w 3619"/>
              <a:gd name="T33" fmla="*/ 292 h 3244"/>
              <a:gd name="T34" fmla="*/ 2914 w 3619"/>
              <a:gd name="T35" fmla="*/ 292 h 3244"/>
              <a:gd name="T36" fmla="*/ 2407 w 3619"/>
              <a:gd name="T3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19" h="3244">
                <a:moveTo>
                  <a:pt x="2407" y="0"/>
                </a:moveTo>
                <a:lnTo>
                  <a:pt x="1210" y="0"/>
                </a:lnTo>
                <a:lnTo>
                  <a:pt x="1210" y="0"/>
                </a:lnTo>
                <a:cubicBezTo>
                  <a:pt x="1001" y="0"/>
                  <a:pt x="807" y="110"/>
                  <a:pt x="703" y="292"/>
                </a:cubicBezTo>
                <a:lnTo>
                  <a:pt x="104" y="1328"/>
                </a:lnTo>
                <a:lnTo>
                  <a:pt x="104" y="1328"/>
                </a:lnTo>
                <a:cubicBezTo>
                  <a:pt x="0" y="1509"/>
                  <a:pt x="0" y="1732"/>
                  <a:pt x="104" y="1914"/>
                </a:cubicBezTo>
                <a:lnTo>
                  <a:pt x="703" y="2950"/>
                </a:lnTo>
                <a:lnTo>
                  <a:pt x="703" y="2950"/>
                </a:lnTo>
                <a:cubicBezTo>
                  <a:pt x="807" y="3132"/>
                  <a:pt x="1001" y="3243"/>
                  <a:pt x="1210" y="3243"/>
                </a:cubicBezTo>
                <a:lnTo>
                  <a:pt x="2407" y="3243"/>
                </a:lnTo>
                <a:lnTo>
                  <a:pt x="2407" y="3243"/>
                </a:lnTo>
                <a:cubicBezTo>
                  <a:pt x="2616" y="3243"/>
                  <a:pt x="2810" y="3132"/>
                  <a:pt x="2914" y="2950"/>
                </a:cubicBezTo>
                <a:lnTo>
                  <a:pt x="3512" y="1914"/>
                </a:lnTo>
                <a:lnTo>
                  <a:pt x="3512" y="1914"/>
                </a:lnTo>
                <a:cubicBezTo>
                  <a:pt x="3618" y="1732"/>
                  <a:pt x="3618" y="1509"/>
                  <a:pt x="3512" y="1328"/>
                </a:cubicBezTo>
                <a:lnTo>
                  <a:pt x="2914" y="292"/>
                </a:lnTo>
                <a:lnTo>
                  <a:pt x="2914" y="292"/>
                </a:lnTo>
                <a:cubicBezTo>
                  <a:pt x="2810" y="110"/>
                  <a:pt x="2616" y="0"/>
                  <a:pt x="2407" y="0"/>
                </a:cubicBezTo>
              </a:path>
            </a:pathLst>
          </a:custGeom>
          <a:solidFill>
            <a:srgbClr val="E22AC8"/>
          </a:solidFill>
          <a:ln>
            <a:noFill/>
          </a:ln>
          <a:effectLst/>
        </p:spPr>
        <p:txBody>
          <a:bodyPr wrap="none" anchor="ctr"/>
          <a:lstStyle/>
          <a:p>
            <a:endParaRPr lang="en-US" dirty="0"/>
          </a:p>
        </p:txBody>
      </p:sp>
      <p:sp>
        <p:nvSpPr>
          <p:cNvPr id="43" name="Freeform 1">
            <a:extLst>
              <a:ext uri="{FF2B5EF4-FFF2-40B4-BE49-F238E27FC236}">
                <a16:creationId xmlns:a16="http://schemas.microsoft.com/office/drawing/2014/main" id="{74781AFA-C0EF-4EC6-BE47-1154DD488134}"/>
              </a:ext>
            </a:extLst>
          </p:cNvPr>
          <p:cNvSpPr>
            <a:spLocks noChangeArrowheads="1"/>
          </p:cNvSpPr>
          <p:nvPr/>
        </p:nvSpPr>
        <p:spPr bwMode="auto">
          <a:xfrm>
            <a:off x="12633915" y="6999401"/>
            <a:ext cx="4768298" cy="4243810"/>
          </a:xfrm>
          <a:custGeom>
            <a:avLst/>
            <a:gdLst>
              <a:gd name="T0" fmla="*/ 2407 w 3619"/>
              <a:gd name="T1" fmla="*/ 0 h 3244"/>
              <a:gd name="T2" fmla="*/ 1210 w 3619"/>
              <a:gd name="T3" fmla="*/ 0 h 3244"/>
              <a:gd name="T4" fmla="*/ 1210 w 3619"/>
              <a:gd name="T5" fmla="*/ 0 h 3244"/>
              <a:gd name="T6" fmla="*/ 703 w 3619"/>
              <a:gd name="T7" fmla="*/ 292 h 3244"/>
              <a:gd name="T8" fmla="*/ 104 w 3619"/>
              <a:gd name="T9" fmla="*/ 1328 h 3244"/>
              <a:gd name="T10" fmla="*/ 104 w 3619"/>
              <a:gd name="T11" fmla="*/ 1328 h 3244"/>
              <a:gd name="T12" fmla="*/ 104 w 3619"/>
              <a:gd name="T13" fmla="*/ 1914 h 3244"/>
              <a:gd name="T14" fmla="*/ 703 w 3619"/>
              <a:gd name="T15" fmla="*/ 2950 h 3244"/>
              <a:gd name="T16" fmla="*/ 703 w 3619"/>
              <a:gd name="T17" fmla="*/ 2950 h 3244"/>
              <a:gd name="T18" fmla="*/ 1210 w 3619"/>
              <a:gd name="T19" fmla="*/ 3243 h 3244"/>
              <a:gd name="T20" fmla="*/ 2407 w 3619"/>
              <a:gd name="T21" fmla="*/ 3243 h 3244"/>
              <a:gd name="T22" fmla="*/ 2407 w 3619"/>
              <a:gd name="T23" fmla="*/ 3243 h 3244"/>
              <a:gd name="T24" fmla="*/ 2914 w 3619"/>
              <a:gd name="T25" fmla="*/ 2950 h 3244"/>
              <a:gd name="T26" fmla="*/ 3512 w 3619"/>
              <a:gd name="T27" fmla="*/ 1914 h 3244"/>
              <a:gd name="T28" fmla="*/ 3512 w 3619"/>
              <a:gd name="T29" fmla="*/ 1914 h 3244"/>
              <a:gd name="T30" fmla="*/ 3512 w 3619"/>
              <a:gd name="T31" fmla="*/ 1328 h 3244"/>
              <a:gd name="T32" fmla="*/ 2914 w 3619"/>
              <a:gd name="T33" fmla="*/ 292 h 3244"/>
              <a:gd name="T34" fmla="*/ 2914 w 3619"/>
              <a:gd name="T35" fmla="*/ 292 h 3244"/>
              <a:gd name="T36" fmla="*/ 2407 w 3619"/>
              <a:gd name="T37" fmla="*/ 0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19" h="3244">
                <a:moveTo>
                  <a:pt x="2407" y="0"/>
                </a:moveTo>
                <a:lnTo>
                  <a:pt x="1210" y="0"/>
                </a:lnTo>
                <a:lnTo>
                  <a:pt x="1210" y="0"/>
                </a:lnTo>
                <a:cubicBezTo>
                  <a:pt x="1001" y="0"/>
                  <a:pt x="807" y="110"/>
                  <a:pt x="703" y="292"/>
                </a:cubicBezTo>
                <a:lnTo>
                  <a:pt x="104" y="1328"/>
                </a:lnTo>
                <a:lnTo>
                  <a:pt x="104" y="1328"/>
                </a:lnTo>
                <a:cubicBezTo>
                  <a:pt x="0" y="1509"/>
                  <a:pt x="0" y="1732"/>
                  <a:pt x="104" y="1914"/>
                </a:cubicBezTo>
                <a:lnTo>
                  <a:pt x="703" y="2950"/>
                </a:lnTo>
                <a:lnTo>
                  <a:pt x="703" y="2950"/>
                </a:lnTo>
                <a:cubicBezTo>
                  <a:pt x="807" y="3132"/>
                  <a:pt x="1001" y="3243"/>
                  <a:pt x="1210" y="3243"/>
                </a:cubicBezTo>
                <a:lnTo>
                  <a:pt x="2407" y="3243"/>
                </a:lnTo>
                <a:lnTo>
                  <a:pt x="2407" y="3243"/>
                </a:lnTo>
                <a:cubicBezTo>
                  <a:pt x="2616" y="3243"/>
                  <a:pt x="2810" y="3132"/>
                  <a:pt x="2914" y="2950"/>
                </a:cubicBezTo>
                <a:lnTo>
                  <a:pt x="3512" y="1914"/>
                </a:lnTo>
                <a:lnTo>
                  <a:pt x="3512" y="1914"/>
                </a:lnTo>
                <a:cubicBezTo>
                  <a:pt x="3618" y="1732"/>
                  <a:pt x="3618" y="1509"/>
                  <a:pt x="3512" y="1328"/>
                </a:cubicBezTo>
                <a:lnTo>
                  <a:pt x="2914" y="292"/>
                </a:lnTo>
                <a:lnTo>
                  <a:pt x="2914" y="292"/>
                </a:lnTo>
                <a:cubicBezTo>
                  <a:pt x="2810" y="110"/>
                  <a:pt x="2616" y="0"/>
                  <a:pt x="2407" y="0"/>
                </a:cubicBezTo>
              </a:path>
            </a:pathLst>
          </a:custGeom>
          <a:solidFill>
            <a:srgbClr val="00B0F0"/>
          </a:solidFill>
          <a:ln>
            <a:noFill/>
          </a:ln>
          <a:effectLst/>
        </p:spPr>
        <p:txBody>
          <a:bodyPr wrap="none" anchor="ctr"/>
          <a:lstStyle/>
          <a:p>
            <a:endParaRPr lang="en-US" dirty="0"/>
          </a:p>
        </p:txBody>
      </p:sp>
      <p:sp>
        <p:nvSpPr>
          <p:cNvPr id="45" name="CuadroTexto 602">
            <a:extLst>
              <a:ext uri="{FF2B5EF4-FFF2-40B4-BE49-F238E27FC236}">
                <a16:creationId xmlns:a16="http://schemas.microsoft.com/office/drawing/2014/main" id="{3912B6D2-0623-4568-A09E-58F7046AD39B}"/>
              </a:ext>
            </a:extLst>
          </p:cNvPr>
          <p:cNvSpPr txBox="1"/>
          <p:nvPr/>
        </p:nvSpPr>
        <p:spPr>
          <a:xfrm>
            <a:off x="8647994" y="6554500"/>
            <a:ext cx="4690157" cy="584775"/>
          </a:xfrm>
          <a:prstGeom prst="rect">
            <a:avLst/>
          </a:prstGeom>
          <a:noFill/>
        </p:spPr>
        <p:txBody>
          <a:bodyPr wrap="square" rtlCol="0">
            <a:spAutoFit/>
          </a:bodyPr>
          <a:lstStyle/>
          <a:p>
            <a:pPr algn="ctr"/>
            <a:r>
              <a:rPr lang="en-US" sz="3200" b="1" dirty="0">
                <a:latin typeface="Comic Sans MS" panose="030F0702030302020204" pitchFamily="66" charset="0"/>
                <a:ea typeface="Lato" charset="0"/>
                <a:cs typeface="Lato" charset="0"/>
              </a:rPr>
              <a:t>Tech – Stack Used</a:t>
            </a:r>
          </a:p>
        </p:txBody>
      </p:sp>
      <p:sp>
        <p:nvSpPr>
          <p:cNvPr id="46" name="CuadroTexto 602">
            <a:extLst>
              <a:ext uri="{FF2B5EF4-FFF2-40B4-BE49-F238E27FC236}">
                <a16:creationId xmlns:a16="http://schemas.microsoft.com/office/drawing/2014/main" id="{9235666F-31ED-4C4A-B63C-56FBF1E5E548}"/>
              </a:ext>
            </a:extLst>
          </p:cNvPr>
          <p:cNvSpPr txBox="1"/>
          <p:nvPr/>
        </p:nvSpPr>
        <p:spPr>
          <a:xfrm>
            <a:off x="12782336" y="8798715"/>
            <a:ext cx="4690157" cy="584775"/>
          </a:xfrm>
          <a:prstGeom prst="rect">
            <a:avLst/>
          </a:prstGeom>
          <a:noFill/>
        </p:spPr>
        <p:txBody>
          <a:bodyPr wrap="square" rtlCol="0">
            <a:spAutoFit/>
          </a:bodyPr>
          <a:lstStyle/>
          <a:p>
            <a:pPr algn="ctr"/>
            <a:r>
              <a:rPr lang="en-US" sz="3200" b="1" dirty="0">
                <a:latin typeface="Comic Sans MS" panose="030F0702030302020204" pitchFamily="66" charset="0"/>
                <a:ea typeface="Lato" charset="0"/>
                <a:cs typeface="Lato" charset="0"/>
              </a:rPr>
              <a:t>Insights</a:t>
            </a:r>
          </a:p>
        </p:txBody>
      </p:sp>
      <p:sp>
        <p:nvSpPr>
          <p:cNvPr id="47" name="CuadroTexto 602">
            <a:extLst>
              <a:ext uri="{FF2B5EF4-FFF2-40B4-BE49-F238E27FC236}">
                <a16:creationId xmlns:a16="http://schemas.microsoft.com/office/drawing/2014/main" id="{C7F9A1F4-70C0-4C72-B7B5-FB813218AEF4}"/>
              </a:ext>
            </a:extLst>
          </p:cNvPr>
          <p:cNvSpPr txBox="1"/>
          <p:nvPr/>
        </p:nvSpPr>
        <p:spPr>
          <a:xfrm>
            <a:off x="16697977" y="11074440"/>
            <a:ext cx="4690157" cy="584775"/>
          </a:xfrm>
          <a:prstGeom prst="rect">
            <a:avLst/>
          </a:prstGeom>
          <a:noFill/>
        </p:spPr>
        <p:txBody>
          <a:bodyPr wrap="square" rtlCol="0">
            <a:spAutoFit/>
          </a:bodyPr>
          <a:lstStyle/>
          <a:p>
            <a:pPr algn="ctr"/>
            <a:r>
              <a:rPr lang="en-US" sz="3200" b="1" dirty="0">
                <a:latin typeface="Comic Sans MS" panose="030F0702030302020204" pitchFamily="66" charset="0"/>
                <a:ea typeface="Lato" charset="0"/>
                <a:cs typeface="Lato" charset="0"/>
              </a:rPr>
              <a:t>Results</a:t>
            </a:r>
          </a:p>
        </p:txBody>
      </p:sp>
      <p:pic>
        <p:nvPicPr>
          <p:cNvPr id="5" name="Picture 4">
            <a:extLst>
              <a:ext uri="{FF2B5EF4-FFF2-40B4-BE49-F238E27FC236}">
                <a16:creationId xmlns:a16="http://schemas.microsoft.com/office/drawing/2014/main" id="{F908B258-5ACF-4DDC-9057-6D64F7B7C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08672">
            <a:off x="1591062" y="6516234"/>
            <a:ext cx="5658390" cy="573451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8579241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adroTexto 556"/>
          <p:cNvSpPr txBox="1"/>
          <p:nvPr/>
        </p:nvSpPr>
        <p:spPr>
          <a:xfrm>
            <a:off x="6320272" y="1201183"/>
            <a:ext cx="11737124" cy="1569660"/>
          </a:xfrm>
          <a:prstGeom prst="rect">
            <a:avLst/>
          </a:prstGeom>
          <a:noFill/>
        </p:spPr>
        <p:txBody>
          <a:bodyPr wrap="none" rtlCol="0">
            <a:spAutoFit/>
          </a:bodyPr>
          <a:lstStyle/>
          <a:p>
            <a:pPr algn="ctr"/>
            <a:r>
              <a:rPr lang="en-US" sz="9600" b="1" dirty="0">
                <a:solidFill>
                  <a:srgbClr val="E22AC8"/>
                </a:solidFill>
                <a:latin typeface="Arial Rounded MT Bold" panose="020F0704030504030204" pitchFamily="34" charset="0"/>
                <a:ea typeface="Lato Heavy" charset="0"/>
                <a:cs typeface="Lato Heavy" charset="0"/>
              </a:rPr>
              <a:t>Project Description</a:t>
            </a:r>
          </a:p>
        </p:txBody>
      </p:sp>
      <p:sp>
        <p:nvSpPr>
          <p:cNvPr id="558" name="CuadroTexto 557"/>
          <p:cNvSpPr txBox="1"/>
          <p:nvPr/>
        </p:nvSpPr>
        <p:spPr>
          <a:xfrm>
            <a:off x="2032437" y="3814781"/>
            <a:ext cx="9397563" cy="6740307"/>
          </a:xfrm>
          <a:prstGeom prst="rect">
            <a:avLst/>
          </a:prstGeom>
          <a:noFill/>
        </p:spPr>
        <p:txBody>
          <a:bodyPr wrap="square" rtlCol="0">
            <a:spAutoFit/>
          </a:bodyPr>
          <a:lstStyle/>
          <a:p>
            <a:pPr algn="just"/>
            <a:r>
              <a:rPr lang="en-US" sz="5400" dirty="0">
                <a:latin typeface="Arial" panose="020B0604020202020204" pitchFamily="34" charset="0"/>
                <a:ea typeface="Lato Light" charset="0"/>
                <a:cs typeface="Arial" panose="020B0604020202020204" pitchFamily="34" charset="0"/>
              </a:rPr>
              <a:t>We are expected to submit a comprehensive report for the Marketing and Investor Metrics department as part of this project.  Using a variety of measurements and insights, this analysis will assist them in reaching a choice.</a:t>
            </a:r>
          </a:p>
        </p:txBody>
      </p:sp>
      <p:pic>
        <p:nvPicPr>
          <p:cNvPr id="5" name="Picture 4">
            <a:extLst>
              <a:ext uri="{FF2B5EF4-FFF2-40B4-BE49-F238E27FC236}">
                <a16:creationId xmlns:a16="http://schemas.microsoft.com/office/drawing/2014/main" id="{1FFAEC00-B1C2-4D9C-886F-151F3B027C4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914615" y="4929137"/>
            <a:ext cx="10066159" cy="8539213"/>
          </a:xfrm>
          <a:prstGeom prst="rect">
            <a:avLst/>
          </a:prstGeom>
          <a:ln>
            <a:noFill/>
          </a:ln>
          <a:effectLst>
            <a:outerShdw blurRad="50800" dist="38100" dir="13500000" algn="br" rotWithShape="0">
              <a:prstClr val="black">
                <a:alpha val="40000"/>
              </a:prstClr>
            </a:outerShdw>
            <a:softEdge rad="112500"/>
          </a:effectLst>
        </p:spPr>
      </p:pic>
    </p:spTree>
    <p:extLst>
      <p:ext uri="{BB962C8B-B14F-4D97-AF65-F5344CB8AC3E}">
        <p14:creationId xmlns:p14="http://schemas.microsoft.com/office/powerpoint/2010/main" val="13307900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Freeform 182"/>
          <p:cNvSpPr>
            <a:spLocks noChangeArrowheads="1"/>
          </p:cNvSpPr>
          <p:nvPr/>
        </p:nvSpPr>
        <p:spPr bwMode="auto">
          <a:xfrm>
            <a:off x="14639963" y="7660517"/>
            <a:ext cx="958919" cy="1025580"/>
          </a:xfrm>
          <a:custGeom>
            <a:avLst/>
            <a:gdLst>
              <a:gd name="T0" fmla="*/ 819 w 825"/>
              <a:gd name="T1" fmla="*/ 685 h 883"/>
              <a:gd name="T2" fmla="*/ 819 w 825"/>
              <a:gd name="T3" fmla="*/ 684 h 883"/>
              <a:gd name="T4" fmla="*/ 820 w 825"/>
              <a:gd name="T5" fmla="*/ 682 h 883"/>
              <a:gd name="T6" fmla="*/ 821 w 825"/>
              <a:gd name="T7" fmla="*/ 680 h 883"/>
              <a:gd name="T8" fmla="*/ 822 w 825"/>
              <a:gd name="T9" fmla="*/ 679 h 883"/>
              <a:gd name="T10" fmla="*/ 823 w 825"/>
              <a:gd name="T11" fmla="*/ 677 h 883"/>
              <a:gd name="T12" fmla="*/ 823 w 825"/>
              <a:gd name="T13" fmla="*/ 676 h 883"/>
              <a:gd name="T14" fmla="*/ 823 w 825"/>
              <a:gd name="T15" fmla="*/ 674 h 883"/>
              <a:gd name="T16" fmla="*/ 824 w 825"/>
              <a:gd name="T17" fmla="*/ 673 h 883"/>
              <a:gd name="T18" fmla="*/ 824 w 825"/>
              <a:gd name="T19" fmla="*/ 671 h 883"/>
              <a:gd name="T20" fmla="*/ 824 w 825"/>
              <a:gd name="T21" fmla="*/ 669 h 883"/>
              <a:gd name="T22" fmla="*/ 824 w 825"/>
              <a:gd name="T23" fmla="*/ 666 h 883"/>
              <a:gd name="T24" fmla="*/ 824 w 825"/>
              <a:gd name="T25" fmla="*/ 663 h 883"/>
              <a:gd name="T26" fmla="*/ 824 w 825"/>
              <a:gd name="T27" fmla="*/ 661 h 883"/>
              <a:gd name="T28" fmla="*/ 824 w 825"/>
              <a:gd name="T29" fmla="*/ 660 h 883"/>
              <a:gd name="T30" fmla="*/ 823 w 825"/>
              <a:gd name="T31" fmla="*/ 658 h 883"/>
              <a:gd name="T32" fmla="*/ 823 w 825"/>
              <a:gd name="T33" fmla="*/ 656 h 883"/>
              <a:gd name="T34" fmla="*/ 823 w 825"/>
              <a:gd name="T35" fmla="*/ 655 h 883"/>
              <a:gd name="T36" fmla="*/ 822 w 825"/>
              <a:gd name="T37" fmla="*/ 653 h 883"/>
              <a:gd name="T38" fmla="*/ 821 w 825"/>
              <a:gd name="T39" fmla="*/ 652 h 883"/>
              <a:gd name="T40" fmla="*/ 820 w 825"/>
              <a:gd name="T41" fmla="*/ 650 h 883"/>
              <a:gd name="T42" fmla="*/ 819 w 825"/>
              <a:gd name="T43" fmla="*/ 649 h 883"/>
              <a:gd name="T44" fmla="*/ 819 w 825"/>
              <a:gd name="T45" fmla="*/ 648 h 883"/>
              <a:gd name="T46" fmla="*/ 818 w 825"/>
              <a:gd name="T47" fmla="*/ 646 h 883"/>
              <a:gd name="T48" fmla="*/ 817 w 825"/>
              <a:gd name="T49" fmla="*/ 645 h 883"/>
              <a:gd name="T50" fmla="*/ 815 w 825"/>
              <a:gd name="T51" fmla="*/ 643 h 883"/>
              <a:gd name="T52" fmla="*/ 815 w 825"/>
              <a:gd name="T53" fmla="*/ 643 h 883"/>
              <a:gd name="T54" fmla="*/ 632 w 825"/>
              <a:gd name="T55" fmla="*/ 460 h 883"/>
              <a:gd name="T56" fmla="*/ 585 w 825"/>
              <a:gd name="T57" fmla="*/ 460 h 883"/>
              <a:gd name="T58" fmla="*/ 709 w 825"/>
              <a:gd name="T59" fmla="*/ 632 h 883"/>
              <a:gd name="T60" fmla="*/ 383 w 825"/>
              <a:gd name="T61" fmla="*/ 632 h 883"/>
              <a:gd name="T62" fmla="*/ 67 w 825"/>
              <a:gd name="T63" fmla="*/ 350 h 883"/>
              <a:gd name="T64" fmla="*/ 609 w 825"/>
              <a:gd name="T65" fmla="*/ 67 h 883"/>
              <a:gd name="T66" fmla="*/ 643 w 825"/>
              <a:gd name="T67" fmla="*/ 34 h 883"/>
              <a:gd name="T68" fmla="*/ 609 w 825"/>
              <a:gd name="T69" fmla="*/ 0 h 883"/>
              <a:gd name="T70" fmla="*/ 383 w 825"/>
              <a:gd name="T71" fmla="*/ 0 h 883"/>
              <a:gd name="T72" fmla="*/ 113 w 825"/>
              <a:gd name="T73" fmla="*/ 102 h 883"/>
              <a:gd name="T74" fmla="*/ 0 w 825"/>
              <a:gd name="T75" fmla="*/ 350 h 883"/>
              <a:gd name="T76" fmla="*/ 113 w 825"/>
              <a:gd name="T77" fmla="*/ 598 h 883"/>
              <a:gd name="T78" fmla="*/ 383 w 825"/>
              <a:gd name="T79" fmla="*/ 700 h 883"/>
              <a:gd name="T80" fmla="*/ 585 w 825"/>
              <a:gd name="T81" fmla="*/ 824 h 883"/>
              <a:gd name="T82" fmla="*/ 585 w 825"/>
              <a:gd name="T83" fmla="*/ 872 h 883"/>
              <a:gd name="T84" fmla="*/ 609 w 825"/>
              <a:gd name="T85" fmla="*/ 882 h 883"/>
              <a:gd name="T86" fmla="*/ 633 w 825"/>
              <a:gd name="T87" fmla="*/ 872 h 883"/>
              <a:gd name="T88" fmla="*/ 815 w 825"/>
              <a:gd name="T89" fmla="*/ 690 h 883"/>
              <a:gd name="T90" fmla="*/ 817 w 825"/>
              <a:gd name="T91" fmla="*/ 687 h 883"/>
              <a:gd name="T92" fmla="*/ 818 w 825"/>
              <a:gd name="T93" fmla="*/ 686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5" h="883">
                <a:moveTo>
                  <a:pt x="819" y="685"/>
                </a:moveTo>
                <a:lnTo>
                  <a:pt x="819" y="685"/>
                </a:lnTo>
                <a:cubicBezTo>
                  <a:pt x="819" y="684"/>
                  <a:pt x="819" y="684"/>
                  <a:pt x="819" y="684"/>
                </a:cubicBezTo>
                <a:lnTo>
                  <a:pt x="819" y="684"/>
                </a:lnTo>
                <a:cubicBezTo>
                  <a:pt x="820" y="683"/>
                  <a:pt x="820" y="682"/>
                  <a:pt x="820" y="682"/>
                </a:cubicBezTo>
                <a:lnTo>
                  <a:pt x="820" y="682"/>
                </a:lnTo>
                <a:cubicBezTo>
                  <a:pt x="821" y="682"/>
                  <a:pt x="821" y="681"/>
                  <a:pt x="821" y="680"/>
                </a:cubicBezTo>
                <a:lnTo>
                  <a:pt x="821" y="680"/>
                </a:lnTo>
                <a:cubicBezTo>
                  <a:pt x="821" y="680"/>
                  <a:pt x="821" y="679"/>
                  <a:pt x="822" y="679"/>
                </a:cubicBezTo>
                <a:lnTo>
                  <a:pt x="822" y="679"/>
                </a:lnTo>
                <a:cubicBezTo>
                  <a:pt x="822" y="679"/>
                  <a:pt x="822" y="678"/>
                  <a:pt x="823" y="677"/>
                </a:cubicBezTo>
                <a:lnTo>
                  <a:pt x="823" y="677"/>
                </a:lnTo>
                <a:lnTo>
                  <a:pt x="823" y="676"/>
                </a:lnTo>
                <a:lnTo>
                  <a:pt x="823" y="676"/>
                </a:lnTo>
                <a:cubicBezTo>
                  <a:pt x="823" y="676"/>
                  <a:pt x="823" y="675"/>
                  <a:pt x="823" y="674"/>
                </a:cubicBezTo>
                <a:lnTo>
                  <a:pt x="823" y="674"/>
                </a:lnTo>
                <a:lnTo>
                  <a:pt x="824" y="673"/>
                </a:lnTo>
                <a:lnTo>
                  <a:pt x="824" y="673"/>
                </a:lnTo>
                <a:cubicBezTo>
                  <a:pt x="824" y="672"/>
                  <a:pt x="824" y="671"/>
                  <a:pt x="824" y="671"/>
                </a:cubicBezTo>
                <a:lnTo>
                  <a:pt x="824" y="671"/>
                </a:lnTo>
                <a:cubicBezTo>
                  <a:pt x="824" y="670"/>
                  <a:pt x="824" y="670"/>
                  <a:pt x="824" y="669"/>
                </a:cubicBezTo>
                <a:lnTo>
                  <a:pt x="824" y="669"/>
                </a:lnTo>
                <a:cubicBezTo>
                  <a:pt x="824" y="668"/>
                  <a:pt x="824" y="667"/>
                  <a:pt x="824" y="666"/>
                </a:cubicBezTo>
                <a:lnTo>
                  <a:pt x="824" y="666"/>
                </a:lnTo>
                <a:lnTo>
                  <a:pt x="824" y="666"/>
                </a:lnTo>
                <a:cubicBezTo>
                  <a:pt x="824" y="665"/>
                  <a:pt x="824" y="664"/>
                  <a:pt x="824" y="663"/>
                </a:cubicBezTo>
                <a:lnTo>
                  <a:pt x="824" y="663"/>
                </a:lnTo>
                <a:cubicBezTo>
                  <a:pt x="824" y="662"/>
                  <a:pt x="824" y="661"/>
                  <a:pt x="824" y="661"/>
                </a:cubicBezTo>
                <a:lnTo>
                  <a:pt x="824" y="661"/>
                </a:lnTo>
                <a:lnTo>
                  <a:pt x="824" y="660"/>
                </a:lnTo>
                <a:lnTo>
                  <a:pt x="824" y="660"/>
                </a:lnTo>
                <a:cubicBezTo>
                  <a:pt x="824" y="659"/>
                  <a:pt x="823" y="659"/>
                  <a:pt x="823" y="658"/>
                </a:cubicBezTo>
                <a:lnTo>
                  <a:pt x="823" y="658"/>
                </a:lnTo>
                <a:cubicBezTo>
                  <a:pt x="823" y="657"/>
                  <a:pt x="823" y="657"/>
                  <a:pt x="823" y="656"/>
                </a:cubicBezTo>
                <a:lnTo>
                  <a:pt x="823" y="656"/>
                </a:lnTo>
                <a:lnTo>
                  <a:pt x="823" y="655"/>
                </a:lnTo>
                <a:lnTo>
                  <a:pt x="823" y="655"/>
                </a:lnTo>
                <a:cubicBezTo>
                  <a:pt x="822" y="654"/>
                  <a:pt x="822" y="654"/>
                  <a:pt x="822" y="653"/>
                </a:cubicBezTo>
                <a:lnTo>
                  <a:pt x="822" y="653"/>
                </a:lnTo>
                <a:cubicBezTo>
                  <a:pt x="821" y="653"/>
                  <a:pt x="821" y="652"/>
                  <a:pt x="821" y="652"/>
                </a:cubicBezTo>
                <a:lnTo>
                  <a:pt x="821" y="652"/>
                </a:lnTo>
                <a:cubicBezTo>
                  <a:pt x="821" y="651"/>
                  <a:pt x="821" y="650"/>
                  <a:pt x="820" y="650"/>
                </a:cubicBezTo>
                <a:lnTo>
                  <a:pt x="820" y="650"/>
                </a:lnTo>
                <a:cubicBezTo>
                  <a:pt x="820" y="650"/>
                  <a:pt x="820" y="649"/>
                  <a:pt x="819" y="649"/>
                </a:cubicBezTo>
                <a:lnTo>
                  <a:pt x="819" y="649"/>
                </a:lnTo>
                <a:lnTo>
                  <a:pt x="819" y="648"/>
                </a:lnTo>
                <a:lnTo>
                  <a:pt x="819" y="648"/>
                </a:lnTo>
                <a:cubicBezTo>
                  <a:pt x="818" y="647"/>
                  <a:pt x="818" y="646"/>
                  <a:pt x="818" y="646"/>
                </a:cubicBezTo>
                <a:lnTo>
                  <a:pt x="818" y="646"/>
                </a:lnTo>
                <a:cubicBezTo>
                  <a:pt x="817" y="646"/>
                  <a:pt x="817" y="645"/>
                  <a:pt x="817" y="645"/>
                </a:cubicBezTo>
                <a:lnTo>
                  <a:pt x="817" y="645"/>
                </a:lnTo>
                <a:cubicBezTo>
                  <a:pt x="816" y="644"/>
                  <a:pt x="815" y="643"/>
                  <a:pt x="815" y="643"/>
                </a:cubicBezTo>
                <a:lnTo>
                  <a:pt x="815" y="643"/>
                </a:lnTo>
                <a:lnTo>
                  <a:pt x="815" y="643"/>
                </a:lnTo>
                <a:lnTo>
                  <a:pt x="632" y="460"/>
                </a:lnTo>
                <a:lnTo>
                  <a:pt x="632" y="460"/>
                </a:lnTo>
                <a:cubicBezTo>
                  <a:pt x="619" y="448"/>
                  <a:pt x="598" y="448"/>
                  <a:pt x="585" y="460"/>
                </a:cubicBezTo>
                <a:lnTo>
                  <a:pt x="585" y="460"/>
                </a:lnTo>
                <a:cubicBezTo>
                  <a:pt x="572" y="474"/>
                  <a:pt x="572" y="495"/>
                  <a:pt x="585" y="508"/>
                </a:cubicBezTo>
                <a:lnTo>
                  <a:pt x="709" y="632"/>
                </a:lnTo>
                <a:lnTo>
                  <a:pt x="383" y="632"/>
                </a:lnTo>
                <a:lnTo>
                  <a:pt x="383" y="632"/>
                </a:lnTo>
                <a:cubicBezTo>
                  <a:pt x="209" y="632"/>
                  <a:pt x="67" y="506"/>
                  <a:pt x="67" y="350"/>
                </a:cubicBezTo>
                <a:lnTo>
                  <a:pt x="67" y="350"/>
                </a:lnTo>
                <a:cubicBezTo>
                  <a:pt x="67" y="194"/>
                  <a:pt x="209" y="68"/>
                  <a:pt x="383" y="68"/>
                </a:cubicBezTo>
                <a:lnTo>
                  <a:pt x="609" y="67"/>
                </a:lnTo>
                <a:lnTo>
                  <a:pt x="609" y="67"/>
                </a:lnTo>
                <a:cubicBezTo>
                  <a:pt x="628" y="67"/>
                  <a:pt x="643" y="52"/>
                  <a:pt x="643" y="34"/>
                </a:cubicBezTo>
                <a:lnTo>
                  <a:pt x="643" y="34"/>
                </a:lnTo>
                <a:cubicBezTo>
                  <a:pt x="642" y="14"/>
                  <a:pt x="628" y="0"/>
                  <a:pt x="609" y="0"/>
                </a:cubicBezTo>
                <a:lnTo>
                  <a:pt x="608" y="0"/>
                </a:lnTo>
                <a:lnTo>
                  <a:pt x="383" y="0"/>
                </a:lnTo>
                <a:lnTo>
                  <a:pt x="383" y="0"/>
                </a:lnTo>
                <a:cubicBezTo>
                  <a:pt x="281" y="0"/>
                  <a:pt x="185" y="36"/>
                  <a:pt x="113" y="102"/>
                </a:cubicBezTo>
                <a:lnTo>
                  <a:pt x="113" y="102"/>
                </a:lnTo>
                <a:cubicBezTo>
                  <a:pt x="40" y="168"/>
                  <a:pt x="0" y="256"/>
                  <a:pt x="0" y="350"/>
                </a:cubicBezTo>
                <a:lnTo>
                  <a:pt x="0" y="350"/>
                </a:lnTo>
                <a:cubicBezTo>
                  <a:pt x="0" y="444"/>
                  <a:pt x="40" y="533"/>
                  <a:pt x="113" y="598"/>
                </a:cubicBezTo>
                <a:lnTo>
                  <a:pt x="113" y="598"/>
                </a:lnTo>
                <a:cubicBezTo>
                  <a:pt x="185" y="664"/>
                  <a:pt x="281" y="700"/>
                  <a:pt x="383" y="700"/>
                </a:cubicBezTo>
                <a:lnTo>
                  <a:pt x="709" y="700"/>
                </a:lnTo>
                <a:lnTo>
                  <a:pt x="585" y="824"/>
                </a:lnTo>
                <a:lnTo>
                  <a:pt x="585" y="824"/>
                </a:lnTo>
                <a:cubicBezTo>
                  <a:pt x="572" y="837"/>
                  <a:pt x="572" y="858"/>
                  <a:pt x="585" y="872"/>
                </a:cubicBezTo>
                <a:lnTo>
                  <a:pt x="585" y="872"/>
                </a:lnTo>
                <a:cubicBezTo>
                  <a:pt x="592" y="878"/>
                  <a:pt x="601" y="882"/>
                  <a:pt x="609" y="882"/>
                </a:cubicBezTo>
                <a:lnTo>
                  <a:pt x="609" y="882"/>
                </a:lnTo>
                <a:cubicBezTo>
                  <a:pt x="618" y="882"/>
                  <a:pt x="626" y="878"/>
                  <a:pt x="633" y="872"/>
                </a:cubicBezTo>
                <a:lnTo>
                  <a:pt x="815" y="690"/>
                </a:lnTo>
                <a:lnTo>
                  <a:pt x="815" y="690"/>
                </a:lnTo>
                <a:cubicBezTo>
                  <a:pt x="815" y="689"/>
                  <a:pt x="816" y="689"/>
                  <a:pt x="817" y="687"/>
                </a:cubicBezTo>
                <a:lnTo>
                  <a:pt x="817" y="687"/>
                </a:lnTo>
                <a:cubicBezTo>
                  <a:pt x="817" y="687"/>
                  <a:pt x="817" y="687"/>
                  <a:pt x="818" y="686"/>
                </a:cubicBezTo>
                <a:lnTo>
                  <a:pt x="818" y="686"/>
                </a:lnTo>
                <a:cubicBezTo>
                  <a:pt x="818" y="686"/>
                  <a:pt x="818" y="685"/>
                  <a:pt x="819" y="685"/>
                </a:cubicBezTo>
              </a:path>
            </a:pathLst>
          </a:custGeom>
          <a:solidFill>
            <a:schemeClr val="bg1"/>
          </a:solidFill>
          <a:ln>
            <a:noFill/>
          </a:ln>
          <a:effectLst/>
        </p:spPr>
        <p:txBody>
          <a:bodyPr wrap="none" anchor="ctr"/>
          <a:lstStyle/>
          <a:p>
            <a:endParaRPr lang="en-US"/>
          </a:p>
        </p:txBody>
      </p:sp>
      <p:sp>
        <p:nvSpPr>
          <p:cNvPr id="225" name="Freeform 183"/>
          <p:cNvSpPr>
            <a:spLocks noChangeArrowheads="1"/>
          </p:cNvSpPr>
          <p:nvPr/>
        </p:nvSpPr>
        <p:spPr bwMode="auto">
          <a:xfrm>
            <a:off x="17214169" y="7983574"/>
            <a:ext cx="1179417" cy="820464"/>
          </a:xfrm>
          <a:custGeom>
            <a:avLst/>
            <a:gdLst>
              <a:gd name="T0" fmla="*/ 953 w 1014"/>
              <a:gd name="T1" fmla="*/ 0 h 707"/>
              <a:gd name="T2" fmla="*/ 661 w 1014"/>
              <a:gd name="T3" fmla="*/ 0 h 707"/>
              <a:gd name="T4" fmla="*/ 661 w 1014"/>
              <a:gd name="T5" fmla="*/ 0 h 707"/>
              <a:gd name="T6" fmla="*/ 618 w 1014"/>
              <a:gd name="T7" fmla="*/ 43 h 707"/>
              <a:gd name="T8" fmla="*/ 618 w 1014"/>
              <a:gd name="T9" fmla="*/ 43 h 707"/>
              <a:gd name="T10" fmla="*/ 661 w 1014"/>
              <a:gd name="T11" fmla="*/ 86 h 707"/>
              <a:gd name="T12" fmla="*/ 927 w 1014"/>
              <a:gd name="T13" fmla="*/ 86 h 707"/>
              <a:gd name="T14" fmla="*/ 927 w 1014"/>
              <a:gd name="T15" fmla="*/ 620 h 707"/>
              <a:gd name="T16" fmla="*/ 86 w 1014"/>
              <a:gd name="T17" fmla="*/ 620 h 707"/>
              <a:gd name="T18" fmla="*/ 86 w 1014"/>
              <a:gd name="T19" fmla="*/ 86 h 707"/>
              <a:gd name="T20" fmla="*/ 351 w 1014"/>
              <a:gd name="T21" fmla="*/ 86 h 707"/>
              <a:gd name="T22" fmla="*/ 351 w 1014"/>
              <a:gd name="T23" fmla="*/ 86 h 707"/>
              <a:gd name="T24" fmla="*/ 393 w 1014"/>
              <a:gd name="T25" fmla="*/ 43 h 707"/>
              <a:gd name="T26" fmla="*/ 393 w 1014"/>
              <a:gd name="T27" fmla="*/ 43 h 707"/>
              <a:gd name="T28" fmla="*/ 351 w 1014"/>
              <a:gd name="T29" fmla="*/ 0 h 707"/>
              <a:gd name="T30" fmla="*/ 60 w 1014"/>
              <a:gd name="T31" fmla="*/ 0 h 707"/>
              <a:gd name="T32" fmla="*/ 60 w 1014"/>
              <a:gd name="T33" fmla="*/ 0 h 707"/>
              <a:gd name="T34" fmla="*/ 0 w 1014"/>
              <a:gd name="T35" fmla="*/ 60 h 707"/>
              <a:gd name="T36" fmla="*/ 0 w 1014"/>
              <a:gd name="T37" fmla="*/ 647 h 707"/>
              <a:gd name="T38" fmla="*/ 0 w 1014"/>
              <a:gd name="T39" fmla="*/ 647 h 707"/>
              <a:gd name="T40" fmla="*/ 60 w 1014"/>
              <a:gd name="T41" fmla="*/ 706 h 707"/>
              <a:gd name="T42" fmla="*/ 953 w 1014"/>
              <a:gd name="T43" fmla="*/ 706 h 707"/>
              <a:gd name="T44" fmla="*/ 953 w 1014"/>
              <a:gd name="T45" fmla="*/ 706 h 707"/>
              <a:gd name="T46" fmla="*/ 1013 w 1014"/>
              <a:gd name="T47" fmla="*/ 647 h 707"/>
              <a:gd name="T48" fmla="*/ 1013 w 1014"/>
              <a:gd name="T49" fmla="*/ 60 h 707"/>
              <a:gd name="T50" fmla="*/ 1013 w 1014"/>
              <a:gd name="T51" fmla="*/ 60 h 707"/>
              <a:gd name="T52" fmla="*/ 953 w 1014"/>
              <a:gd name="T53" fmla="*/ 0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4" h="707">
                <a:moveTo>
                  <a:pt x="953" y="0"/>
                </a:moveTo>
                <a:lnTo>
                  <a:pt x="661" y="0"/>
                </a:lnTo>
                <a:lnTo>
                  <a:pt x="661" y="0"/>
                </a:lnTo>
                <a:cubicBezTo>
                  <a:pt x="637" y="0"/>
                  <a:pt x="618" y="19"/>
                  <a:pt x="618" y="43"/>
                </a:cubicBezTo>
                <a:lnTo>
                  <a:pt x="618" y="43"/>
                </a:lnTo>
                <a:cubicBezTo>
                  <a:pt x="618" y="67"/>
                  <a:pt x="637" y="86"/>
                  <a:pt x="661" y="86"/>
                </a:cubicBezTo>
                <a:lnTo>
                  <a:pt x="927" y="86"/>
                </a:lnTo>
                <a:lnTo>
                  <a:pt x="927" y="620"/>
                </a:lnTo>
                <a:lnTo>
                  <a:pt x="86" y="620"/>
                </a:lnTo>
                <a:lnTo>
                  <a:pt x="86" y="86"/>
                </a:lnTo>
                <a:lnTo>
                  <a:pt x="351" y="86"/>
                </a:lnTo>
                <a:lnTo>
                  <a:pt x="351" y="86"/>
                </a:lnTo>
                <a:cubicBezTo>
                  <a:pt x="374" y="86"/>
                  <a:pt x="393" y="67"/>
                  <a:pt x="393" y="43"/>
                </a:cubicBezTo>
                <a:lnTo>
                  <a:pt x="393" y="43"/>
                </a:lnTo>
                <a:cubicBezTo>
                  <a:pt x="393" y="19"/>
                  <a:pt x="374" y="0"/>
                  <a:pt x="351" y="0"/>
                </a:cubicBezTo>
                <a:lnTo>
                  <a:pt x="60" y="0"/>
                </a:lnTo>
                <a:lnTo>
                  <a:pt x="60" y="0"/>
                </a:lnTo>
                <a:cubicBezTo>
                  <a:pt x="28" y="0"/>
                  <a:pt x="0" y="27"/>
                  <a:pt x="0" y="60"/>
                </a:cubicBezTo>
                <a:lnTo>
                  <a:pt x="0" y="647"/>
                </a:lnTo>
                <a:lnTo>
                  <a:pt x="0" y="647"/>
                </a:lnTo>
                <a:cubicBezTo>
                  <a:pt x="0" y="680"/>
                  <a:pt x="28" y="706"/>
                  <a:pt x="60" y="706"/>
                </a:cubicBezTo>
                <a:lnTo>
                  <a:pt x="953" y="706"/>
                </a:lnTo>
                <a:lnTo>
                  <a:pt x="953" y="706"/>
                </a:lnTo>
                <a:cubicBezTo>
                  <a:pt x="986" y="706"/>
                  <a:pt x="1013" y="680"/>
                  <a:pt x="1013" y="647"/>
                </a:cubicBezTo>
                <a:lnTo>
                  <a:pt x="1013" y="60"/>
                </a:lnTo>
                <a:lnTo>
                  <a:pt x="1013" y="60"/>
                </a:lnTo>
                <a:cubicBezTo>
                  <a:pt x="1013" y="27"/>
                  <a:pt x="986" y="0"/>
                  <a:pt x="953" y="0"/>
                </a:cubicBezTo>
              </a:path>
            </a:pathLst>
          </a:custGeom>
          <a:solidFill>
            <a:schemeClr val="bg1"/>
          </a:solidFill>
          <a:ln>
            <a:noFill/>
          </a:ln>
          <a:effectLst/>
        </p:spPr>
        <p:txBody>
          <a:bodyPr wrap="none" anchor="ctr"/>
          <a:lstStyle/>
          <a:p>
            <a:endParaRPr lang="en-US"/>
          </a:p>
        </p:txBody>
      </p:sp>
      <p:sp>
        <p:nvSpPr>
          <p:cNvPr id="228" name="Freeform 184"/>
          <p:cNvSpPr>
            <a:spLocks noChangeArrowheads="1"/>
          </p:cNvSpPr>
          <p:nvPr/>
        </p:nvSpPr>
        <p:spPr bwMode="auto">
          <a:xfrm>
            <a:off x="17511587" y="7542574"/>
            <a:ext cx="584581" cy="861487"/>
          </a:xfrm>
          <a:custGeom>
            <a:avLst/>
            <a:gdLst>
              <a:gd name="T0" fmla="*/ 47 w 502"/>
              <a:gd name="T1" fmla="*/ 289 h 742"/>
              <a:gd name="T2" fmla="*/ 47 w 502"/>
              <a:gd name="T3" fmla="*/ 289 h 742"/>
              <a:gd name="T4" fmla="*/ 78 w 502"/>
              <a:gd name="T5" fmla="*/ 277 h 742"/>
              <a:gd name="T6" fmla="*/ 208 w 502"/>
              <a:gd name="T7" fmla="*/ 147 h 742"/>
              <a:gd name="T8" fmla="*/ 207 w 502"/>
              <a:gd name="T9" fmla="*/ 698 h 742"/>
              <a:gd name="T10" fmla="*/ 207 w 502"/>
              <a:gd name="T11" fmla="*/ 698 h 742"/>
              <a:gd name="T12" fmla="*/ 250 w 502"/>
              <a:gd name="T13" fmla="*/ 741 h 742"/>
              <a:gd name="T14" fmla="*/ 250 w 502"/>
              <a:gd name="T15" fmla="*/ 741 h 742"/>
              <a:gd name="T16" fmla="*/ 250 w 502"/>
              <a:gd name="T17" fmla="*/ 741 h 742"/>
              <a:gd name="T18" fmla="*/ 293 w 502"/>
              <a:gd name="T19" fmla="*/ 699 h 742"/>
              <a:gd name="T20" fmla="*/ 293 w 502"/>
              <a:gd name="T21" fmla="*/ 147 h 742"/>
              <a:gd name="T22" fmla="*/ 424 w 502"/>
              <a:gd name="T23" fmla="*/ 277 h 742"/>
              <a:gd name="T24" fmla="*/ 424 w 502"/>
              <a:gd name="T25" fmla="*/ 277 h 742"/>
              <a:gd name="T26" fmla="*/ 454 w 502"/>
              <a:gd name="T27" fmla="*/ 289 h 742"/>
              <a:gd name="T28" fmla="*/ 454 w 502"/>
              <a:gd name="T29" fmla="*/ 289 h 742"/>
              <a:gd name="T30" fmla="*/ 485 w 502"/>
              <a:gd name="T31" fmla="*/ 277 h 742"/>
              <a:gd name="T32" fmla="*/ 485 w 502"/>
              <a:gd name="T33" fmla="*/ 277 h 742"/>
              <a:gd name="T34" fmla="*/ 485 w 502"/>
              <a:gd name="T35" fmla="*/ 216 h 742"/>
              <a:gd name="T36" fmla="*/ 281 w 502"/>
              <a:gd name="T37" fmla="*/ 12 h 742"/>
              <a:gd name="T38" fmla="*/ 281 w 502"/>
              <a:gd name="T39" fmla="*/ 12 h 742"/>
              <a:gd name="T40" fmla="*/ 280 w 502"/>
              <a:gd name="T41" fmla="*/ 11 h 742"/>
              <a:gd name="T42" fmla="*/ 280 w 502"/>
              <a:gd name="T43" fmla="*/ 11 h 742"/>
              <a:gd name="T44" fmla="*/ 278 w 502"/>
              <a:gd name="T45" fmla="*/ 10 h 742"/>
              <a:gd name="T46" fmla="*/ 278 w 502"/>
              <a:gd name="T47" fmla="*/ 10 h 742"/>
              <a:gd name="T48" fmla="*/ 276 w 502"/>
              <a:gd name="T49" fmla="*/ 7 h 742"/>
              <a:gd name="T50" fmla="*/ 276 w 502"/>
              <a:gd name="T51" fmla="*/ 7 h 742"/>
              <a:gd name="T52" fmla="*/ 275 w 502"/>
              <a:gd name="T53" fmla="*/ 7 h 742"/>
              <a:gd name="T54" fmla="*/ 275 w 502"/>
              <a:gd name="T55" fmla="*/ 7 h 742"/>
              <a:gd name="T56" fmla="*/ 272 w 502"/>
              <a:gd name="T57" fmla="*/ 6 h 742"/>
              <a:gd name="T58" fmla="*/ 272 w 502"/>
              <a:gd name="T59" fmla="*/ 6 h 742"/>
              <a:gd name="T60" fmla="*/ 271 w 502"/>
              <a:gd name="T61" fmla="*/ 5 h 742"/>
              <a:gd name="T62" fmla="*/ 271 w 502"/>
              <a:gd name="T63" fmla="*/ 5 h 742"/>
              <a:gd name="T64" fmla="*/ 270 w 502"/>
              <a:gd name="T65" fmla="*/ 4 h 742"/>
              <a:gd name="T66" fmla="*/ 270 w 502"/>
              <a:gd name="T67" fmla="*/ 4 h 742"/>
              <a:gd name="T68" fmla="*/ 269 w 502"/>
              <a:gd name="T69" fmla="*/ 4 h 742"/>
              <a:gd name="T70" fmla="*/ 269 w 502"/>
              <a:gd name="T71" fmla="*/ 4 h 742"/>
              <a:gd name="T72" fmla="*/ 268 w 502"/>
              <a:gd name="T73" fmla="*/ 3 h 742"/>
              <a:gd name="T74" fmla="*/ 268 w 502"/>
              <a:gd name="T75" fmla="*/ 3 h 742"/>
              <a:gd name="T76" fmla="*/ 264 w 502"/>
              <a:gd name="T77" fmla="*/ 2 h 742"/>
              <a:gd name="T78" fmla="*/ 264 w 502"/>
              <a:gd name="T79" fmla="*/ 2 h 742"/>
              <a:gd name="T80" fmla="*/ 264 w 502"/>
              <a:gd name="T81" fmla="*/ 2 h 742"/>
              <a:gd name="T82" fmla="*/ 264 w 502"/>
              <a:gd name="T83" fmla="*/ 2 h 742"/>
              <a:gd name="T84" fmla="*/ 260 w 502"/>
              <a:gd name="T85" fmla="*/ 1 h 742"/>
              <a:gd name="T86" fmla="*/ 260 w 502"/>
              <a:gd name="T87" fmla="*/ 1 h 742"/>
              <a:gd name="T88" fmla="*/ 259 w 502"/>
              <a:gd name="T89" fmla="*/ 1 h 742"/>
              <a:gd name="T90" fmla="*/ 259 w 502"/>
              <a:gd name="T91" fmla="*/ 1 h 742"/>
              <a:gd name="T92" fmla="*/ 251 w 502"/>
              <a:gd name="T93" fmla="*/ 0 h 742"/>
              <a:gd name="T94" fmla="*/ 251 w 502"/>
              <a:gd name="T95" fmla="*/ 0 h 742"/>
              <a:gd name="T96" fmla="*/ 225 w 502"/>
              <a:gd name="T97" fmla="*/ 9 h 742"/>
              <a:gd name="T98" fmla="*/ 225 w 502"/>
              <a:gd name="T99" fmla="*/ 9 h 742"/>
              <a:gd name="T100" fmla="*/ 220 w 502"/>
              <a:gd name="T101" fmla="*/ 12 h 742"/>
              <a:gd name="T102" fmla="*/ 17 w 502"/>
              <a:gd name="T103" fmla="*/ 216 h 742"/>
              <a:gd name="T104" fmla="*/ 17 w 502"/>
              <a:gd name="T105" fmla="*/ 216 h 742"/>
              <a:gd name="T106" fmla="*/ 17 w 502"/>
              <a:gd name="T107" fmla="*/ 277 h 742"/>
              <a:gd name="T108" fmla="*/ 17 w 502"/>
              <a:gd name="T109" fmla="*/ 277 h 742"/>
              <a:gd name="T110" fmla="*/ 47 w 502"/>
              <a:gd name="T111" fmla="*/ 289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742">
                <a:moveTo>
                  <a:pt x="47" y="289"/>
                </a:moveTo>
                <a:lnTo>
                  <a:pt x="47" y="289"/>
                </a:lnTo>
                <a:cubicBezTo>
                  <a:pt x="58" y="289"/>
                  <a:pt x="69" y="285"/>
                  <a:pt x="78" y="277"/>
                </a:cubicBezTo>
                <a:lnTo>
                  <a:pt x="208" y="147"/>
                </a:lnTo>
                <a:lnTo>
                  <a:pt x="207" y="698"/>
                </a:lnTo>
                <a:lnTo>
                  <a:pt x="207" y="698"/>
                </a:lnTo>
                <a:cubicBezTo>
                  <a:pt x="207" y="722"/>
                  <a:pt x="226" y="741"/>
                  <a:pt x="250" y="741"/>
                </a:cubicBezTo>
                <a:lnTo>
                  <a:pt x="250" y="741"/>
                </a:lnTo>
                <a:lnTo>
                  <a:pt x="250" y="741"/>
                </a:lnTo>
                <a:cubicBezTo>
                  <a:pt x="274" y="741"/>
                  <a:pt x="293" y="722"/>
                  <a:pt x="293" y="699"/>
                </a:cubicBezTo>
                <a:lnTo>
                  <a:pt x="293" y="147"/>
                </a:lnTo>
                <a:lnTo>
                  <a:pt x="424" y="277"/>
                </a:lnTo>
                <a:lnTo>
                  <a:pt x="424" y="277"/>
                </a:lnTo>
                <a:cubicBezTo>
                  <a:pt x="432" y="285"/>
                  <a:pt x="443" y="289"/>
                  <a:pt x="454" y="289"/>
                </a:cubicBezTo>
                <a:lnTo>
                  <a:pt x="454" y="289"/>
                </a:lnTo>
                <a:cubicBezTo>
                  <a:pt x="465" y="289"/>
                  <a:pt x="476" y="285"/>
                  <a:pt x="485" y="277"/>
                </a:cubicBezTo>
                <a:lnTo>
                  <a:pt x="485" y="277"/>
                </a:lnTo>
                <a:cubicBezTo>
                  <a:pt x="501" y="260"/>
                  <a:pt x="501" y="233"/>
                  <a:pt x="485" y="216"/>
                </a:cubicBezTo>
                <a:lnTo>
                  <a:pt x="281" y="12"/>
                </a:lnTo>
                <a:lnTo>
                  <a:pt x="281" y="12"/>
                </a:lnTo>
                <a:lnTo>
                  <a:pt x="280" y="11"/>
                </a:lnTo>
                <a:lnTo>
                  <a:pt x="280" y="11"/>
                </a:lnTo>
                <a:cubicBezTo>
                  <a:pt x="279" y="11"/>
                  <a:pt x="279" y="10"/>
                  <a:pt x="278" y="10"/>
                </a:cubicBezTo>
                <a:lnTo>
                  <a:pt x="278" y="10"/>
                </a:lnTo>
                <a:cubicBezTo>
                  <a:pt x="278" y="9"/>
                  <a:pt x="276" y="8"/>
                  <a:pt x="276" y="7"/>
                </a:cubicBezTo>
                <a:lnTo>
                  <a:pt x="276" y="7"/>
                </a:lnTo>
                <a:cubicBezTo>
                  <a:pt x="275" y="7"/>
                  <a:pt x="275" y="7"/>
                  <a:pt x="275" y="7"/>
                </a:cubicBezTo>
                <a:lnTo>
                  <a:pt x="275" y="7"/>
                </a:lnTo>
                <a:cubicBezTo>
                  <a:pt x="274" y="7"/>
                  <a:pt x="273" y="6"/>
                  <a:pt x="272" y="6"/>
                </a:cubicBezTo>
                <a:lnTo>
                  <a:pt x="272" y="6"/>
                </a:lnTo>
                <a:cubicBezTo>
                  <a:pt x="271" y="5"/>
                  <a:pt x="271" y="5"/>
                  <a:pt x="271" y="5"/>
                </a:cubicBezTo>
                <a:lnTo>
                  <a:pt x="271" y="5"/>
                </a:lnTo>
                <a:lnTo>
                  <a:pt x="270" y="4"/>
                </a:lnTo>
                <a:lnTo>
                  <a:pt x="270" y="4"/>
                </a:lnTo>
                <a:cubicBezTo>
                  <a:pt x="269" y="4"/>
                  <a:pt x="269" y="4"/>
                  <a:pt x="269" y="4"/>
                </a:cubicBezTo>
                <a:lnTo>
                  <a:pt x="269" y="4"/>
                </a:lnTo>
                <a:cubicBezTo>
                  <a:pt x="268" y="3"/>
                  <a:pt x="268" y="3"/>
                  <a:pt x="268" y="3"/>
                </a:cubicBezTo>
                <a:lnTo>
                  <a:pt x="268" y="3"/>
                </a:lnTo>
                <a:cubicBezTo>
                  <a:pt x="267" y="3"/>
                  <a:pt x="265" y="3"/>
                  <a:pt x="264" y="2"/>
                </a:cubicBezTo>
                <a:lnTo>
                  <a:pt x="264" y="2"/>
                </a:lnTo>
                <a:lnTo>
                  <a:pt x="264" y="2"/>
                </a:lnTo>
                <a:lnTo>
                  <a:pt x="264" y="2"/>
                </a:lnTo>
                <a:cubicBezTo>
                  <a:pt x="262" y="1"/>
                  <a:pt x="261" y="1"/>
                  <a:pt x="260" y="1"/>
                </a:cubicBezTo>
                <a:lnTo>
                  <a:pt x="260" y="1"/>
                </a:lnTo>
                <a:cubicBezTo>
                  <a:pt x="260" y="1"/>
                  <a:pt x="260" y="1"/>
                  <a:pt x="259" y="1"/>
                </a:cubicBezTo>
                <a:lnTo>
                  <a:pt x="259" y="1"/>
                </a:lnTo>
                <a:cubicBezTo>
                  <a:pt x="257" y="0"/>
                  <a:pt x="254" y="0"/>
                  <a:pt x="251" y="0"/>
                </a:cubicBezTo>
                <a:lnTo>
                  <a:pt x="251" y="0"/>
                </a:lnTo>
                <a:cubicBezTo>
                  <a:pt x="241" y="0"/>
                  <a:pt x="232" y="3"/>
                  <a:pt x="225" y="9"/>
                </a:cubicBezTo>
                <a:lnTo>
                  <a:pt x="225" y="9"/>
                </a:lnTo>
                <a:cubicBezTo>
                  <a:pt x="223" y="10"/>
                  <a:pt x="222" y="11"/>
                  <a:pt x="220" y="12"/>
                </a:cubicBezTo>
                <a:lnTo>
                  <a:pt x="17" y="216"/>
                </a:lnTo>
                <a:lnTo>
                  <a:pt x="17" y="216"/>
                </a:lnTo>
                <a:cubicBezTo>
                  <a:pt x="0" y="233"/>
                  <a:pt x="0" y="260"/>
                  <a:pt x="17" y="277"/>
                </a:cubicBezTo>
                <a:lnTo>
                  <a:pt x="17" y="277"/>
                </a:lnTo>
                <a:cubicBezTo>
                  <a:pt x="25" y="285"/>
                  <a:pt x="36" y="289"/>
                  <a:pt x="47" y="289"/>
                </a:cubicBezTo>
              </a:path>
            </a:pathLst>
          </a:custGeom>
          <a:solidFill>
            <a:schemeClr val="bg1"/>
          </a:solidFill>
          <a:ln>
            <a:noFill/>
          </a:ln>
          <a:effectLst/>
        </p:spPr>
        <p:txBody>
          <a:bodyPr wrap="none" anchor="ctr"/>
          <a:lstStyle/>
          <a:p>
            <a:endParaRPr lang="en-US"/>
          </a:p>
        </p:txBody>
      </p:sp>
      <p:sp>
        <p:nvSpPr>
          <p:cNvPr id="231" name="Freeform 185"/>
          <p:cNvSpPr>
            <a:spLocks noChangeArrowheads="1"/>
          </p:cNvSpPr>
          <p:nvPr/>
        </p:nvSpPr>
        <p:spPr bwMode="auto">
          <a:xfrm>
            <a:off x="14732265" y="4891451"/>
            <a:ext cx="830720" cy="1312743"/>
          </a:xfrm>
          <a:custGeom>
            <a:avLst/>
            <a:gdLst>
              <a:gd name="T0" fmla="*/ 356 w 713"/>
              <a:gd name="T1" fmla="*/ 73 h 1127"/>
              <a:gd name="T2" fmla="*/ 356 w 713"/>
              <a:gd name="T3" fmla="*/ 73 h 1127"/>
              <a:gd name="T4" fmla="*/ 73 w 713"/>
              <a:gd name="T5" fmla="*/ 356 h 1127"/>
              <a:gd name="T6" fmla="*/ 73 w 713"/>
              <a:gd name="T7" fmla="*/ 356 h 1127"/>
              <a:gd name="T8" fmla="*/ 231 w 713"/>
              <a:gd name="T9" fmla="*/ 783 h 1127"/>
              <a:gd name="T10" fmla="*/ 231 w 713"/>
              <a:gd name="T11" fmla="*/ 783 h 1127"/>
              <a:gd name="T12" fmla="*/ 361 w 713"/>
              <a:gd name="T13" fmla="*/ 1018 h 1127"/>
              <a:gd name="T14" fmla="*/ 361 w 713"/>
              <a:gd name="T15" fmla="*/ 1018 h 1127"/>
              <a:gd name="T16" fmla="*/ 486 w 713"/>
              <a:gd name="T17" fmla="*/ 784 h 1127"/>
              <a:gd name="T18" fmla="*/ 486 w 713"/>
              <a:gd name="T19" fmla="*/ 784 h 1127"/>
              <a:gd name="T20" fmla="*/ 639 w 713"/>
              <a:gd name="T21" fmla="*/ 356 h 1127"/>
              <a:gd name="T22" fmla="*/ 639 w 713"/>
              <a:gd name="T23" fmla="*/ 356 h 1127"/>
              <a:gd name="T24" fmla="*/ 356 w 713"/>
              <a:gd name="T25" fmla="*/ 73 h 1127"/>
              <a:gd name="T26" fmla="*/ 361 w 713"/>
              <a:gd name="T27" fmla="*/ 1126 h 1127"/>
              <a:gd name="T28" fmla="*/ 361 w 713"/>
              <a:gd name="T29" fmla="*/ 1126 h 1127"/>
              <a:gd name="T30" fmla="*/ 330 w 713"/>
              <a:gd name="T31" fmla="*/ 1109 h 1127"/>
              <a:gd name="T32" fmla="*/ 330 w 713"/>
              <a:gd name="T33" fmla="*/ 1109 h 1127"/>
              <a:gd name="T34" fmla="*/ 166 w 713"/>
              <a:gd name="T35" fmla="*/ 817 h 1127"/>
              <a:gd name="T36" fmla="*/ 166 w 713"/>
              <a:gd name="T37" fmla="*/ 817 h 1127"/>
              <a:gd name="T38" fmla="*/ 0 w 713"/>
              <a:gd name="T39" fmla="*/ 356 h 1127"/>
              <a:gd name="T40" fmla="*/ 0 w 713"/>
              <a:gd name="T41" fmla="*/ 356 h 1127"/>
              <a:gd name="T42" fmla="*/ 356 w 713"/>
              <a:gd name="T43" fmla="*/ 0 h 1127"/>
              <a:gd name="T44" fmla="*/ 356 w 713"/>
              <a:gd name="T45" fmla="*/ 0 h 1127"/>
              <a:gd name="T46" fmla="*/ 712 w 713"/>
              <a:gd name="T47" fmla="*/ 356 h 1127"/>
              <a:gd name="T48" fmla="*/ 712 w 713"/>
              <a:gd name="T49" fmla="*/ 356 h 1127"/>
              <a:gd name="T50" fmla="*/ 551 w 713"/>
              <a:gd name="T51" fmla="*/ 817 h 1127"/>
              <a:gd name="T52" fmla="*/ 551 w 713"/>
              <a:gd name="T53" fmla="*/ 817 h 1127"/>
              <a:gd name="T54" fmla="*/ 393 w 713"/>
              <a:gd name="T55" fmla="*/ 1108 h 1127"/>
              <a:gd name="T56" fmla="*/ 393 w 713"/>
              <a:gd name="T57" fmla="*/ 1108 h 1127"/>
              <a:gd name="T58" fmla="*/ 361 w 713"/>
              <a:gd name="T59" fmla="*/ 1126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3" h="1127">
                <a:moveTo>
                  <a:pt x="356" y="73"/>
                </a:moveTo>
                <a:lnTo>
                  <a:pt x="356" y="73"/>
                </a:lnTo>
                <a:cubicBezTo>
                  <a:pt x="200" y="73"/>
                  <a:pt x="73" y="200"/>
                  <a:pt x="73" y="356"/>
                </a:cubicBezTo>
                <a:lnTo>
                  <a:pt x="73" y="356"/>
                </a:lnTo>
                <a:cubicBezTo>
                  <a:pt x="73" y="411"/>
                  <a:pt x="100" y="530"/>
                  <a:pt x="231" y="783"/>
                </a:cubicBezTo>
                <a:lnTo>
                  <a:pt x="231" y="783"/>
                </a:lnTo>
                <a:cubicBezTo>
                  <a:pt x="280" y="878"/>
                  <a:pt x="330" y="965"/>
                  <a:pt x="361" y="1018"/>
                </a:cubicBezTo>
                <a:lnTo>
                  <a:pt x="361" y="1018"/>
                </a:lnTo>
                <a:cubicBezTo>
                  <a:pt x="391" y="965"/>
                  <a:pt x="438" y="879"/>
                  <a:pt x="486" y="784"/>
                </a:cubicBezTo>
                <a:lnTo>
                  <a:pt x="486" y="784"/>
                </a:lnTo>
                <a:cubicBezTo>
                  <a:pt x="613" y="530"/>
                  <a:pt x="639" y="411"/>
                  <a:pt x="639" y="356"/>
                </a:cubicBezTo>
                <a:lnTo>
                  <a:pt x="639" y="356"/>
                </a:lnTo>
                <a:cubicBezTo>
                  <a:pt x="639" y="200"/>
                  <a:pt x="512" y="73"/>
                  <a:pt x="356" y="73"/>
                </a:cubicBezTo>
                <a:close/>
                <a:moveTo>
                  <a:pt x="361" y="1126"/>
                </a:moveTo>
                <a:lnTo>
                  <a:pt x="361" y="1126"/>
                </a:lnTo>
                <a:cubicBezTo>
                  <a:pt x="349" y="1126"/>
                  <a:pt x="337" y="1119"/>
                  <a:pt x="330" y="1109"/>
                </a:cubicBezTo>
                <a:lnTo>
                  <a:pt x="330" y="1109"/>
                </a:lnTo>
                <a:cubicBezTo>
                  <a:pt x="330" y="1107"/>
                  <a:pt x="247" y="974"/>
                  <a:pt x="166" y="817"/>
                </a:cubicBezTo>
                <a:lnTo>
                  <a:pt x="166" y="817"/>
                </a:lnTo>
                <a:cubicBezTo>
                  <a:pt x="56" y="603"/>
                  <a:pt x="0" y="448"/>
                  <a:pt x="0" y="356"/>
                </a:cubicBezTo>
                <a:lnTo>
                  <a:pt x="0" y="356"/>
                </a:lnTo>
                <a:cubicBezTo>
                  <a:pt x="0" y="160"/>
                  <a:pt x="160" y="0"/>
                  <a:pt x="356" y="0"/>
                </a:cubicBezTo>
                <a:lnTo>
                  <a:pt x="356" y="0"/>
                </a:lnTo>
                <a:cubicBezTo>
                  <a:pt x="552" y="0"/>
                  <a:pt x="712" y="160"/>
                  <a:pt x="712" y="356"/>
                </a:cubicBezTo>
                <a:lnTo>
                  <a:pt x="712" y="356"/>
                </a:lnTo>
                <a:cubicBezTo>
                  <a:pt x="712" y="448"/>
                  <a:pt x="658" y="603"/>
                  <a:pt x="551" y="817"/>
                </a:cubicBezTo>
                <a:lnTo>
                  <a:pt x="551" y="817"/>
                </a:lnTo>
                <a:cubicBezTo>
                  <a:pt x="473" y="974"/>
                  <a:pt x="393" y="1107"/>
                  <a:pt x="393" y="1108"/>
                </a:cubicBezTo>
                <a:lnTo>
                  <a:pt x="393" y="1108"/>
                </a:lnTo>
                <a:cubicBezTo>
                  <a:pt x="386" y="1119"/>
                  <a:pt x="374" y="1126"/>
                  <a:pt x="361" y="1126"/>
                </a:cubicBezTo>
                <a:close/>
              </a:path>
            </a:pathLst>
          </a:custGeom>
          <a:solidFill>
            <a:schemeClr val="bg1"/>
          </a:solidFill>
          <a:ln>
            <a:noFill/>
          </a:ln>
          <a:effectLst/>
        </p:spPr>
        <p:txBody>
          <a:bodyPr wrap="none" anchor="ctr"/>
          <a:lstStyle/>
          <a:p>
            <a:endParaRPr lang="en-US"/>
          </a:p>
        </p:txBody>
      </p:sp>
      <p:sp>
        <p:nvSpPr>
          <p:cNvPr id="234" name="Freeform 186"/>
          <p:cNvSpPr>
            <a:spLocks noChangeArrowheads="1"/>
          </p:cNvSpPr>
          <p:nvPr/>
        </p:nvSpPr>
        <p:spPr bwMode="auto">
          <a:xfrm>
            <a:off x="14952766" y="5096567"/>
            <a:ext cx="389721" cy="389721"/>
          </a:xfrm>
          <a:custGeom>
            <a:avLst/>
            <a:gdLst>
              <a:gd name="T0" fmla="*/ 166 w 333"/>
              <a:gd name="T1" fmla="*/ 73 h 333"/>
              <a:gd name="T2" fmla="*/ 166 w 333"/>
              <a:gd name="T3" fmla="*/ 73 h 333"/>
              <a:gd name="T4" fmla="*/ 73 w 333"/>
              <a:gd name="T5" fmla="*/ 166 h 333"/>
              <a:gd name="T6" fmla="*/ 73 w 333"/>
              <a:gd name="T7" fmla="*/ 166 h 333"/>
              <a:gd name="T8" fmla="*/ 166 w 333"/>
              <a:gd name="T9" fmla="*/ 259 h 333"/>
              <a:gd name="T10" fmla="*/ 166 w 333"/>
              <a:gd name="T11" fmla="*/ 259 h 333"/>
              <a:gd name="T12" fmla="*/ 259 w 333"/>
              <a:gd name="T13" fmla="*/ 166 h 333"/>
              <a:gd name="T14" fmla="*/ 259 w 333"/>
              <a:gd name="T15" fmla="*/ 166 h 333"/>
              <a:gd name="T16" fmla="*/ 166 w 333"/>
              <a:gd name="T17" fmla="*/ 73 h 333"/>
              <a:gd name="T18" fmla="*/ 166 w 333"/>
              <a:gd name="T19" fmla="*/ 332 h 333"/>
              <a:gd name="T20" fmla="*/ 166 w 333"/>
              <a:gd name="T21" fmla="*/ 332 h 333"/>
              <a:gd name="T22" fmla="*/ 0 w 333"/>
              <a:gd name="T23" fmla="*/ 166 h 333"/>
              <a:gd name="T24" fmla="*/ 0 w 333"/>
              <a:gd name="T25" fmla="*/ 166 h 333"/>
              <a:gd name="T26" fmla="*/ 166 w 333"/>
              <a:gd name="T27" fmla="*/ 0 h 333"/>
              <a:gd name="T28" fmla="*/ 166 w 333"/>
              <a:gd name="T29" fmla="*/ 0 h 333"/>
              <a:gd name="T30" fmla="*/ 332 w 333"/>
              <a:gd name="T31" fmla="*/ 166 h 333"/>
              <a:gd name="T32" fmla="*/ 332 w 333"/>
              <a:gd name="T33" fmla="*/ 166 h 333"/>
              <a:gd name="T34" fmla="*/ 166 w 333"/>
              <a:gd name="T35" fmla="*/ 33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3" h="333">
                <a:moveTo>
                  <a:pt x="166" y="73"/>
                </a:moveTo>
                <a:lnTo>
                  <a:pt x="166" y="73"/>
                </a:lnTo>
                <a:cubicBezTo>
                  <a:pt x="115" y="73"/>
                  <a:pt x="73" y="115"/>
                  <a:pt x="73" y="166"/>
                </a:cubicBezTo>
                <a:lnTo>
                  <a:pt x="73" y="166"/>
                </a:lnTo>
                <a:cubicBezTo>
                  <a:pt x="73" y="217"/>
                  <a:pt x="115" y="259"/>
                  <a:pt x="166" y="259"/>
                </a:cubicBezTo>
                <a:lnTo>
                  <a:pt x="166" y="259"/>
                </a:lnTo>
                <a:cubicBezTo>
                  <a:pt x="217" y="259"/>
                  <a:pt x="259" y="217"/>
                  <a:pt x="259" y="166"/>
                </a:cubicBezTo>
                <a:lnTo>
                  <a:pt x="259" y="166"/>
                </a:lnTo>
                <a:cubicBezTo>
                  <a:pt x="259" y="115"/>
                  <a:pt x="217" y="73"/>
                  <a:pt x="166" y="73"/>
                </a:cubicBezTo>
                <a:close/>
                <a:moveTo>
                  <a:pt x="166" y="332"/>
                </a:moveTo>
                <a:lnTo>
                  <a:pt x="166" y="332"/>
                </a:lnTo>
                <a:cubicBezTo>
                  <a:pt x="75" y="332"/>
                  <a:pt x="0" y="257"/>
                  <a:pt x="0" y="166"/>
                </a:cubicBezTo>
                <a:lnTo>
                  <a:pt x="0" y="166"/>
                </a:lnTo>
                <a:cubicBezTo>
                  <a:pt x="0" y="74"/>
                  <a:pt x="75" y="0"/>
                  <a:pt x="166" y="0"/>
                </a:cubicBezTo>
                <a:lnTo>
                  <a:pt x="166" y="0"/>
                </a:lnTo>
                <a:cubicBezTo>
                  <a:pt x="257" y="0"/>
                  <a:pt x="332" y="74"/>
                  <a:pt x="332" y="166"/>
                </a:cubicBezTo>
                <a:lnTo>
                  <a:pt x="332" y="166"/>
                </a:lnTo>
                <a:cubicBezTo>
                  <a:pt x="332" y="257"/>
                  <a:pt x="257" y="332"/>
                  <a:pt x="166" y="332"/>
                </a:cubicBezTo>
                <a:close/>
              </a:path>
            </a:pathLst>
          </a:custGeom>
          <a:solidFill>
            <a:schemeClr val="bg1"/>
          </a:solidFill>
          <a:ln>
            <a:noFill/>
          </a:ln>
          <a:effectLst/>
        </p:spPr>
        <p:txBody>
          <a:bodyPr wrap="none" anchor="ctr"/>
          <a:lstStyle/>
          <a:p>
            <a:endParaRPr lang="en-US"/>
          </a:p>
        </p:txBody>
      </p:sp>
      <p:sp>
        <p:nvSpPr>
          <p:cNvPr id="256" name="Freeform 187"/>
          <p:cNvSpPr>
            <a:spLocks noChangeArrowheads="1"/>
          </p:cNvSpPr>
          <p:nvPr/>
        </p:nvSpPr>
        <p:spPr bwMode="auto">
          <a:xfrm>
            <a:off x="17311601" y="5137590"/>
            <a:ext cx="933278" cy="887125"/>
          </a:xfrm>
          <a:custGeom>
            <a:avLst/>
            <a:gdLst>
              <a:gd name="T0" fmla="*/ 401 w 804"/>
              <a:gd name="T1" fmla="*/ 760 h 761"/>
              <a:gd name="T2" fmla="*/ 401 w 804"/>
              <a:gd name="T3" fmla="*/ 760 h 761"/>
              <a:gd name="T4" fmla="*/ 118 w 804"/>
              <a:gd name="T5" fmla="*/ 642 h 761"/>
              <a:gd name="T6" fmla="*/ 118 w 804"/>
              <a:gd name="T7" fmla="*/ 642 h 761"/>
              <a:gd name="T8" fmla="*/ 0 w 804"/>
              <a:gd name="T9" fmla="*/ 359 h 761"/>
              <a:gd name="T10" fmla="*/ 0 w 804"/>
              <a:gd name="T11" fmla="*/ 359 h 761"/>
              <a:gd name="T12" fmla="*/ 55 w 804"/>
              <a:gd name="T13" fmla="*/ 155 h 761"/>
              <a:gd name="T14" fmla="*/ 55 w 804"/>
              <a:gd name="T15" fmla="*/ 155 h 761"/>
              <a:gd name="T16" fmla="*/ 200 w 804"/>
              <a:gd name="T17" fmla="*/ 11 h 761"/>
              <a:gd name="T18" fmla="*/ 200 w 804"/>
              <a:gd name="T19" fmla="*/ 11 h 761"/>
              <a:gd name="T20" fmla="*/ 246 w 804"/>
              <a:gd name="T21" fmla="*/ 23 h 761"/>
              <a:gd name="T22" fmla="*/ 246 w 804"/>
              <a:gd name="T23" fmla="*/ 23 h 761"/>
              <a:gd name="T24" fmla="*/ 234 w 804"/>
              <a:gd name="T25" fmla="*/ 70 h 761"/>
              <a:gd name="T26" fmla="*/ 234 w 804"/>
              <a:gd name="T27" fmla="*/ 70 h 761"/>
              <a:gd name="T28" fmla="*/ 114 w 804"/>
              <a:gd name="T29" fmla="*/ 190 h 761"/>
              <a:gd name="T30" fmla="*/ 114 w 804"/>
              <a:gd name="T31" fmla="*/ 190 h 761"/>
              <a:gd name="T32" fmla="*/ 68 w 804"/>
              <a:gd name="T33" fmla="*/ 359 h 761"/>
              <a:gd name="T34" fmla="*/ 68 w 804"/>
              <a:gd name="T35" fmla="*/ 359 h 761"/>
              <a:gd name="T36" fmla="*/ 401 w 804"/>
              <a:gd name="T37" fmla="*/ 692 h 761"/>
              <a:gd name="T38" fmla="*/ 401 w 804"/>
              <a:gd name="T39" fmla="*/ 692 h 761"/>
              <a:gd name="T40" fmla="*/ 735 w 804"/>
              <a:gd name="T41" fmla="*/ 359 h 761"/>
              <a:gd name="T42" fmla="*/ 735 w 804"/>
              <a:gd name="T43" fmla="*/ 359 h 761"/>
              <a:gd name="T44" fmla="*/ 689 w 804"/>
              <a:gd name="T45" fmla="*/ 188 h 761"/>
              <a:gd name="T46" fmla="*/ 689 w 804"/>
              <a:gd name="T47" fmla="*/ 188 h 761"/>
              <a:gd name="T48" fmla="*/ 566 w 804"/>
              <a:gd name="T49" fmla="*/ 68 h 761"/>
              <a:gd name="T50" fmla="*/ 566 w 804"/>
              <a:gd name="T51" fmla="*/ 68 h 761"/>
              <a:gd name="T52" fmla="*/ 553 w 804"/>
              <a:gd name="T53" fmla="*/ 22 h 761"/>
              <a:gd name="T54" fmla="*/ 553 w 804"/>
              <a:gd name="T55" fmla="*/ 22 h 761"/>
              <a:gd name="T56" fmla="*/ 600 w 804"/>
              <a:gd name="T57" fmla="*/ 9 h 761"/>
              <a:gd name="T58" fmla="*/ 600 w 804"/>
              <a:gd name="T59" fmla="*/ 9 h 761"/>
              <a:gd name="T60" fmla="*/ 747 w 804"/>
              <a:gd name="T61" fmla="*/ 153 h 761"/>
              <a:gd name="T62" fmla="*/ 747 w 804"/>
              <a:gd name="T63" fmla="*/ 153 h 761"/>
              <a:gd name="T64" fmla="*/ 803 w 804"/>
              <a:gd name="T65" fmla="*/ 359 h 761"/>
              <a:gd name="T66" fmla="*/ 803 w 804"/>
              <a:gd name="T67" fmla="*/ 359 h 761"/>
              <a:gd name="T68" fmla="*/ 686 w 804"/>
              <a:gd name="T69" fmla="*/ 642 h 761"/>
              <a:gd name="T70" fmla="*/ 686 w 804"/>
              <a:gd name="T71" fmla="*/ 642 h 761"/>
              <a:gd name="T72" fmla="*/ 401 w 804"/>
              <a:gd name="T73" fmla="*/ 760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4" h="761">
                <a:moveTo>
                  <a:pt x="401" y="760"/>
                </a:moveTo>
                <a:lnTo>
                  <a:pt x="401" y="760"/>
                </a:lnTo>
                <a:cubicBezTo>
                  <a:pt x="294" y="760"/>
                  <a:pt x="193" y="718"/>
                  <a:pt x="118" y="642"/>
                </a:cubicBezTo>
                <a:lnTo>
                  <a:pt x="118" y="642"/>
                </a:lnTo>
                <a:cubicBezTo>
                  <a:pt x="42" y="566"/>
                  <a:pt x="0" y="466"/>
                  <a:pt x="0" y="359"/>
                </a:cubicBezTo>
                <a:lnTo>
                  <a:pt x="0" y="359"/>
                </a:lnTo>
                <a:cubicBezTo>
                  <a:pt x="0" y="287"/>
                  <a:pt x="18" y="217"/>
                  <a:pt x="55" y="155"/>
                </a:cubicBezTo>
                <a:lnTo>
                  <a:pt x="55" y="155"/>
                </a:lnTo>
                <a:cubicBezTo>
                  <a:pt x="90" y="96"/>
                  <a:pt x="139" y="45"/>
                  <a:pt x="200" y="11"/>
                </a:cubicBezTo>
                <a:lnTo>
                  <a:pt x="200" y="11"/>
                </a:lnTo>
                <a:cubicBezTo>
                  <a:pt x="216" y="2"/>
                  <a:pt x="237" y="7"/>
                  <a:pt x="246" y="23"/>
                </a:cubicBezTo>
                <a:lnTo>
                  <a:pt x="246" y="23"/>
                </a:lnTo>
                <a:cubicBezTo>
                  <a:pt x="256" y="39"/>
                  <a:pt x="250" y="60"/>
                  <a:pt x="234" y="70"/>
                </a:cubicBezTo>
                <a:lnTo>
                  <a:pt x="234" y="70"/>
                </a:lnTo>
                <a:cubicBezTo>
                  <a:pt x="184" y="99"/>
                  <a:pt x="143" y="140"/>
                  <a:pt x="114" y="190"/>
                </a:cubicBezTo>
                <a:lnTo>
                  <a:pt x="114" y="190"/>
                </a:lnTo>
                <a:cubicBezTo>
                  <a:pt x="84" y="240"/>
                  <a:pt x="68" y="299"/>
                  <a:pt x="68" y="359"/>
                </a:cubicBezTo>
                <a:lnTo>
                  <a:pt x="68" y="359"/>
                </a:lnTo>
                <a:cubicBezTo>
                  <a:pt x="68" y="542"/>
                  <a:pt x="218" y="692"/>
                  <a:pt x="401" y="692"/>
                </a:cubicBezTo>
                <a:lnTo>
                  <a:pt x="401" y="692"/>
                </a:lnTo>
                <a:cubicBezTo>
                  <a:pt x="585" y="692"/>
                  <a:pt x="735" y="542"/>
                  <a:pt x="735" y="359"/>
                </a:cubicBezTo>
                <a:lnTo>
                  <a:pt x="735" y="359"/>
                </a:lnTo>
                <a:cubicBezTo>
                  <a:pt x="735" y="298"/>
                  <a:pt x="719" y="239"/>
                  <a:pt x="689" y="188"/>
                </a:cubicBezTo>
                <a:lnTo>
                  <a:pt x="689" y="188"/>
                </a:lnTo>
                <a:cubicBezTo>
                  <a:pt x="659" y="138"/>
                  <a:pt x="617" y="97"/>
                  <a:pt x="566" y="68"/>
                </a:cubicBezTo>
                <a:lnTo>
                  <a:pt x="566" y="68"/>
                </a:lnTo>
                <a:cubicBezTo>
                  <a:pt x="550" y="59"/>
                  <a:pt x="544" y="38"/>
                  <a:pt x="553" y="22"/>
                </a:cubicBezTo>
                <a:lnTo>
                  <a:pt x="553" y="22"/>
                </a:lnTo>
                <a:cubicBezTo>
                  <a:pt x="563" y="5"/>
                  <a:pt x="584" y="0"/>
                  <a:pt x="600" y="9"/>
                </a:cubicBezTo>
                <a:lnTo>
                  <a:pt x="600" y="9"/>
                </a:lnTo>
                <a:cubicBezTo>
                  <a:pt x="661" y="43"/>
                  <a:pt x="711" y="93"/>
                  <a:pt x="747" y="153"/>
                </a:cubicBezTo>
                <a:lnTo>
                  <a:pt x="747" y="153"/>
                </a:lnTo>
                <a:cubicBezTo>
                  <a:pt x="784" y="215"/>
                  <a:pt x="803" y="286"/>
                  <a:pt x="803" y="359"/>
                </a:cubicBezTo>
                <a:lnTo>
                  <a:pt x="803" y="359"/>
                </a:lnTo>
                <a:cubicBezTo>
                  <a:pt x="803" y="466"/>
                  <a:pt x="762" y="566"/>
                  <a:pt x="686" y="642"/>
                </a:cubicBezTo>
                <a:lnTo>
                  <a:pt x="686" y="642"/>
                </a:lnTo>
                <a:cubicBezTo>
                  <a:pt x="610" y="718"/>
                  <a:pt x="509" y="760"/>
                  <a:pt x="401" y="760"/>
                </a:cubicBezTo>
              </a:path>
            </a:pathLst>
          </a:custGeom>
          <a:solidFill>
            <a:schemeClr val="bg1"/>
          </a:solidFill>
          <a:ln>
            <a:noFill/>
          </a:ln>
          <a:effectLst/>
        </p:spPr>
        <p:txBody>
          <a:bodyPr wrap="none" anchor="ctr"/>
          <a:lstStyle/>
          <a:p>
            <a:endParaRPr lang="en-US"/>
          </a:p>
        </p:txBody>
      </p:sp>
      <p:sp>
        <p:nvSpPr>
          <p:cNvPr id="257" name="Freeform 188"/>
          <p:cNvSpPr>
            <a:spLocks noChangeArrowheads="1"/>
          </p:cNvSpPr>
          <p:nvPr/>
        </p:nvSpPr>
        <p:spPr bwMode="auto">
          <a:xfrm>
            <a:off x="17737215" y="5091437"/>
            <a:ext cx="82046" cy="441000"/>
          </a:xfrm>
          <a:custGeom>
            <a:avLst/>
            <a:gdLst>
              <a:gd name="T0" fmla="*/ 35 w 70"/>
              <a:gd name="T1" fmla="*/ 377 h 378"/>
              <a:gd name="T2" fmla="*/ 35 w 70"/>
              <a:gd name="T3" fmla="*/ 377 h 378"/>
              <a:gd name="T4" fmla="*/ 35 w 70"/>
              <a:gd name="T5" fmla="*/ 377 h 378"/>
              <a:gd name="T6" fmla="*/ 0 w 70"/>
              <a:gd name="T7" fmla="*/ 342 h 378"/>
              <a:gd name="T8" fmla="*/ 1 w 70"/>
              <a:gd name="T9" fmla="*/ 34 h 378"/>
              <a:gd name="T10" fmla="*/ 1 w 70"/>
              <a:gd name="T11" fmla="*/ 34 h 378"/>
              <a:gd name="T12" fmla="*/ 35 w 70"/>
              <a:gd name="T13" fmla="*/ 0 h 378"/>
              <a:gd name="T14" fmla="*/ 35 w 70"/>
              <a:gd name="T15" fmla="*/ 0 h 378"/>
              <a:gd name="T16" fmla="*/ 35 w 70"/>
              <a:gd name="T17" fmla="*/ 0 h 378"/>
              <a:gd name="T18" fmla="*/ 69 w 70"/>
              <a:gd name="T19" fmla="*/ 34 h 378"/>
              <a:gd name="T20" fmla="*/ 69 w 70"/>
              <a:gd name="T21" fmla="*/ 342 h 378"/>
              <a:gd name="T22" fmla="*/ 69 w 70"/>
              <a:gd name="T23" fmla="*/ 342 h 378"/>
              <a:gd name="T24" fmla="*/ 35 w 70"/>
              <a:gd name="T25" fmla="*/ 37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8">
                <a:moveTo>
                  <a:pt x="35" y="377"/>
                </a:moveTo>
                <a:lnTo>
                  <a:pt x="35" y="377"/>
                </a:lnTo>
                <a:lnTo>
                  <a:pt x="35" y="377"/>
                </a:lnTo>
                <a:cubicBezTo>
                  <a:pt x="16" y="377"/>
                  <a:pt x="0" y="361"/>
                  <a:pt x="0" y="342"/>
                </a:cubicBezTo>
                <a:lnTo>
                  <a:pt x="1" y="34"/>
                </a:lnTo>
                <a:lnTo>
                  <a:pt x="1" y="34"/>
                </a:lnTo>
                <a:cubicBezTo>
                  <a:pt x="1" y="15"/>
                  <a:pt x="16" y="0"/>
                  <a:pt x="35" y="0"/>
                </a:cubicBezTo>
                <a:lnTo>
                  <a:pt x="35" y="0"/>
                </a:lnTo>
                <a:lnTo>
                  <a:pt x="35" y="0"/>
                </a:lnTo>
                <a:cubicBezTo>
                  <a:pt x="54" y="0"/>
                  <a:pt x="69" y="15"/>
                  <a:pt x="69" y="34"/>
                </a:cubicBezTo>
                <a:lnTo>
                  <a:pt x="69" y="342"/>
                </a:lnTo>
                <a:lnTo>
                  <a:pt x="69" y="342"/>
                </a:lnTo>
                <a:cubicBezTo>
                  <a:pt x="69" y="361"/>
                  <a:pt x="54" y="377"/>
                  <a:pt x="35" y="377"/>
                </a:cubicBezTo>
              </a:path>
            </a:pathLst>
          </a:custGeom>
          <a:solidFill>
            <a:schemeClr val="bg1"/>
          </a:solidFill>
          <a:ln>
            <a:noFill/>
          </a:ln>
          <a:effectLst/>
        </p:spPr>
        <p:txBody>
          <a:bodyPr wrap="none" anchor="ctr"/>
          <a:lstStyle/>
          <a:p>
            <a:endParaRPr lang="en-US"/>
          </a:p>
        </p:txBody>
      </p:sp>
      <p:sp>
        <p:nvSpPr>
          <p:cNvPr id="546" name="CuadroTexto 545"/>
          <p:cNvSpPr txBox="1"/>
          <p:nvPr/>
        </p:nvSpPr>
        <p:spPr>
          <a:xfrm>
            <a:off x="8571321" y="483654"/>
            <a:ext cx="6519564" cy="1569660"/>
          </a:xfrm>
          <a:prstGeom prst="rect">
            <a:avLst/>
          </a:prstGeom>
          <a:noFill/>
        </p:spPr>
        <p:txBody>
          <a:bodyPr wrap="square" rtlCol="0">
            <a:spAutoFit/>
          </a:bodyPr>
          <a:lstStyle/>
          <a:p>
            <a:r>
              <a:rPr lang="en-US" sz="9600" b="1" dirty="0">
                <a:solidFill>
                  <a:srgbClr val="E22AC8"/>
                </a:solidFill>
                <a:latin typeface="Arial Rounded MT Bold" panose="020F0704030504030204" pitchFamily="34" charset="0"/>
                <a:ea typeface="Lato Heavy" charset="0"/>
                <a:cs typeface="Lato Heavy" charset="0"/>
              </a:rPr>
              <a:t>Approach</a:t>
            </a:r>
            <a:endParaRPr lang="en-US" sz="8800" b="1" dirty="0">
              <a:solidFill>
                <a:srgbClr val="E22AC8"/>
              </a:solidFill>
              <a:latin typeface="Arial Rounded MT Bold" panose="020F0704030504030204" pitchFamily="34" charset="0"/>
              <a:ea typeface="Lato Heavy" charset="0"/>
              <a:cs typeface="Lato Heavy" charset="0"/>
            </a:endParaRPr>
          </a:p>
        </p:txBody>
      </p:sp>
      <p:sp>
        <p:nvSpPr>
          <p:cNvPr id="547" name="CuadroTexto 546"/>
          <p:cNvSpPr txBox="1"/>
          <p:nvPr/>
        </p:nvSpPr>
        <p:spPr>
          <a:xfrm>
            <a:off x="895350" y="2264949"/>
            <a:ext cx="20554950" cy="3046988"/>
          </a:xfrm>
          <a:prstGeom prst="rect">
            <a:avLst/>
          </a:prstGeom>
          <a:noFill/>
        </p:spPr>
        <p:txBody>
          <a:bodyPr wrap="square" rtlCol="0">
            <a:spAutoFit/>
          </a:bodyPr>
          <a:lstStyle/>
          <a:p>
            <a:pPr algn="just"/>
            <a:r>
              <a:rPr lang="en-US" sz="4400" b="1" dirty="0">
                <a:solidFill>
                  <a:srgbClr val="0066FF"/>
                </a:solidFill>
                <a:latin typeface="Arial" panose="020B0604020202020204" pitchFamily="34" charset="0"/>
                <a:ea typeface="Lato Light" charset="0"/>
                <a:cs typeface="Arial" panose="020B0604020202020204" pitchFamily="34" charset="0"/>
              </a:rPr>
              <a:t>Database creation: </a:t>
            </a:r>
            <a:r>
              <a:rPr lang="en-US" sz="3600" b="1" dirty="0">
                <a:solidFill>
                  <a:srgbClr val="FFC000"/>
                </a:solidFill>
                <a:latin typeface="Arial" panose="020B0604020202020204" pitchFamily="34" charset="0"/>
                <a:ea typeface="Lato Light" charset="0"/>
                <a:cs typeface="Arial" panose="020B0604020202020204" pitchFamily="34" charset="0"/>
              </a:rPr>
              <a:t>U</a:t>
            </a:r>
            <a:r>
              <a:rPr lang="en-US" sz="3600" dirty="0">
                <a:solidFill>
                  <a:srgbClr val="FFC000"/>
                </a:solidFill>
                <a:latin typeface="Arial" panose="020B0604020202020204" pitchFamily="34" charset="0"/>
                <a:ea typeface="Lato Light" charset="0"/>
                <a:cs typeface="Arial" panose="020B0604020202020204" pitchFamily="34" charset="0"/>
              </a:rPr>
              <a:t>sed MySQL Workbench to create and put the values into the database using the DDL and DML SQL queries that the we have already supplied (as per project).</a:t>
            </a:r>
          </a:p>
          <a:p>
            <a:pPr algn="just"/>
            <a:endParaRPr lang="en-US" sz="3200" dirty="0">
              <a:latin typeface="Lato Light" charset="0"/>
              <a:ea typeface="Lato Light" charset="0"/>
              <a:cs typeface="Lato Light" charset="0"/>
            </a:endParaRPr>
          </a:p>
          <a:p>
            <a:pPr algn="just"/>
            <a:r>
              <a:rPr lang="en-US" sz="4400" b="1" dirty="0">
                <a:solidFill>
                  <a:srgbClr val="0066FF"/>
                </a:solidFill>
                <a:latin typeface="Arial" panose="020B0604020202020204" pitchFamily="34" charset="0"/>
                <a:ea typeface="Lato Light" charset="0"/>
                <a:cs typeface="Arial" panose="020B0604020202020204" pitchFamily="34" charset="0"/>
              </a:rPr>
              <a:t>Extraction of insights: </a:t>
            </a:r>
            <a:r>
              <a:rPr lang="en-US" sz="3600" dirty="0">
                <a:solidFill>
                  <a:srgbClr val="FFC000"/>
                </a:solidFill>
                <a:latin typeface="Arial" panose="020B0604020202020204" pitchFamily="34" charset="0"/>
                <a:ea typeface="Lato Light" charset="0"/>
                <a:cs typeface="Arial" panose="020B0604020202020204" pitchFamily="34" charset="0"/>
              </a:rPr>
              <a:t>Following database creation, SQL queries are executed in MySQL Workbench to get the necessary insights from the database tables.</a:t>
            </a:r>
            <a:endParaRPr lang="en-US" sz="3200" dirty="0">
              <a:solidFill>
                <a:srgbClr val="FFC000"/>
              </a:solidFill>
              <a:latin typeface="Lato Light" charset="0"/>
              <a:ea typeface="Lato Light" charset="0"/>
              <a:cs typeface="Lato Light" charset="0"/>
            </a:endParaRPr>
          </a:p>
        </p:txBody>
      </p:sp>
      <p:sp>
        <p:nvSpPr>
          <p:cNvPr id="27" name="CuadroTexto 545">
            <a:extLst>
              <a:ext uri="{FF2B5EF4-FFF2-40B4-BE49-F238E27FC236}">
                <a16:creationId xmlns:a16="http://schemas.microsoft.com/office/drawing/2014/main" id="{9312A079-5F48-448B-8604-E434B6EC42E6}"/>
              </a:ext>
            </a:extLst>
          </p:cNvPr>
          <p:cNvSpPr txBox="1"/>
          <p:nvPr/>
        </p:nvSpPr>
        <p:spPr>
          <a:xfrm>
            <a:off x="6458103" y="8508900"/>
            <a:ext cx="11279112" cy="1569660"/>
          </a:xfrm>
          <a:prstGeom prst="rect">
            <a:avLst/>
          </a:prstGeom>
          <a:noFill/>
        </p:spPr>
        <p:txBody>
          <a:bodyPr wrap="square" rtlCol="0">
            <a:spAutoFit/>
          </a:bodyPr>
          <a:lstStyle/>
          <a:p>
            <a:r>
              <a:rPr lang="en-US" sz="9600" b="1" dirty="0">
                <a:solidFill>
                  <a:srgbClr val="E22AC8"/>
                </a:solidFill>
                <a:latin typeface="Arial Rounded MT Bold" panose="020F0704030504030204" pitchFamily="34" charset="0"/>
                <a:ea typeface="Lato Heavy" charset="0"/>
                <a:cs typeface="Lato Heavy" charset="0"/>
              </a:rPr>
              <a:t>Tech- Stack Used</a:t>
            </a:r>
            <a:endParaRPr lang="en-US" sz="8800" b="1" dirty="0">
              <a:solidFill>
                <a:srgbClr val="E22AC8"/>
              </a:solidFill>
              <a:latin typeface="Arial Rounded MT Bold" panose="020F0704030504030204" pitchFamily="34" charset="0"/>
              <a:ea typeface="Lato Heavy" charset="0"/>
              <a:cs typeface="Lato Heavy" charset="0"/>
            </a:endParaRPr>
          </a:p>
        </p:txBody>
      </p:sp>
      <p:sp>
        <p:nvSpPr>
          <p:cNvPr id="29" name="TextBox 28">
            <a:extLst>
              <a:ext uri="{FF2B5EF4-FFF2-40B4-BE49-F238E27FC236}">
                <a16:creationId xmlns:a16="http://schemas.microsoft.com/office/drawing/2014/main" id="{24A304C0-5EA4-4064-A967-D9116A1B2F3C}"/>
              </a:ext>
            </a:extLst>
          </p:cNvPr>
          <p:cNvSpPr txBox="1"/>
          <p:nvPr/>
        </p:nvSpPr>
        <p:spPr>
          <a:xfrm>
            <a:off x="762000" y="10248829"/>
            <a:ext cx="20821650" cy="3416320"/>
          </a:xfrm>
          <a:prstGeom prst="rect">
            <a:avLst/>
          </a:prstGeom>
          <a:noFill/>
        </p:spPr>
        <p:txBody>
          <a:bodyPr wrap="square">
            <a:spAutoFit/>
          </a:bodyPr>
          <a:lstStyle/>
          <a:p>
            <a:pPr algn="just"/>
            <a:r>
              <a:rPr lang="en-US" sz="3600" dirty="0">
                <a:solidFill>
                  <a:srgbClr val="FFC000"/>
                </a:solidFill>
                <a:latin typeface="Arial" panose="020B0604020202020204" pitchFamily="34" charset="0"/>
                <a:cs typeface="Arial" panose="020B0604020202020204" pitchFamily="34" charset="0"/>
              </a:rPr>
              <a:t>Since </a:t>
            </a:r>
            <a:r>
              <a:rPr lang="en-US" sz="3600" dirty="0">
                <a:solidFill>
                  <a:srgbClr val="E22AC8"/>
                </a:solidFill>
                <a:latin typeface="Arial" panose="020B0604020202020204" pitchFamily="34" charset="0"/>
                <a:cs typeface="Arial" panose="020B0604020202020204" pitchFamily="34" charset="0"/>
              </a:rPr>
              <a:t>MySQL Community Server-GPL </a:t>
            </a:r>
            <a:r>
              <a:rPr lang="en-US" sz="3600" dirty="0">
                <a:solidFill>
                  <a:srgbClr val="FFC000"/>
                </a:solidFill>
                <a:latin typeface="Arial" panose="020B0604020202020204" pitchFamily="34" charset="0"/>
                <a:cs typeface="Arial" panose="020B0604020202020204" pitchFamily="34" charset="0"/>
              </a:rPr>
              <a:t>is a free and open-source relational database management system that employs SQL, I used </a:t>
            </a:r>
            <a:r>
              <a:rPr lang="en-US" sz="3600" dirty="0">
                <a:solidFill>
                  <a:srgbClr val="E22AC8"/>
                </a:solidFill>
                <a:latin typeface="Arial" panose="020B0604020202020204" pitchFamily="34" charset="0"/>
                <a:cs typeface="Arial" panose="020B0604020202020204" pitchFamily="34" charset="0"/>
              </a:rPr>
              <a:t>MySQL Community Server-GPL Version 8.0.41 </a:t>
            </a:r>
            <a:r>
              <a:rPr lang="en-US" sz="3600" dirty="0">
                <a:solidFill>
                  <a:srgbClr val="FFC000"/>
                </a:solidFill>
                <a:latin typeface="Arial" panose="020B0604020202020204" pitchFamily="34" charset="0"/>
                <a:cs typeface="Arial" panose="020B0604020202020204" pitchFamily="34" charset="0"/>
              </a:rPr>
              <a:t>and </a:t>
            </a:r>
            <a:r>
              <a:rPr lang="en-US" sz="3600" dirty="0">
                <a:solidFill>
                  <a:srgbClr val="E22AC8"/>
                </a:solidFill>
                <a:latin typeface="Arial" panose="020B0604020202020204" pitchFamily="34" charset="0"/>
                <a:cs typeface="Arial" panose="020B0604020202020204" pitchFamily="34" charset="0"/>
              </a:rPr>
              <a:t>Connector Version C++ 8.0.41 </a:t>
            </a:r>
            <a:r>
              <a:rPr lang="en-US" sz="3600" dirty="0">
                <a:solidFill>
                  <a:srgbClr val="FFC000"/>
                </a:solidFill>
                <a:latin typeface="Arial" panose="020B0604020202020204" pitchFamily="34" charset="0"/>
                <a:cs typeface="Arial" panose="020B0604020202020204" pitchFamily="34" charset="0"/>
              </a:rPr>
              <a:t>to create my project. Using the </a:t>
            </a:r>
            <a:r>
              <a:rPr lang="en-US" sz="3600" dirty="0">
                <a:solidFill>
                  <a:srgbClr val="E22AC8"/>
                </a:solidFill>
                <a:latin typeface="Arial" panose="020B0604020202020204" pitchFamily="34" charset="0"/>
                <a:cs typeface="Arial" panose="020B0604020202020204" pitchFamily="34" charset="0"/>
              </a:rPr>
              <a:t>DDL and DML SQL queries </a:t>
            </a:r>
            <a:r>
              <a:rPr lang="en-US" sz="3600" dirty="0">
                <a:solidFill>
                  <a:srgbClr val="FFC000"/>
                </a:solidFill>
                <a:latin typeface="Arial" panose="020B0604020202020204" pitchFamily="34" charset="0"/>
                <a:cs typeface="Arial" panose="020B0604020202020204" pitchFamily="34" charset="0"/>
              </a:rPr>
              <a:t>that we had previously provided (as per project), </a:t>
            </a:r>
            <a:r>
              <a:rPr lang="en-US" sz="3600" dirty="0">
                <a:solidFill>
                  <a:srgbClr val="E22AC8"/>
                </a:solidFill>
                <a:latin typeface="Arial" panose="020B0604020202020204" pitchFamily="34" charset="0"/>
                <a:cs typeface="Arial" panose="020B0604020202020204" pitchFamily="34" charset="0"/>
              </a:rPr>
              <a:t>MySQL Workbench</a:t>
            </a:r>
            <a:r>
              <a:rPr lang="en-US" sz="3600" dirty="0">
                <a:solidFill>
                  <a:srgbClr val="FFC000"/>
                </a:solidFill>
                <a:latin typeface="Arial" panose="020B0604020202020204" pitchFamily="34" charset="0"/>
                <a:cs typeface="Arial" panose="020B0604020202020204" pitchFamily="34" charset="0"/>
              </a:rPr>
              <a:t> was used to generate and insert the values into the database.</a:t>
            </a:r>
          </a:p>
          <a:p>
            <a:pPr algn="just"/>
            <a:endParaRPr lang="en-US" sz="3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7C53FFA-510B-419F-8791-AC6AD517A634}"/>
              </a:ext>
            </a:extLst>
          </p:cNvPr>
          <p:cNvPicPr>
            <a:picLocks noChangeAspect="1"/>
          </p:cNvPicPr>
          <p:nvPr/>
        </p:nvPicPr>
        <p:blipFill rotWithShape="1">
          <a:blip r:embed="rId3">
            <a:extLst>
              <a:ext uri="{28A0092B-C50C-407E-A947-70E740481C1C}">
                <a14:useLocalDpi xmlns:a14="http://schemas.microsoft.com/office/drawing/2010/main" val="0"/>
              </a:ext>
            </a:extLst>
          </a:blip>
          <a:srcRect l="11559" r="6980"/>
          <a:stretch/>
        </p:blipFill>
        <p:spPr>
          <a:xfrm>
            <a:off x="18485302" y="5965785"/>
            <a:ext cx="5167571" cy="3171825"/>
          </a:xfrm>
          <a:prstGeom prst="rect">
            <a:avLst/>
          </a:prstGeom>
          <a:ln>
            <a:noFill/>
          </a:ln>
          <a:effectLst>
            <a:softEdge rad="112500"/>
          </a:effectLst>
        </p:spPr>
      </p:pic>
    </p:spTree>
    <p:extLst>
      <p:ext uri="{BB962C8B-B14F-4D97-AF65-F5344CB8AC3E}">
        <p14:creationId xmlns:p14="http://schemas.microsoft.com/office/powerpoint/2010/main" val="7925420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Freeform 481"/>
          <p:cNvSpPr>
            <a:spLocks noChangeArrowheads="1"/>
          </p:cNvSpPr>
          <p:nvPr/>
        </p:nvSpPr>
        <p:spPr bwMode="auto">
          <a:xfrm>
            <a:off x="4760820" y="5328839"/>
            <a:ext cx="664851" cy="816164"/>
          </a:xfrm>
          <a:custGeom>
            <a:avLst/>
            <a:gdLst>
              <a:gd name="T0" fmla="*/ 527 w 641"/>
              <a:gd name="T1" fmla="*/ 619 h 784"/>
              <a:gd name="T2" fmla="*/ 68 w 641"/>
              <a:gd name="T3" fmla="*/ 619 h 784"/>
              <a:gd name="T4" fmla="*/ 118 w 641"/>
              <a:gd name="T5" fmla="*/ 465 h 784"/>
              <a:gd name="T6" fmla="*/ 126 w 641"/>
              <a:gd name="T7" fmla="*/ 289 h 784"/>
              <a:gd name="T8" fmla="*/ 125 w 641"/>
              <a:gd name="T9" fmla="*/ 279 h 784"/>
              <a:gd name="T10" fmla="*/ 123 w 641"/>
              <a:gd name="T11" fmla="*/ 237 h 784"/>
              <a:gd name="T12" fmla="*/ 125 w 641"/>
              <a:gd name="T13" fmla="*/ 201 h 784"/>
              <a:gd name="T14" fmla="*/ 193 w 641"/>
              <a:gd name="T15" fmla="*/ 94 h 784"/>
              <a:gd name="T16" fmla="*/ 317 w 641"/>
              <a:gd name="T17" fmla="*/ 51 h 784"/>
              <a:gd name="T18" fmla="*/ 510 w 641"/>
              <a:gd name="T19" fmla="*/ 207 h 784"/>
              <a:gd name="T20" fmla="*/ 512 w 641"/>
              <a:gd name="T21" fmla="*/ 235 h 784"/>
              <a:gd name="T22" fmla="*/ 509 w 641"/>
              <a:gd name="T23" fmla="*/ 284 h 784"/>
              <a:gd name="T24" fmla="*/ 518 w 641"/>
              <a:gd name="T25" fmla="*/ 460 h 784"/>
              <a:gd name="T26" fmla="*/ 572 w 641"/>
              <a:gd name="T27" fmla="*/ 619 h 784"/>
              <a:gd name="T28" fmla="*/ 410 w 641"/>
              <a:gd name="T29" fmla="*/ 705 h 784"/>
              <a:gd name="T30" fmla="*/ 320 w 641"/>
              <a:gd name="T31" fmla="*/ 732 h 784"/>
              <a:gd name="T32" fmla="*/ 230 w 641"/>
              <a:gd name="T33" fmla="*/ 705 h 784"/>
              <a:gd name="T34" fmla="*/ 193 w 641"/>
              <a:gd name="T35" fmla="*/ 670 h 784"/>
              <a:gd name="T36" fmla="*/ 446 w 641"/>
              <a:gd name="T37" fmla="*/ 670 h 784"/>
              <a:gd name="T38" fmla="*/ 410 w 641"/>
              <a:gd name="T39" fmla="*/ 705 h 784"/>
              <a:gd name="T40" fmla="*/ 630 w 641"/>
              <a:gd name="T41" fmla="*/ 613 h 784"/>
              <a:gd name="T42" fmla="*/ 568 w 641"/>
              <a:gd name="T43" fmla="*/ 453 h 784"/>
              <a:gd name="T44" fmla="*/ 560 w 641"/>
              <a:gd name="T45" fmla="*/ 287 h 784"/>
              <a:gd name="T46" fmla="*/ 562 w 641"/>
              <a:gd name="T47" fmla="*/ 239 h 784"/>
              <a:gd name="T48" fmla="*/ 560 w 641"/>
              <a:gd name="T49" fmla="*/ 198 h 784"/>
              <a:gd name="T50" fmla="*/ 317 w 641"/>
              <a:gd name="T51" fmla="*/ 0 h 784"/>
              <a:gd name="T52" fmla="*/ 161 w 641"/>
              <a:gd name="T53" fmla="*/ 55 h 784"/>
              <a:gd name="T54" fmla="*/ 76 w 641"/>
              <a:gd name="T55" fmla="*/ 189 h 784"/>
              <a:gd name="T56" fmla="*/ 72 w 641"/>
              <a:gd name="T57" fmla="*/ 241 h 784"/>
              <a:gd name="T58" fmla="*/ 75 w 641"/>
              <a:gd name="T59" fmla="*/ 301 h 784"/>
              <a:gd name="T60" fmla="*/ 76 w 641"/>
              <a:gd name="T61" fmla="*/ 302 h 784"/>
              <a:gd name="T62" fmla="*/ 68 w 641"/>
              <a:gd name="T63" fmla="*/ 458 h 784"/>
              <a:gd name="T64" fmla="*/ 10 w 641"/>
              <a:gd name="T65" fmla="*/ 613 h 784"/>
              <a:gd name="T66" fmla="*/ 5 w 641"/>
              <a:gd name="T67" fmla="*/ 650 h 784"/>
              <a:gd name="T68" fmla="*/ 38 w 641"/>
              <a:gd name="T69" fmla="*/ 670 h 784"/>
              <a:gd name="T70" fmla="*/ 134 w 641"/>
              <a:gd name="T71" fmla="*/ 670 h 784"/>
              <a:gd name="T72" fmla="*/ 202 w 641"/>
              <a:gd name="T73" fmla="*/ 747 h 784"/>
              <a:gd name="T74" fmla="*/ 320 w 641"/>
              <a:gd name="T75" fmla="*/ 783 h 784"/>
              <a:gd name="T76" fmla="*/ 438 w 641"/>
              <a:gd name="T77" fmla="*/ 747 h 784"/>
              <a:gd name="T78" fmla="*/ 602 w 641"/>
              <a:gd name="T79" fmla="*/ 670 h 784"/>
              <a:gd name="T80" fmla="*/ 602 w 641"/>
              <a:gd name="T81" fmla="*/ 670 h 784"/>
              <a:gd name="T82" fmla="*/ 634 w 641"/>
              <a:gd name="T83" fmla="*/ 65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1" h="784">
                <a:moveTo>
                  <a:pt x="527" y="619"/>
                </a:moveTo>
                <a:lnTo>
                  <a:pt x="527" y="619"/>
                </a:lnTo>
                <a:lnTo>
                  <a:pt x="320" y="619"/>
                </a:lnTo>
                <a:lnTo>
                  <a:pt x="68" y="619"/>
                </a:lnTo>
                <a:lnTo>
                  <a:pt x="68" y="619"/>
                </a:lnTo>
                <a:cubicBezTo>
                  <a:pt x="92" y="580"/>
                  <a:pt x="109" y="528"/>
                  <a:pt x="118" y="465"/>
                </a:cubicBezTo>
                <a:lnTo>
                  <a:pt x="118" y="465"/>
                </a:lnTo>
                <a:cubicBezTo>
                  <a:pt x="128" y="399"/>
                  <a:pt x="128" y="333"/>
                  <a:pt x="126" y="289"/>
                </a:cubicBezTo>
                <a:lnTo>
                  <a:pt x="125" y="279"/>
                </a:lnTo>
                <a:lnTo>
                  <a:pt x="125" y="279"/>
                </a:lnTo>
                <a:lnTo>
                  <a:pt x="125" y="279"/>
                </a:lnTo>
                <a:cubicBezTo>
                  <a:pt x="125" y="260"/>
                  <a:pt x="123" y="245"/>
                  <a:pt x="123" y="237"/>
                </a:cubicBezTo>
                <a:lnTo>
                  <a:pt x="123" y="237"/>
                </a:lnTo>
                <a:cubicBezTo>
                  <a:pt x="122" y="224"/>
                  <a:pt x="122" y="212"/>
                  <a:pt x="125" y="201"/>
                </a:cubicBezTo>
                <a:lnTo>
                  <a:pt x="125" y="201"/>
                </a:lnTo>
                <a:cubicBezTo>
                  <a:pt x="134" y="159"/>
                  <a:pt x="158" y="121"/>
                  <a:pt x="193" y="94"/>
                </a:cubicBezTo>
                <a:lnTo>
                  <a:pt x="193" y="94"/>
                </a:lnTo>
                <a:cubicBezTo>
                  <a:pt x="228" y="67"/>
                  <a:pt x="272" y="51"/>
                  <a:pt x="317" y="51"/>
                </a:cubicBezTo>
                <a:lnTo>
                  <a:pt x="317" y="51"/>
                </a:lnTo>
                <a:cubicBezTo>
                  <a:pt x="412" y="51"/>
                  <a:pt x="493" y="117"/>
                  <a:pt x="510" y="207"/>
                </a:cubicBezTo>
                <a:lnTo>
                  <a:pt x="510" y="207"/>
                </a:lnTo>
                <a:cubicBezTo>
                  <a:pt x="512" y="216"/>
                  <a:pt x="512" y="225"/>
                  <a:pt x="512" y="235"/>
                </a:cubicBezTo>
                <a:lnTo>
                  <a:pt x="512" y="235"/>
                </a:lnTo>
                <a:cubicBezTo>
                  <a:pt x="511" y="248"/>
                  <a:pt x="510" y="267"/>
                  <a:pt x="509" y="284"/>
                </a:cubicBezTo>
                <a:lnTo>
                  <a:pt x="509" y="284"/>
                </a:lnTo>
                <a:cubicBezTo>
                  <a:pt x="508" y="328"/>
                  <a:pt x="508" y="395"/>
                  <a:pt x="518" y="460"/>
                </a:cubicBezTo>
                <a:lnTo>
                  <a:pt x="518" y="460"/>
                </a:lnTo>
                <a:cubicBezTo>
                  <a:pt x="528" y="525"/>
                  <a:pt x="547" y="579"/>
                  <a:pt x="572" y="619"/>
                </a:cubicBezTo>
                <a:lnTo>
                  <a:pt x="527" y="619"/>
                </a:lnTo>
                <a:close/>
                <a:moveTo>
                  <a:pt x="410" y="705"/>
                </a:moveTo>
                <a:lnTo>
                  <a:pt x="410" y="705"/>
                </a:lnTo>
                <a:cubicBezTo>
                  <a:pt x="383" y="723"/>
                  <a:pt x="352" y="732"/>
                  <a:pt x="320" y="732"/>
                </a:cubicBezTo>
                <a:lnTo>
                  <a:pt x="320" y="732"/>
                </a:lnTo>
                <a:cubicBezTo>
                  <a:pt x="287" y="732"/>
                  <a:pt x="256" y="723"/>
                  <a:pt x="230" y="705"/>
                </a:cubicBezTo>
                <a:lnTo>
                  <a:pt x="230" y="705"/>
                </a:lnTo>
                <a:cubicBezTo>
                  <a:pt x="216" y="695"/>
                  <a:pt x="204" y="684"/>
                  <a:pt x="193" y="670"/>
                </a:cubicBezTo>
                <a:lnTo>
                  <a:pt x="320" y="670"/>
                </a:lnTo>
                <a:lnTo>
                  <a:pt x="446" y="670"/>
                </a:lnTo>
                <a:lnTo>
                  <a:pt x="446" y="670"/>
                </a:lnTo>
                <a:cubicBezTo>
                  <a:pt x="436" y="684"/>
                  <a:pt x="424" y="695"/>
                  <a:pt x="410" y="705"/>
                </a:cubicBezTo>
                <a:close/>
                <a:moveTo>
                  <a:pt x="630" y="613"/>
                </a:moveTo>
                <a:lnTo>
                  <a:pt x="630" y="613"/>
                </a:lnTo>
                <a:cubicBezTo>
                  <a:pt x="600" y="577"/>
                  <a:pt x="579" y="522"/>
                  <a:pt x="568" y="453"/>
                </a:cubicBezTo>
                <a:lnTo>
                  <a:pt x="568" y="453"/>
                </a:lnTo>
                <a:cubicBezTo>
                  <a:pt x="558" y="390"/>
                  <a:pt x="558" y="328"/>
                  <a:pt x="560" y="287"/>
                </a:cubicBezTo>
                <a:lnTo>
                  <a:pt x="560" y="287"/>
                </a:lnTo>
                <a:cubicBezTo>
                  <a:pt x="560" y="270"/>
                  <a:pt x="561" y="251"/>
                  <a:pt x="562" y="239"/>
                </a:cubicBezTo>
                <a:lnTo>
                  <a:pt x="562" y="239"/>
                </a:lnTo>
                <a:cubicBezTo>
                  <a:pt x="563" y="224"/>
                  <a:pt x="562" y="210"/>
                  <a:pt x="560" y="198"/>
                </a:cubicBezTo>
                <a:lnTo>
                  <a:pt x="560" y="198"/>
                </a:lnTo>
                <a:cubicBezTo>
                  <a:pt x="539" y="84"/>
                  <a:pt x="436" y="0"/>
                  <a:pt x="317" y="0"/>
                </a:cubicBezTo>
                <a:lnTo>
                  <a:pt x="317" y="0"/>
                </a:lnTo>
                <a:cubicBezTo>
                  <a:pt x="260" y="0"/>
                  <a:pt x="205" y="20"/>
                  <a:pt x="161" y="55"/>
                </a:cubicBezTo>
                <a:lnTo>
                  <a:pt x="161" y="55"/>
                </a:lnTo>
                <a:cubicBezTo>
                  <a:pt x="118" y="89"/>
                  <a:pt x="87" y="136"/>
                  <a:pt x="76" y="189"/>
                </a:cubicBezTo>
                <a:lnTo>
                  <a:pt x="76" y="189"/>
                </a:lnTo>
                <a:cubicBezTo>
                  <a:pt x="72" y="205"/>
                  <a:pt x="71" y="223"/>
                  <a:pt x="72" y="241"/>
                </a:cubicBezTo>
                <a:lnTo>
                  <a:pt x="72" y="241"/>
                </a:lnTo>
                <a:cubicBezTo>
                  <a:pt x="73" y="250"/>
                  <a:pt x="74" y="268"/>
                  <a:pt x="75" y="291"/>
                </a:cubicBezTo>
                <a:lnTo>
                  <a:pt x="75" y="301"/>
                </a:lnTo>
                <a:lnTo>
                  <a:pt x="76" y="302"/>
                </a:lnTo>
                <a:lnTo>
                  <a:pt x="76" y="302"/>
                </a:lnTo>
                <a:cubicBezTo>
                  <a:pt x="78" y="343"/>
                  <a:pt x="77" y="400"/>
                  <a:pt x="68" y="458"/>
                </a:cubicBezTo>
                <a:lnTo>
                  <a:pt x="68" y="458"/>
                </a:lnTo>
                <a:cubicBezTo>
                  <a:pt x="58" y="527"/>
                  <a:pt x="38" y="579"/>
                  <a:pt x="10" y="613"/>
                </a:cubicBezTo>
                <a:lnTo>
                  <a:pt x="10" y="613"/>
                </a:lnTo>
                <a:cubicBezTo>
                  <a:pt x="2" y="623"/>
                  <a:pt x="0" y="637"/>
                  <a:pt x="5" y="650"/>
                </a:cubicBezTo>
                <a:lnTo>
                  <a:pt x="5" y="650"/>
                </a:lnTo>
                <a:cubicBezTo>
                  <a:pt x="11" y="662"/>
                  <a:pt x="24" y="670"/>
                  <a:pt x="37" y="670"/>
                </a:cubicBezTo>
                <a:lnTo>
                  <a:pt x="38" y="670"/>
                </a:lnTo>
                <a:lnTo>
                  <a:pt x="134" y="670"/>
                </a:lnTo>
                <a:lnTo>
                  <a:pt x="134" y="670"/>
                </a:lnTo>
                <a:cubicBezTo>
                  <a:pt x="149" y="701"/>
                  <a:pt x="172" y="727"/>
                  <a:pt x="202" y="747"/>
                </a:cubicBezTo>
                <a:lnTo>
                  <a:pt x="202" y="747"/>
                </a:lnTo>
                <a:cubicBezTo>
                  <a:pt x="237" y="770"/>
                  <a:pt x="278" y="783"/>
                  <a:pt x="320" y="783"/>
                </a:cubicBezTo>
                <a:lnTo>
                  <a:pt x="320" y="783"/>
                </a:lnTo>
                <a:cubicBezTo>
                  <a:pt x="363" y="783"/>
                  <a:pt x="403" y="770"/>
                  <a:pt x="438" y="747"/>
                </a:cubicBezTo>
                <a:lnTo>
                  <a:pt x="438" y="747"/>
                </a:lnTo>
                <a:cubicBezTo>
                  <a:pt x="467" y="727"/>
                  <a:pt x="490" y="701"/>
                  <a:pt x="506" y="670"/>
                </a:cubicBezTo>
                <a:lnTo>
                  <a:pt x="602" y="670"/>
                </a:lnTo>
                <a:lnTo>
                  <a:pt x="602" y="670"/>
                </a:lnTo>
                <a:lnTo>
                  <a:pt x="602" y="670"/>
                </a:lnTo>
                <a:cubicBezTo>
                  <a:pt x="616" y="670"/>
                  <a:pt x="628" y="662"/>
                  <a:pt x="634" y="650"/>
                </a:cubicBezTo>
                <a:lnTo>
                  <a:pt x="634" y="650"/>
                </a:lnTo>
                <a:cubicBezTo>
                  <a:pt x="640" y="638"/>
                  <a:pt x="638" y="624"/>
                  <a:pt x="630" y="613"/>
                </a:cubicBezTo>
                <a:close/>
              </a:path>
            </a:pathLst>
          </a:custGeom>
          <a:solidFill>
            <a:schemeClr val="bg1"/>
          </a:solidFill>
          <a:ln>
            <a:noFill/>
          </a:ln>
          <a:effectLst/>
        </p:spPr>
        <p:txBody>
          <a:bodyPr wrap="none" anchor="ctr"/>
          <a:lstStyle/>
          <a:p>
            <a:endParaRPr lang="en-US"/>
          </a:p>
        </p:txBody>
      </p:sp>
      <p:sp>
        <p:nvSpPr>
          <p:cNvPr id="523" name="Freeform 482"/>
          <p:cNvSpPr>
            <a:spLocks noChangeArrowheads="1"/>
          </p:cNvSpPr>
          <p:nvPr/>
        </p:nvSpPr>
        <p:spPr bwMode="auto">
          <a:xfrm>
            <a:off x="19259189" y="7607679"/>
            <a:ext cx="50436" cy="187991"/>
          </a:xfrm>
          <a:custGeom>
            <a:avLst/>
            <a:gdLst>
              <a:gd name="T0" fmla="*/ 24 w 49"/>
              <a:gd name="T1" fmla="*/ 179 h 180"/>
              <a:gd name="T2" fmla="*/ 23 w 49"/>
              <a:gd name="T3" fmla="*/ 179 h 180"/>
              <a:gd name="T4" fmla="*/ 23 w 49"/>
              <a:gd name="T5" fmla="*/ 179 h 180"/>
              <a:gd name="T6" fmla="*/ 0 w 49"/>
              <a:gd name="T7" fmla="*/ 155 h 180"/>
              <a:gd name="T8" fmla="*/ 0 w 49"/>
              <a:gd name="T9" fmla="*/ 24 h 180"/>
              <a:gd name="T10" fmla="*/ 0 w 49"/>
              <a:gd name="T11" fmla="*/ 24 h 180"/>
              <a:gd name="T12" fmla="*/ 24 w 49"/>
              <a:gd name="T13" fmla="*/ 0 h 180"/>
              <a:gd name="T14" fmla="*/ 24 w 49"/>
              <a:gd name="T15" fmla="*/ 0 h 180"/>
              <a:gd name="T16" fmla="*/ 24 w 49"/>
              <a:gd name="T17" fmla="*/ 0 h 180"/>
              <a:gd name="T18" fmla="*/ 48 w 49"/>
              <a:gd name="T19" fmla="*/ 24 h 180"/>
              <a:gd name="T20" fmla="*/ 48 w 49"/>
              <a:gd name="T21" fmla="*/ 155 h 180"/>
              <a:gd name="T22" fmla="*/ 48 w 49"/>
              <a:gd name="T23" fmla="*/ 155 h 180"/>
              <a:gd name="T24" fmla="*/ 24 w 49"/>
              <a:gd name="T25"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80">
                <a:moveTo>
                  <a:pt x="24" y="179"/>
                </a:moveTo>
                <a:lnTo>
                  <a:pt x="23" y="179"/>
                </a:lnTo>
                <a:lnTo>
                  <a:pt x="23" y="179"/>
                </a:lnTo>
                <a:cubicBezTo>
                  <a:pt x="10" y="179"/>
                  <a:pt x="0" y="168"/>
                  <a:pt x="0" y="155"/>
                </a:cubicBezTo>
                <a:lnTo>
                  <a:pt x="0" y="24"/>
                </a:lnTo>
                <a:lnTo>
                  <a:pt x="0" y="24"/>
                </a:lnTo>
                <a:cubicBezTo>
                  <a:pt x="0" y="11"/>
                  <a:pt x="10" y="0"/>
                  <a:pt x="24" y="0"/>
                </a:cubicBezTo>
                <a:lnTo>
                  <a:pt x="24" y="0"/>
                </a:lnTo>
                <a:lnTo>
                  <a:pt x="24" y="0"/>
                </a:lnTo>
                <a:cubicBezTo>
                  <a:pt x="37" y="0"/>
                  <a:pt x="48" y="11"/>
                  <a:pt x="48" y="24"/>
                </a:cubicBezTo>
                <a:lnTo>
                  <a:pt x="48" y="155"/>
                </a:lnTo>
                <a:lnTo>
                  <a:pt x="48" y="155"/>
                </a:lnTo>
                <a:cubicBezTo>
                  <a:pt x="48" y="168"/>
                  <a:pt x="37" y="179"/>
                  <a:pt x="24" y="179"/>
                </a:cubicBezTo>
              </a:path>
            </a:pathLst>
          </a:custGeom>
          <a:solidFill>
            <a:schemeClr val="bg1"/>
          </a:solidFill>
          <a:ln>
            <a:noFill/>
          </a:ln>
          <a:effectLst/>
        </p:spPr>
        <p:txBody>
          <a:bodyPr wrap="none" anchor="ctr"/>
          <a:lstStyle/>
          <a:p>
            <a:endParaRPr lang="en-US"/>
          </a:p>
        </p:txBody>
      </p:sp>
      <p:sp>
        <p:nvSpPr>
          <p:cNvPr id="524" name="Freeform 483"/>
          <p:cNvSpPr>
            <a:spLocks noChangeArrowheads="1"/>
          </p:cNvSpPr>
          <p:nvPr/>
        </p:nvSpPr>
        <p:spPr bwMode="auto">
          <a:xfrm>
            <a:off x="18736478" y="7415101"/>
            <a:ext cx="1095859" cy="275111"/>
          </a:xfrm>
          <a:custGeom>
            <a:avLst/>
            <a:gdLst>
              <a:gd name="T0" fmla="*/ 526 w 1055"/>
              <a:gd name="T1" fmla="*/ 171 h 266"/>
              <a:gd name="T2" fmla="*/ 526 w 1055"/>
              <a:gd name="T3" fmla="*/ 171 h 266"/>
              <a:gd name="T4" fmla="*/ 844 w 1055"/>
              <a:gd name="T5" fmla="*/ 214 h 266"/>
              <a:gd name="T6" fmla="*/ 844 w 1055"/>
              <a:gd name="T7" fmla="*/ 214 h 266"/>
              <a:gd name="T8" fmla="*/ 851 w 1055"/>
              <a:gd name="T9" fmla="*/ 212 h 266"/>
              <a:gd name="T10" fmla="*/ 874 w 1055"/>
              <a:gd name="T11" fmla="*/ 188 h 266"/>
              <a:gd name="T12" fmla="*/ 874 w 1055"/>
              <a:gd name="T13" fmla="*/ 188 h 266"/>
              <a:gd name="T14" fmla="*/ 913 w 1055"/>
              <a:gd name="T15" fmla="*/ 171 h 266"/>
              <a:gd name="T16" fmla="*/ 940 w 1055"/>
              <a:gd name="T17" fmla="*/ 171 h 266"/>
              <a:gd name="T18" fmla="*/ 940 w 1055"/>
              <a:gd name="T19" fmla="*/ 171 h 266"/>
              <a:gd name="T20" fmla="*/ 861 w 1055"/>
              <a:gd name="T21" fmla="*/ 132 h 266"/>
              <a:gd name="T22" fmla="*/ 861 w 1055"/>
              <a:gd name="T23" fmla="*/ 132 h 266"/>
              <a:gd name="T24" fmla="*/ 527 w 1055"/>
              <a:gd name="T25" fmla="*/ 49 h 266"/>
              <a:gd name="T26" fmla="*/ 527 w 1055"/>
              <a:gd name="T27" fmla="*/ 49 h 266"/>
              <a:gd name="T28" fmla="*/ 194 w 1055"/>
              <a:gd name="T29" fmla="*/ 132 h 266"/>
              <a:gd name="T30" fmla="*/ 194 w 1055"/>
              <a:gd name="T31" fmla="*/ 132 h 266"/>
              <a:gd name="T32" fmla="*/ 115 w 1055"/>
              <a:gd name="T33" fmla="*/ 171 h 266"/>
              <a:gd name="T34" fmla="*/ 140 w 1055"/>
              <a:gd name="T35" fmla="*/ 171 h 266"/>
              <a:gd name="T36" fmla="*/ 140 w 1055"/>
              <a:gd name="T37" fmla="*/ 171 h 266"/>
              <a:gd name="T38" fmla="*/ 179 w 1055"/>
              <a:gd name="T39" fmla="*/ 188 h 266"/>
              <a:gd name="T40" fmla="*/ 203 w 1055"/>
              <a:gd name="T41" fmla="*/ 212 h 266"/>
              <a:gd name="T42" fmla="*/ 203 w 1055"/>
              <a:gd name="T43" fmla="*/ 212 h 266"/>
              <a:gd name="T44" fmla="*/ 210 w 1055"/>
              <a:gd name="T45" fmla="*/ 214 h 266"/>
              <a:gd name="T46" fmla="*/ 210 w 1055"/>
              <a:gd name="T47" fmla="*/ 214 h 266"/>
              <a:gd name="T48" fmla="*/ 526 w 1055"/>
              <a:gd name="T49" fmla="*/ 171 h 266"/>
              <a:gd name="T50" fmla="*/ 846 w 1055"/>
              <a:gd name="T51" fmla="*/ 262 h 266"/>
              <a:gd name="T52" fmla="*/ 846 w 1055"/>
              <a:gd name="T53" fmla="*/ 262 h 266"/>
              <a:gd name="T54" fmla="*/ 834 w 1055"/>
              <a:gd name="T55" fmla="*/ 262 h 266"/>
              <a:gd name="T56" fmla="*/ 834 w 1055"/>
              <a:gd name="T57" fmla="*/ 262 h 266"/>
              <a:gd name="T58" fmla="*/ 526 w 1055"/>
              <a:gd name="T59" fmla="*/ 220 h 266"/>
              <a:gd name="T60" fmla="*/ 526 w 1055"/>
              <a:gd name="T61" fmla="*/ 220 h 266"/>
              <a:gd name="T62" fmla="*/ 526 w 1055"/>
              <a:gd name="T63" fmla="*/ 220 h 266"/>
              <a:gd name="T64" fmla="*/ 220 w 1055"/>
              <a:gd name="T65" fmla="*/ 261 h 266"/>
              <a:gd name="T66" fmla="*/ 220 w 1055"/>
              <a:gd name="T67" fmla="*/ 261 h 266"/>
              <a:gd name="T68" fmla="*/ 168 w 1055"/>
              <a:gd name="T69" fmla="*/ 246 h 266"/>
              <a:gd name="T70" fmla="*/ 145 w 1055"/>
              <a:gd name="T71" fmla="*/ 222 h 266"/>
              <a:gd name="T72" fmla="*/ 145 w 1055"/>
              <a:gd name="T73" fmla="*/ 222 h 266"/>
              <a:gd name="T74" fmla="*/ 140 w 1055"/>
              <a:gd name="T75" fmla="*/ 220 h 266"/>
              <a:gd name="T76" fmla="*/ 27 w 1055"/>
              <a:gd name="T77" fmla="*/ 220 h 266"/>
              <a:gd name="T78" fmla="*/ 27 w 1055"/>
              <a:gd name="T79" fmla="*/ 220 h 266"/>
              <a:gd name="T80" fmla="*/ 4 w 1055"/>
              <a:gd name="T81" fmla="*/ 203 h 266"/>
              <a:gd name="T82" fmla="*/ 4 w 1055"/>
              <a:gd name="T83" fmla="*/ 203 h 266"/>
              <a:gd name="T84" fmla="*/ 13 w 1055"/>
              <a:gd name="T85" fmla="*/ 175 h 266"/>
              <a:gd name="T86" fmla="*/ 13 w 1055"/>
              <a:gd name="T87" fmla="*/ 175 h 266"/>
              <a:gd name="T88" fmla="*/ 173 w 1055"/>
              <a:gd name="T89" fmla="*/ 88 h 266"/>
              <a:gd name="T90" fmla="*/ 173 w 1055"/>
              <a:gd name="T91" fmla="*/ 88 h 266"/>
              <a:gd name="T92" fmla="*/ 527 w 1055"/>
              <a:gd name="T93" fmla="*/ 0 h 266"/>
              <a:gd name="T94" fmla="*/ 527 w 1055"/>
              <a:gd name="T95" fmla="*/ 0 h 266"/>
              <a:gd name="T96" fmla="*/ 883 w 1055"/>
              <a:gd name="T97" fmla="*/ 88 h 266"/>
              <a:gd name="T98" fmla="*/ 883 w 1055"/>
              <a:gd name="T99" fmla="*/ 88 h 266"/>
              <a:gd name="T100" fmla="*/ 1041 w 1055"/>
              <a:gd name="T101" fmla="*/ 175 h 266"/>
              <a:gd name="T102" fmla="*/ 1041 w 1055"/>
              <a:gd name="T103" fmla="*/ 175 h 266"/>
              <a:gd name="T104" fmla="*/ 1050 w 1055"/>
              <a:gd name="T105" fmla="*/ 203 h 266"/>
              <a:gd name="T106" fmla="*/ 1050 w 1055"/>
              <a:gd name="T107" fmla="*/ 203 h 266"/>
              <a:gd name="T108" fmla="*/ 1027 w 1055"/>
              <a:gd name="T109" fmla="*/ 220 h 266"/>
              <a:gd name="T110" fmla="*/ 913 w 1055"/>
              <a:gd name="T111" fmla="*/ 220 h 266"/>
              <a:gd name="T112" fmla="*/ 913 w 1055"/>
              <a:gd name="T113" fmla="*/ 220 h 266"/>
              <a:gd name="T114" fmla="*/ 908 w 1055"/>
              <a:gd name="T115" fmla="*/ 222 h 266"/>
              <a:gd name="T116" fmla="*/ 886 w 1055"/>
              <a:gd name="T117" fmla="*/ 246 h 266"/>
              <a:gd name="T118" fmla="*/ 886 w 1055"/>
              <a:gd name="T119" fmla="*/ 246 h 266"/>
              <a:gd name="T120" fmla="*/ 846 w 1055"/>
              <a:gd name="T121" fmla="*/ 26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55" h="266">
                <a:moveTo>
                  <a:pt x="526" y="171"/>
                </a:moveTo>
                <a:lnTo>
                  <a:pt x="526" y="171"/>
                </a:lnTo>
                <a:cubicBezTo>
                  <a:pt x="629" y="171"/>
                  <a:pt x="783" y="201"/>
                  <a:pt x="844" y="214"/>
                </a:cubicBezTo>
                <a:lnTo>
                  <a:pt x="844" y="214"/>
                </a:lnTo>
                <a:cubicBezTo>
                  <a:pt x="847" y="215"/>
                  <a:pt x="849" y="213"/>
                  <a:pt x="851" y="212"/>
                </a:cubicBezTo>
                <a:lnTo>
                  <a:pt x="874" y="188"/>
                </a:lnTo>
                <a:lnTo>
                  <a:pt x="874" y="188"/>
                </a:lnTo>
                <a:cubicBezTo>
                  <a:pt x="884" y="177"/>
                  <a:pt x="899" y="171"/>
                  <a:pt x="913" y="171"/>
                </a:cubicBezTo>
                <a:lnTo>
                  <a:pt x="940" y="171"/>
                </a:lnTo>
                <a:lnTo>
                  <a:pt x="940" y="171"/>
                </a:lnTo>
                <a:cubicBezTo>
                  <a:pt x="918" y="159"/>
                  <a:pt x="891" y="146"/>
                  <a:pt x="861" y="132"/>
                </a:cubicBezTo>
                <a:lnTo>
                  <a:pt x="861" y="132"/>
                </a:lnTo>
                <a:cubicBezTo>
                  <a:pt x="779" y="94"/>
                  <a:pt x="654" y="49"/>
                  <a:pt x="527" y="49"/>
                </a:cubicBezTo>
                <a:lnTo>
                  <a:pt x="527" y="49"/>
                </a:lnTo>
                <a:cubicBezTo>
                  <a:pt x="403" y="49"/>
                  <a:pt x="278" y="94"/>
                  <a:pt x="194" y="132"/>
                </a:cubicBezTo>
                <a:lnTo>
                  <a:pt x="194" y="132"/>
                </a:lnTo>
                <a:cubicBezTo>
                  <a:pt x="165" y="146"/>
                  <a:pt x="138" y="159"/>
                  <a:pt x="115" y="171"/>
                </a:cubicBezTo>
                <a:lnTo>
                  <a:pt x="140" y="171"/>
                </a:lnTo>
                <a:lnTo>
                  <a:pt x="140" y="171"/>
                </a:lnTo>
                <a:cubicBezTo>
                  <a:pt x="155" y="171"/>
                  <a:pt x="169" y="177"/>
                  <a:pt x="179" y="188"/>
                </a:cubicBezTo>
                <a:lnTo>
                  <a:pt x="203" y="212"/>
                </a:lnTo>
                <a:lnTo>
                  <a:pt x="203" y="212"/>
                </a:lnTo>
                <a:cubicBezTo>
                  <a:pt x="205" y="213"/>
                  <a:pt x="207" y="215"/>
                  <a:pt x="210" y="214"/>
                </a:cubicBezTo>
                <a:lnTo>
                  <a:pt x="210" y="214"/>
                </a:lnTo>
                <a:cubicBezTo>
                  <a:pt x="270" y="201"/>
                  <a:pt x="422" y="171"/>
                  <a:pt x="526" y="171"/>
                </a:cubicBezTo>
                <a:close/>
                <a:moveTo>
                  <a:pt x="846" y="262"/>
                </a:moveTo>
                <a:lnTo>
                  <a:pt x="846" y="262"/>
                </a:lnTo>
                <a:cubicBezTo>
                  <a:pt x="842" y="262"/>
                  <a:pt x="838" y="262"/>
                  <a:pt x="834" y="262"/>
                </a:cubicBezTo>
                <a:lnTo>
                  <a:pt x="834" y="262"/>
                </a:lnTo>
                <a:cubicBezTo>
                  <a:pt x="787" y="252"/>
                  <a:pt x="627" y="220"/>
                  <a:pt x="526" y="220"/>
                </a:cubicBezTo>
                <a:lnTo>
                  <a:pt x="526" y="220"/>
                </a:lnTo>
                <a:lnTo>
                  <a:pt x="526" y="220"/>
                </a:lnTo>
                <a:cubicBezTo>
                  <a:pt x="424" y="220"/>
                  <a:pt x="266" y="252"/>
                  <a:pt x="220" y="261"/>
                </a:cubicBezTo>
                <a:lnTo>
                  <a:pt x="220" y="261"/>
                </a:lnTo>
                <a:cubicBezTo>
                  <a:pt x="201" y="265"/>
                  <a:pt x="182" y="259"/>
                  <a:pt x="168" y="246"/>
                </a:cubicBezTo>
                <a:lnTo>
                  <a:pt x="145" y="222"/>
                </a:lnTo>
                <a:lnTo>
                  <a:pt x="145" y="222"/>
                </a:lnTo>
                <a:cubicBezTo>
                  <a:pt x="144" y="221"/>
                  <a:pt x="142" y="220"/>
                  <a:pt x="140" y="220"/>
                </a:cubicBezTo>
                <a:lnTo>
                  <a:pt x="27" y="220"/>
                </a:lnTo>
                <a:lnTo>
                  <a:pt x="27" y="220"/>
                </a:lnTo>
                <a:cubicBezTo>
                  <a:pt x="16" y="220"/>
                  <a:pt x="6" y="213"/>
                  <a:pt x="4" y="203"/>
                </a:cubicBezTo>
                <a:lnTo>
                  <a:pt x="4" y="203"/>
                </a:lnTo>
                <a:cubicBezTo>
                  <a:pt x="0" y="193"/>
                  <a:pt x="4" y="182"/>
                  <a:pt x="13" y="175"/>
                </a:cubicBezTo>
                <a:lnTo>
                  <a:pt x="13" y="175"/>
                </a:lnTo>
                <a:cubicBezTo>
                  <a:pt x="16" y="174"/>
                  <a:pt x="79" y="131"/>
                  <a:pt x="173" y="88"/>
                </a:cubicBezTo>
                <a:lnTo>
                  <a:pt x="173" y="88"/>
                </a:lnTo>
                <a:cubicBezTo>
                  <a:pt x="262" y="48"/>
                  <a:pt x="394" y="0"/>
                  <a:pt x="527" y="0"/>
                </a:cubicBezTo>
                <a:lnTo>
                  <a:pt x="527" y="0"/>
                </a:lnTo>
                <a:cubicBezTo>
                  <a:pt x="663" y="0"/>
                  <a:pt x="795" y="48"/>
                  <a:pt x="883" y="88"/>
                </a:cubicBezTo>
                <a:lnTo>
                  <a:pt x="883" y="88"/>
                </a:lnTo>
                <a:cubicBezTo>
                  <a:pt x="976" y="131"/>
                  <a:pt x="1038" y="174"/>
                  <a:pt x="1041" y="175"/>
                </a:cubicBezTo>
                <a:lnTo>
                  <a:pt x="1041" y="175"/>
                </a:lnTo>
                <a:cubicBezTo>
                  <a:pt x="1050" y="182"/>
                  <a:pt x="1054" y="193"/>
                  <a:pt x="1050" y="203"/>
                </a:cubicBezTo>
                <a:lnTo>
                  <a:pt x="1050" y="203"/>
                </a:lnTo>
                <a:cubicBezTo>
                  <a:pt x="1047" y="213"/>
                  <a:pt x="1038" y="220"/>
                  <a:pt x="1027" y="220"/>
                </a:cubicBezTo>
                <a:lnTo>
                  <a:pt x="913" y="220"/>
                </a:lnTo>
                <a:lnTo>
                  <a:pt x="913" y="220"/>
                </a:lnTo>
                <a:cubicBezTo>
                  <a:pt x="912" y="220"/>
                  <a:pt x="910" y="221"/>
                  <a:pt x="908" y="222"/>
                </a:cubicBezTo>
                <a:lnTo>
                  <a:pt x="886" y="246"/>
                </a:lnTo>
                <a:lnTo>
                  <a:pt x="886" y="246"/>
                </a:lnTo>
                <a:cubicBezTo>
                  <a:pt x="875" y="257"/>
                  <a:pt x="861" y="262"/>
                  <a:pt x="846" y="262"/>
                </a:cubicBezTo>
                <a:close/>
              </a:path>
            </a:pathLst>
          </a:custGeom>
          <a:solidFill>
            <a:schemeClr val="bg1"/>
          </a:solidFill>
          <a:ln>
            <a:noFill/>
          </a:ln>
          <a:effectLst/>
        </p:spPr>
        <p:txBody>
          <a:bodyPr wrap="none" anchor="ctr"/>
          <a:lstStyle/>
          <a:p>
            <a:endParaRPr lang="en-US"/>
          </a:p>
        </p:txBody>
      </p:sp>
      <p:sp>
        <p:nvSpPr>
          <p:cNvPr id="525" name="Freeform 484"/>
          <p:cNvSpPr>
            <a:spLocks noChangeArrowheads="1"/>
          </p:cNvSpPr>
          <p:nvPr/>
        </p:nvSpPr>
        <p:spPr bwMode="auto">
          <a:xfrm>
            <a:off x="19259189" y="7378420"/>
            <a:ext cx="50436" cy="87117"/>
          </a:xfrm>
          <a:custGeom>
            <a:avLst/>
            <a:gdLst>
              <a:gd name="T0" fmla="*/ 24 w 49"/>
              <a:gd name="T1" fmla="*/ 82 h 83"/>
              <a:gd name="T2" fmla="*/ 24 w 49"/>
              <a:gd name="T3" fmla="*/ 82 h 83"/>
              <a:gd name="T4" fmla="*/ 24 w 49"/>
              <a:gd name="T5" fmla="*/ 82 h 83"/>
              <a:gd name="T6" fmla="*/ 0 w 49"/>
              <a:gd name="T7" fmla="*/ 58 h 83"/>
              <a:gd name="T8" fmla="*/ 0 w 49"/>
              <a:gd name="T9" fmla="*/ 24 h 83"/>
              <a:gd name="T10" fmla="*/ 0 w 49"/>
              <a:gd name="T11" fmla="*/ 24 h 83"/>
              <a:gd name="T12" fmla="*/ 24 w 49"/>
              <a:gd name="T13" fmla="*/ 0 h 83"/>
              <a:gd name="T14" fmla="*/ 24 w 49"/>
              <a:gd name="T15" fmla="*/ 0 h 83"/>
              <a:gd name="T16" fmla="*/ 48 w 49"/>
              <a:gd name="T17" fmla="*/ 24 h 83"/>
              <a:gd name="T18" fmla="*/ 48 w 49"/>
              <a:gd name="T19" fmla="*/ 58 h 83"/>
              <a:gd name="T20" fmla="*/ 48 w 49"/>
              <a:gd name="T21" fmla="*/ 58 h 83"/>
              <a:gd name="T22" fmla="*/ 24 w 49"/>
              <a:gd name="T23" fmla="*/ 8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83">
                <a:moveTo>
                  <a:pt x="24" y="82"/>
                </a:moveTo>
                <a:lnTo>
                  <a:pt x="24" y="82"/>
                </a:lnTo>
                <a:lnTo>
                  <a:pt x="24" y="82"/>
                </a:lnTo>
                <a:cubicBezTo>
                  <a:pt x="10" y="82"/>
                  <a:pt x="0" y="71"/>
                  <a:pt x="0" y="58"/>
                </a:cubicBezTo>
                <a:lnTo>
                  <a:pt x="0" y="24"/>
                </a:lnTo>
                <a:lnTo>
                  <a:pt x="0" y="24"/>
                </a:lnTo>
                <a:cubicBezTo>
                  <a:pt x="0" y="11"/>
                  <a:pt x="10" y="0"/>
                  <a:pt x="24" y="0"/>
                </a:cubicBezTo>
                <a:lnTo>
                  <a:pt x="24" y="0"/>
                </a:lnTo>
                <a:cubicBezTo>
                  <a:pt x="37" y="0"/>
                  <a:pt x="48" y="11"/>
                  <a:pt x="48" y="24"/>
                </a:cubicBezTo>
                <a:lnTo>
                  <a:pt x="48" y="58"/>
                </a:lnTo>
                <a:lnTo>
                  <a:pt x="48" y="58"/>
                </a:lnTo>
                <a:cubicBezTo>
                  <a:pt x="48" y="71"/>
                  <a:pt x="37" y="82"/>
                  <a:pt x="24" y="82"/>
                </a:cubicBezTo>
              </a:path>
            </a:pathLst>
          </a:custGeom>
          <a:solidFill>
            <a:schemeClr val="bg1"/>
          </a:solidFill>
          <a:ln>
            <a:noFill/>
          </a:ln>
          <a:effectLst/>
        </p:spPr>
        <p:txBody>
          <a:bodyPr wrap="none" anchor="ctr"/>
          <a:lstStyle/>
          <a:p>
            <a:endParaRPr lang="en-US"/>
          </a:p>
        </p:txBody>
      </p:sp>
      <p:sp>
        <p:nvSpPr>
          <p:cNvPr id="526" name="Freeform 485"/>
          <p:cNvSpPr>
            <a:spLocks noChangeArrowheads="1"/>
          </p:cNvSpPr>
          <p:nvPr/>
        </p:nvSpPr>
        <p:spPr bwMode="auto">
          <a:xfrm>
            <a:off x="19057441" y="7919472"/>
            <a:ext cx="449349" cy="541052"/>
          </a:xfrm>
          <a:custGeom>
            <a:avLst/>
            <a:gdLst>
              <a:gd name="T0" fmla="*/ 216 w 433"/>
              <a:gd name="T1" fmla="*/ 519 h 520"/>
              <a:gd name="T2" fmla="*/ 216 w 433"/>
              <a:gd name="T3" fmla="*/ 519 h 520"/>
              <a:gd name="T4" fmla="*/ 0 w 433"/>
              <a:gd name="T5" fmla="*/ 303 h 520"/>
              <a:gd name="T6" fmla="*/ 0 w 433"/>
              <a:gd name="T7" fmla="*/ 303 h 520"/>
              <a:gd name="T8" fmla="*/ 98 w 433"/>
              <a:gd name="T9" fmla="*/ 28 h 520"/>
              <a:gd name="T10" fmla="*/ 98 w 433"/>
              <a:gd name="T11" fmla="*/ 28 h 520"/>
              <a:gd name="T12" fmla="*/ 114 w 433"/>
              <a:gd name="T13" fmla="*/ 11 h 520"/>
              <a:gd name="T14" fmla="*/ 114 w 433"/>
              <a:gd name="T15" fmla="*/ 11 h 520"/>
              <a:gd name="T16" fmla="*/ 148 w 433"/>
              <a:gd name="T17" fmla="*/ 9 h 520"/>
              <a:gd name="T18" fmla="*/ 148 w 433"/>
              <a:gd name="T19" fmla="*/ 9 h 520"/>
              <a:gd name="T20" fmla="*/ 149 w 433"/>
              <a:gd name="T21" fmla="*/ 43 h 520"/>
              <a:gd name="T22" fmla="*/ 149 w 433"/>
              <a:gd name="T23" fmla="*/ 43 h 520"/>
              <a:gd name="T24" fmla="*/ 137 w 433"/>
              <a:gd name="T25" fmla="*/ 58 h 520"/>
              <a:gd name="T26" fmla="*/ 137 w 433"/>
              <a:gd name="T27" fmla="*/ 58 h 520"/>
              <a:gd name="T28" fmla="*/ 49 w 433"/>
              <a:gd name="T29" fmla="*/ 303 h 520"/>
              <a:gd name="T30" fmla="*/ 49 w 433"/>
              <a:gd name="T31" fmla="*/ 303 h 520"/>
              <a:gd name="T32" fmla="*/ 216 w 433"/>
              <a:gd name="T33" fmla="*/ 470 h 520"/>
              <a:gd name="T34" fmla="*/ 216 w 433"/>
              <a:gd name="T35" fmla="*/ 470 h 520"/>
              <a:gd name="T36" fmla="*/ 384 w 433"/>
              <a:gd name="T37" fmla="*/ 303 h 520"/>
              <a:gd name="T38" fmla="*/ 384 w 433"/>
              <a:gd name="T39" fmla="*/ 303 h 520"/>
              <a:gd name="T40" fmla="*/ 295 w 433"/>
              <a:gd name="T41" fmla="*/ 58 h 520"/>
              <a:gd name="T42" fmla="*/ 295 w 433"/>
              <a:gd name="T43" fmla="*/ 58 h 520"/>
              <a:gd name="T44" fmla="*/ 284 w 433"/>
              <a:gd name="T45" fmla="*/ 44 h 520"/>
              <a:gd name="T46" fmla="*/ 284 w 433"/>
              <a:gd name="T47" fmla="*/ 44 h 520"/>
              <a:gd name="T48" fmla="*/ 285 w 433"/>
              <a:gd name="T49" fmla="*/ 10 h 520"/>
              <a:gd name="T50" fmla="*/ 285 w 433"/>
              <a:gd name="T51" fmla="*/ 10 h 520"/>
              <a:gd name="T52" fmla="*/ 319 w 433"/>
              <a:gd name="T53" fmla="*/ 11 h 520"/>
              <a:gd name="T54" fmla="*/ 319 w 433"/>
              <a:gd name="T55" fmla="*/ 11 h 520"/>
              <a:gd name="T56" fmla="*/ 334 w 433"/>
              <a:gd name="T57" fmla="*/ 28 h 520"/>
              <a:gd name="T58" fmla="*/ 334 w 433"/>
              <a:gd name="T59" fmla="*/ 28 h 520"/>
              <a:gd name="T60" fmla="*/ 432 w 433"/>
              <a:gd name="T61" fmla="*/ 303 h 520"/>
              <a:gd name="T62" fmla="*/ 432 w 433"/>
              <a:gd name="T63" fmla="*/ 303 h 520"/>
              <a:gd name="T64" fmla="*/ 216 w 433"/>
              <a:gd name="T65"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3" h="520">
                <a:moveTo>
                  <a:pt x="216" y="519"/>
                </a:moveTo>
                <a:lnTo>
                  <a:pt x="216" y="519"/>
                </a:lnTo>
                <a:cubicBezTo>
                  <a:pt x="97" y="519"/>
                  <a:pt x="0" y="422"/>
                  <a:pt x="0" y="303"/>
                </a:cubicBezTo>
                <a:lnTo>
                  <a:pt x="0" y="303"/>
                </a:lnTo>
                <a:cubicBezTo>
                  <a:pt x="0" y="230"/>
                  <a:pt x="37" y="108"/>
                  <a:pt x="98" y="28"/>
                </a:cubicBezTo>
                <a:lnTo>
                  <a:pt x="98" y="28"/>
                </a:lnTo>
                <a:cubicBezTo>
                  <a:pt x="103" y="22"/>
                  <a:pt x="108" y="16"/>
                  <a:pt x="114" y="11"/>
                </a:cubicBezTo>
                <a:lnTo>
                  <a:pt x="114" y="11"/>
                </a:lnTo>
                <a:cubicBezTo>
                  <a:pt x="123" y="0"/>
                  <a:pt x="138" y="0"/>
                  <a:pt x="148" y="9"/>
                </a:cubicBezTo>
                <a:lnTo>
                  <a:pt x="148" y="9"/>
                </a:lnTo>
                <a:cubicBezTo>
                  <a:pt x="158" y="18"/>
                  <a:pt x="158" y="33"/>
                  <a:pt x="149" y="43"/>
                </a:cubicBezTo>
                <a:lnTo>
                  <a:pt x="149" y="43"/>
                </a:lnTo>
                <a:cubicBezTo>
                  <a:pt x="145" y="48"/>
                  <a:pt x="140" y="53"/>
                  <a:pt x="137" y="58"/>
                </a:cubicBezTo>
                <a:lnTo>
                  <a:pt x="137" y="58"/>
                </a:lnTo>
                <a:cubicBezTo>
                  <a:pt x="84" y="126"/>
                  <a:pt x="49" y="240"/>
                  <a:pt x="49" y="303"/>
                </a:cubicBezTo>
                <a:lnTo>
                  <a:pt x="49" y="303"/>
                </a:lnTo>
                <a:cubicBezTo>
                  <a:pt x="49" y="395"/>
                  <a:pt x="124" y="470"/>
                  <a:pt x="216" y="470"/>
                </a:cubicBezTo>
                <a:lnTo>
                  <a:pt x="216" y="470"/>
                </a:lnTo>
                <a:cubicBezTo>
                  <a:pt x="309" y="470"/>
                  <a:pt x="384" y="395"/>
                  <a:pt x="384" y="303"/>
                </a:cubicBezTo>
                <a:lnTo>
                  <a:pt x="384" y="303"/>
                </a:lnTo>
                <a:cubicBezTo>
                  <a:pt x="384" y="240"/>
                  <a:pt x="349" y="126"/>
                  <a:pt x="295" y="58"/>
                </a:cubicBezTo>
                <a:lnTo>
                  <a:pt x="295" y="58"/>
                </a:lnTo>
                <a:cubicBezTo>
                  <a:pt x="292" y="53"/>
                  <a:pt x="287" y="48"/>
                  <a:pt x="284" y="44"/>
                </a:cubicBezTo>
                <a:lnTo>
                  <a:pt x="284" y="44"/>
                </a:lnTo>
                <a:cubicBezTo>
                  <a:pt x="274" y="34"/>
                  <a:pt x="275" y="19"/>
                  <a:pt x="285" y="10"/>
                </a:cubicBezTo>
                <a:lnTo>
                  <a:pt x="285" y="10"/>
                </a:lnTo>
                <a:cubicBezTo>
                  <a:pt x="294" y="0"/>
                  <a:pt x="310" y="1"/>
                  <a:pt x="319" y="11"/>
                </a:cubicBezTo>
                <a:lnTo>
                  <a:pt x="319" y="11"/>
                </a:lnTo>
                <a:cubicBezTo>
                  <a:pt x="324" y="16"/>
                  <a:pt x="329" y="22"/>
                  <a:pt x="334" y="28"/>
                </a:cubicBezTo>
                <a:lnTo>
                  <a:pt x="334" y="28"/>
                </a:lnTo>
                <a:cubicBezTo>
                  <a:pt x="396" y="107"/>
                  <a:pt x="432" y="230"/>
                  <a:pt x="432" y="303"/>
                </a:cubicBezTo>
                <a:lnTo>
                  <a:pt x="432" y="303"/>
                </a:lnTo>
                <a:cubicBezTo>
                  <a:pt x="432" y="422"/>
                  <a:pt x="336" y="519"/>
                  <a:pt x="216" y="519"/>
                </a:cubicBezTo>
              </a:path>
            </a:pathLst>
          </a:custGeom>
          <a:solidFill>
            <a:schemeClr val="bg1"/>
          </a:solidFill>
          <a:ln>
            <a:noFill/>
          </a:ln>
          <a:effectLst/>
        </p:spPr>
        <p:txBody>
          <a:bodyPr wrap="none" anchor="ctr"/>
          <a:lstStyle/>
          <a:p>
            <a:endParaRPr lang="en-US"/>
          </a:p>
        </p:txBody>
      </p:sp>
      <p:sp>
        <p:nvSpPr>
          <p:cNvPr id="527" name="Freeform 486"/>
          <p:cNvSpPr>
            <a:spLocks noChangeArrowheads="1"/>
          </p:cNvSpPr>
          <p:nvPr/>
        </p:nvSpPr>
        <p:spPr bwMode="auto">
          <a:xfrm>
            <a:off x="19139974" y="7740648"/>
            <a:ext cx="284282" cy="155896"/>
          </a:xfrm>
          <a:custGeom>
            <a:avLst/>
            <a:gdLst>
              <a:gd name="T0" fmla="*/ 213 w 274"/>
              <a:gd name="T1" fmla="*/ 146 h 149"/>
              <a:gd name="T2" fmla="*/ 213 w 274"/>
              <a:gd name="T3" fmla="*/ 146 h 149"/>
              <a:gd name="T4" fmla="*/ 203 w 274"/>
              <a:gd name="T5" fmla="*/ 143 h 149"/>
              <a:gd name="T6" fmla="*/ 203 w 274"/>
              <a:gd name="T7" fmla="*/ 143 h 149"/>
              <a:gd name="T8" fmla="*/ 192 w 274"/>
              <a:gd name="T9" fmla="*/ 111 h 149"/>
              <a:gd name="T10" fmla="*/ 221 w 274"/>
              <a:gd name="T11" fmla="*/ 50 h 149"/>
              <a:gd name="T12" fmla="*/ 221 w 274"/>
              <a:gd name="T13" fmla="*/ 50 h 149"/>
              <a:gd name="T14" fmla="*/ 221 w 274"/>
              <a:gd name="T15" fmla="*/ 50 h 149"/>
              <a:gd name="T16" fmla="*/ 221 w 274"/>
              <a:gd name="T17" fmla="*/ 50 h 149"/>
              <a:gd name="T18" fmla="*/ 221 w 274"/>
              <a:gd name="T19" fmla="*/ 49 h 149"/>
              <a:gd name="T20" fmla="*/ 52 w 274"/>
              <a:gd name="T21" fmla="*/ 49 h 149"/>
              <a:gd name="T22" fmla="*/ 52 w 274"/>
              <a:gd name="T23" fmla="*/ 49 h 149"/>
              <a:gd name="T24" fmla="*/ 51 w 274"/>
              <a:gd name="T25" fmla="*/ 50 h 149"/>
              <a:gd name="T26" fmla="*/ 51 w 274"/>
              <a:gd name="T27" fmla="*/ 50 h 149"/>
              <a:gd name="T28" fmla="*/ 51 w 274"/>
              <a:gd name="T29" fmla="*/ 50 h 149"/>
              <a:gd name="T30" fmla="*/ 80 w 274"/>
              <a:gd name="T31" fmla="*/ 109 h 149"/>
              <a:gd name="T32" fmla="*/ 80 w 274"/>
              <a:gd name="T33" fmla="*/ 109 h 149"/>
              <a:gd name="T34" fmla="*/ 69 w 274"/>
              <a:gd name="T35" fmla="*/ 142 h 149"/>
              <a:gd name="T36" fmla="*/ 69 w 274"/>
              <a:gd name="T37" fmla="*/ 142 h 149"/>
              <a:gd name="T38" fmla="*/ 37 w 274"/>
              <a:gd name="T39" fmla="*/ 131 h 149"/>
              <a:gd name="T40" fmla="*/ 7 w 274"/>
              <a:gd name="T41" fmla="*/ 71 h 149"/>
              <a:gd name="T42" fmla="*/ 7 w 274"/>
              <a:gd name="T43" fmla="*/ 71 h 149"/>
              <a:gd name="T44" fmla="*/ 10 w 274"/>
              <a:gd name="T45" fmla="*/ 24 h 149"/>
              <a:gd name="T46" fmla="*/ 10 w 274"/>
              <a:gd name="T47" fmla="*/ 24 h 149"/>
              <a:gd name="T48" fmla="*/ 52 w 274"/>
              <a:gd name="T49" fmla="*/ 0 h 149"/>
              <a:gd name="T50" fmla="*/ 221 w 274"/>
              <a:gd name="T51" fmla="*/ 0 h 149"/>
              <a:gd name="T52" fmla="*/ 221 w 274"/>
              <a:gd name="T53" fmla="*/ 0 h 149"/>
              <a:gd name="T54" fmla="*/ 262 w 274"/>
              <a:gd name="T55" fmla="*/ 24 h 149"/>
              <a:gd name="T56" fmla="*/ 262 w 274"/>
              <a:gd name="T57" fmla="*/ 24 h 149"/>
              <a:gd name="T58" fmla="*/ 265 w 274"/>
              <a:gd name="T59" fmla="*/ 71 h 149"/>
              <a:gd name="T60" fmla="*/ 235 w 274"/>
              <a:gd name="T61" fmla="*/ 132 h 149"/>
              <a:gd name="T62" fmla="*/ 235 w 274"/>
              <a:gd name="T63" fmla="*/ 132 h 149"/>
              <a:gd name="T64" fmla="*/ 213 w 274"/>
              <a:gd name="T65" fmla="*/ 14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4" h="149">
                <a:moveTo>
                  <a:pt x="213" y="146"/>
                </a:moveTo>
                <a:lnTo>
                  <a:pt x="213" y="146"/>
                </a:lnTo>
                <a:cubicBezTo>
                  <a:pt x="210" y="146"/>
                  <a:pt x="207" y="145"/>
                  <a:pt x="203" y="143"/>
                </a:cubicBezTo>
                <a:lnTo>
                  <a:pt x="203" y="143"/>
                </a:lnTo>
                <a:cubicBezTo>
                  <a:pt x="191" y="137"/>
                  <a:pt x="186" y="123"/>
                  <a:pt x="192" y="111"/>
                </a:cubicBezTo>
                <a:lnTo>
                  <a:pt x="221" y="50"/>
                </a:lnTo>
                <a:lnTo>
                  <a:pt x="221" y="50"/>
                </a:lnTo>
                <a:lnTo>
                  <a:pt x="221" y="50"/>
                </a:lnTo>
                <a:lnTo>
                  <a:pt x="221" y="50"/>
                </a:lnTo>
                <a:cubicBezTo>
                  <a:pt x="221" y="49"/>
                  <a:pt x="221" y="49"/>
                  <a:pt x="221" y="49"/>
                </a:cubicBezTo>
                <a:lnTo>
                  <a:pt x="52" y="49"/>
                </a:lnTo>
                <a:lnTo>
                  <a:pt x="52" y="49"/>
                </a:lnTo>
                <a:cubicBezTo>
                  <a:pt x="51" y="49"/>
                  <a:pt x="51" y="49"/>
                  <a:pt x="51" y="50"/>
                </a:cubicBezTo>
                <a:lnTo>
                  <a:pt x="51" y="50"/>
                </a:lnTo>
                <a:lnTo>
                  <a:pt x="51" y="50"/>
                </a:lnTo>
                <a:lnTo>
                  <a:pt x="80" y="109"/>
                </a:lnTo>
                <a:lnTo>
                  <a:pt x="80" y="109"/>
                </a:lnTo>
                <a:cubicBezTo>
                  <a:pt x="86" y="121"/>
                  <a:pt x="81" y="136"/>
                  <a:pt x="69" y="142"/>
                </a:cubicBezTo>
                <a:lnTo>
                  <a:pt x="69" y="142"/>
                </a:lnTo>
                <a:cubicBezTo>
                  <a:pt x="57" y="148"/>
                  <a:pt x="42" y="143"/>
                  <a:pt x="37" y="131"/>
                </a:cubicBezTo>
                <a:lnTo>
                  <a:pt x="7" y="71"/>
                </a:lnTo>
                <a:lnTo>
                  <a:pt x="7" y="71"/>
                </a:lnTo>
                <a:cubicBezTo>
                  <a:pt x="0" y="56"/>
                  <a:pt x="1" y="38"/>
                  <a:pt x="10" y="24"/>
                </a:cubicBezTo>
                <a:lnTo>
                  <a:pt x="10" y="24"/>
                </a:lnTo>
                <a:cubicBezTo>
                  <a:pt x="19" y="9"/>
                  <a:pt x="35" y="0"/>
                  <a:pt x="52" y="0"/>
                </a:cubicBezTo>
                <a:lnTo>
                  <a:pt x="221" y="0"/>
                </a:lnTo>
                <a:lnTo>
                  <a:pt x="221" y="0"/>
                </a:lnTo>
                <a:cubicBezTo>
                  <a:pt x="238" y="0"/>
                  <a:pt x="253" y="9"/>
                  <a:pt x="262" y="24"/>
                </a:cubicBezTo>
                <a:lnTo>
                  <a:pt x="262" y="24"/>
                </a:lnTo>
                <a:cubicBezTo>
                  <a:pt x="271" y="38"/>
                  <a:pt x="273" y="56"/>
                  <a:pt x="265" y="71"/>
                </a:cubicBezTo>
                <a:lnTo>
                  <a:pt x="235" y="132"/>
                </a:lnTo>
                <a:lnTo>
                  <a:pt x="235" y="132"/>
                </a:lnTo>
                <a:cubicBezTo>
                  <a:pt x="231" y="141"/>
                  <a:pt x="223" y="146"/>
                  <a:pt x="213" y="146"/>
                </a:cubicBezTo>
              </a:path>
            </a:pathLst>
          </a:custGeom>
          <a:solidFill>
            <a:schemeClr val="bg1"/>
          </a:solidFill>
          <a:ln>
            <a:noFill/>
          </a:ln>
          <a:effectLst/>
        </p:spPr>
        <p:txBody>
          <a:bodyPr wrap="none" anchor="ctr"/>
          <a:lstStyle/>
          <a:p>
            <a:endParaRPr lang="en-US"/>
          </a:p>
        </p:txBody>
      </p:sp>
      <p:sp>
        <p:nvSpPr>
          <p:cNvPr id="528" name="Freeform 487"/>
          <p:cNvSpPr>
            <a:spLocks noChangeArrowheads="1"/>
          </p:cNvSpPr>
          <p:nvPr/>
        </p:nvSpPr>
        <p:spPr bwMode="auto">
          <a:xfrm>
            <a:off x="19199580" y="7891961"/>
            <a:ext cx="165067" cy="32095"/>
          </a:xfrm>
          <a:custGeom>
            <a:avLst/>
            <a:gdLst>
              <a:gd name="T0" fmla="*/ 144 w 160"/>
              <a:gd name="T1" fmla="*/ 32 h 33"/>
              <a:gd name="T2" fmla="*/ 15 w 160"/>
              <a:gd name="T3" fmla="*/ 32 h 33"/>
              <a:gd name="T4" fmla="*/ 15 w 160"/>
              <a:gd name="T5" fmla="*/ 32 h 33"/>
              <a:gd name="T6" fmla="*/ 0 w 160"/>
              <a:gd name="T7" fmla="*/ 16 h 33"/>
              <a:gd name="T8" fmla="*/ 0 w 160"/>
              <a:gd name="T9" fmla="*/ 16 h 33"/>
              <a:gd name="T10" fmla="*/ 15 w 160"/>
              <a:gd name="T11" fmla="*/ 0 h 33"/>
              <a:gd name="T12" fmla="*/ 144 w 160"/>
              <a:gd name="T13" fmla="*/ 0 h 33"/>
              <a:gd name="T14" fmla="*/ 144 w 160"/>
              <a:gd name="T15" fmla="*/ 0 h 33"/>
              <a:gd name="T16" fmla="*/ 159 w 160"/>
              <a:gd name="T17" fmla="*/ 16 h 33"/>
              <a:gd name="T18" fmla="*/ 159 w 160"/>
              <a:gd name="T19" fmla="*/ 16 h 33"/>
              <a:gd name="T20" fmla="*/ 144 w 160"/>
              <a:gd name="T21"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33">
                <a:moveTo>
                  <a:pt x="144" y="32"/>
                </a:moveTo>
                <a:lnTo>
                  <a:pt x="15" y="32"/>
                </a:lnTo>
                <a:lnTo>
                  <a:pt x="15" y="32"/>
                </a:lnTo>
                <a:cubicBezTo>
                  <a:pt x="7" y="32"/>
                  <a:pt x="0" y="25"/>
                  <a:pt x="0" y="16"/>
                </a:cubicBezTo>
                <a:lnTo>
                  <a:pt x="0" y="16"/>
                </a:lnTo>
                <a:cubicBezTo>
                  <a:pt x="0" y="7"/>
                  <a:pt x="7" y="0"/>
                  <a:pt x="15" y="0"/>
                </a:cubicBezTo>
                <a:lnTo>
                  <a:pt x="144" y="0"/>
                </a:lnTo>
                <a:lnTo>
                  <a:pt x="144" y="0"/>
                </a:lnTo>
                <a:cubicBezTo>
                  <a:pt x="152" y="0"/>
                  <a:pt x="159" y="7"/>
                  <a:pt x="159" y="16"/>
                </a:cubicBezTo>
                <a:lnTo>
                  <a:pt x="159" y="16"/>
                </a:lnTo>
                <a:cubicBezTo>
                  <a:pt x="159" y="25"/>
                  <a:pt x="152" y="32"/>
                  <a:pt x="144" y="32"/>
                </a:cubicBezTo>
              </a:path>
            </a:pathLst>
          </a:custGeom>
          <a:solidFill>
            <a:schemeClr val="bg1"/>
          </a:solidFill>
          <a:ln>
            <a:noFill/>
          </a:ln>
          <a:effectLst/>
        </p:spPr>
        <p:txBody>
          <a:bodyPr wrap="none" anchor="ctr"/>
          <a:lstStyle/>
          <a:p>
            <a:endParaRPr lang="en-US"/>
          </a:p>
        </p:txBody>
      </p:sp>
      <p:sp>
        <p:nvSpPr>
          <p:cNvPr id="529" name="Freeform 488"/>
          <p:cNvSpPr>
            <a:spLocks noChangeArrowheads="1"/>
          </p:cNvSpPr>
          <p:nvPr/>
        </p:nvSpPr>
        <p:spPr bwMode="auto">
          <a:xfrm>
            <a:off x="19208751" y="8052441"/>
            <a:ext cx="146726" cy="238430"/>
          </a:xfrm>
          <a:custGeom>
            <a:avLst/>
            <a:gdLst>
              <a:gd name="T0" fmla="*/ 66 w 143"/>
              <a:gd name="T1" fmla="*/ 227 h 228"/>
              <a:gd name="T2" fmla="*/ 66 w 143"/>
              <a:gd name="T3" fmla="*/ 227 h 228"/>
              <a:gd name="T4" fmla="*/ 12 w 143"/>
              <a:gd name="T5" fmla="*/ 216 h 228"/>
              <a:gd name="T6" fmla="*/ 12 w 143"/>
              <a:gd name="T7" fmla="*/ 216 h 228"/>
              <a:gd name="T8" fmla="*/ 3 w 143"/>
              <a:gd name="T9" fmla="*/ 195 h 228"/>
              <a:gd name="T10" fmla="*/ 3 w 143"/>
              <a:gd name="T11" fmla="*/ 195 h 228"/>
              <a:gd name="T12" fmla="*/ 24 w 143"/>
              <a:gd name="T13" fmla="*/ 187 h 228"/>
              <a:gd name="T14" fmla="*/ 24 w 143"/>
              <a:gd name="T15" fmla="*/ 187 h 228"/>
              <a:gd name="T16" fmla="*/ 96 w 143"/>
              <a:gd name="T17" fmla="*/ 188 h 228"/>
              <a:gd name="T18" fmla="*/ 96 w 143"/>
              <a:gd name="T19" fmla="*/ 188 h 228"/>
              <a:gd name="T20" fmla="*/ 109 w 143"/>
              <a:gd name="T21" fmla="*/ 164 h 228"/>
              <a:gd name="T22" fmla="*/ 109 w 143"/>
              <a:gd name="T23" fmla="*/ 164 h 228"/>
              <a:gd name="T24" fmla="*/ 64 w 143"/>
              <a:gd name="T25" fmla="*/ 129 h 228"/>
              <a:gd name="T26" fmla="*/ 64 w 143"/>
              <a:gd name="T27" fmla="*/ 129 h 228"/>
              <a:gd name="T28" fmla="*/ 2 w 143"/>
              <a:gd name="T29" fmla="*/ 68 h 228"/>
              <a:gd name="T30" fmla="*/ 2 w 143"/>
              <a:gd name="T31" fmla="*/ 68 h 228"/>
              <a:gd name="T32" fmla="*/ 30 w 143"/>
              <a:gd name="T33" fmla="*/ 18 h 228"/>
              <a:gd name="T34" fmla="*/ 30 w 143"/>
              <a:gd name="T35" fmla="*/ 18 h 228"/>
              <a:gd name="T36" fmla="*/ 130 w 143"/>
              <a:gd name="T37" fmla="*/ 15 h 228"/>
              <a:gd name="T38" fmla="*/ 130 w 143"/>
              <a:gd name="T39" fmla="*/ 15 h 228"/>
              <a:gd name="T40" fmla="*/ 138 w 143"/>
              <a:gd name="T41" fmla="*/ 35 h 228"/>
              <a:gd name="T42" fmla="*/ 138 w 143"/>
              <a:gd name="T43" fmla="*/ 35 h 228"/>
              <a:gd name="T44" fmla="*/ 118 w 143"/>
              <a:gd name="T45" fmla="*/ 44 h 228"/>
              <a:gd name="T46" fmla="*/ 118 w 143"/>
              <a:gd name="T47" fmla="*/ 44 h 228"/>
              <a:gd name="T48" fmla="*/ 47 w 143"/>
              <a:gd name="T49" fmla="*/ 43 h 228"/>
              <a:gd name="T50" fmla="*/ 47 w 143"/>
              <a:gd name="T51" fmla="*/ 43 h 228"/>
              <a:gd name="T52" fmla="*/ 33 w 143"/>
              <a:gd name="T53" fmla="*/ 68 h 228"/>
              <a:gd name="T54" fmla="*/ 33 w 143"/>
              <a:gd name="T55" fmla="*/ 68 h 228"/>
              <a:gd name="T56" fmla="*/ 78 w 143"/>
              <a:gd name="T57" fmla="*/ 102 h 228"/>
              <a:gd name="T58" fmla="*/ 78 w 143"/>
              <a:gd name="T59" fmla="*/ 102 h 228"/>
              <a:gd name="T60" fmla="*/ 141 w 143"/>
              <a:gd name="T61" fmla="*/ 164 h 228"/>
              <a:gd name="T62" fmla="*/ 141 w 143"/>
              <a:gd name="T63" fmla="*/ 164 h 228"/>
              <a:gd name="T64" fmla="*/ 113 w 143"/>
              <a:gd name="T65" fmla="*/ 215 h 228"/>
              <a:gd name="T66" fmla="*/ 113 w 143"/>
              <a:gd name="T67" fmla="*/ 215 h 228"/>
              <a:gd name="T68" fmla="*/ 66 w 143"/>
              <a:gd name="T69" fmla="*/ 2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 h="228">
                <a:moveTo>
                  <a:pt x="66" y="227"/>
                </a:moveTo>
                <a:lnTo>
                  <a:pt x="66" y="227"/>
                </a:lnTo>
                <a:cubicBezTo>
                  <a:pt x="49" y="227"/>
                  <a:pt x="30" y="224"/>
                  <a:pt x="12" y="216"/>
                </a:cubicBezTo>
                <a:lnTo>
                  <a:pt x="12" y="216"/>
                </a:lnTo>
                <a:cubicBezTo>
                  <a:pt x="4" y="212"/>
                  <a:pt x="0" y="203"/>
                  <a:pt x="3" y="195"/>
                </a:cubicBezTo>
                <a:lnTo>
                  <a:pt x="3" y="195"/>
                </a:lnTo>
                <a:cubicBezTo>
                  <a:pt x="7" y="187"/>
                  <a:pt x="16" y="184"/>
                  <a:pt x="24" y="187"/>
                </a:cubicBezTo>
                <a:lnTo>
                  <a:pt x="24" y="187"/>
                </a:lnTo>
                <a:cubicBezTo>
                  <a:pt x="51" y="199"/>
                  <a:pt x="80" y="199"/>
                  <a:pt x="96" y="188"/>
                </a:cubicBezTo>
                <a:lnTo>
                  <a:pt x="96" y="188"/>
                </a:lnTo>
                <a:cubicBezTo>
                  <a:pt x="105" y="183"/>
                  <a:pt x="109" y="175"/>
                  <a:pt x="109" y="164"/>
                </a:cubicBezTo>
                <a:lnTo>
                  <a:pt x="109" y="164"/>
                </a:lnTo>
                <a:cubicBezTo>
                  <a:pt x="109" y="152"/>
                  <a:pt x="85" y="140"/>
                  <a:pt x="64" y="129"/>
                </a:cubicBezTo>
                <a:lnTo>
                  <a:pt x="64" y="129"/>
                </a:lnTo>
                <a:cubicBezTo>
                  <a:pt x="35" y="116"/>
                  <a:pt x="2" y="99"/>
                  <a:pt x="2" y="68"/>
                </a:cubicBezTo>
                <a:lnTo>
                  <a:pt x="2" y="68"/>
                </a:lnTo>
                <a:cubicBezTo>
                  <a:pt x="2" y="47"/>
                  <a:pt x="12" y="29"/>
                  <a:pt x="30" y="18"/>
                </a:cubicBezTo>
                <a:lnTo>
                  <a:pt x="30" y="18"/>
                </a:lnTo>
                <a:cubicBezTo>
                  <a:pt x="55" y="1"/>
                  <a:pt x="93" y="0"/>
                  <a:pt x="130" y="15"/>
                </a:cubicBezTo>
                <a:lnTo>
                  <a:pt x="130" y="15"/>
                </a:lnTo>
                <a:cubicBezTo>
                  <a:pt x="138" y="18"/>
                  <a:pt x="142" y="27"/>
                  <a:pt x="138" y="35"/>
                </a:cubicBezTo>
                <a:lnTo>
                  <a:pt x="138" y="35"/>
                </a:lnTo>
                <a:cubicBezTo>
                  <a:pt x="135" y="43"/>
                  <a:pt x="126" y="47"/>
                  <a:pt x="118" y="44"/>
                </a:cubicBezTo>
                <a:lnTo>
                  <a:pt x="118" y="44"/>
                </a:lnTo>
                <a:cubicBezTo>
                  <a:pt x="91" y="32"/>
                  <a:pt x="63" y="32"/>
                  <a:pt x="47" y="43"/>
                </a:cubicBezTo>
                <a:lnTo>
                  <a:pt x="47" y="43"/>
                </a:lnTo>
                <a:cubicBezTo>
                  <a:pt x="38" y="49"/>
                  <a:pt x="33" y="58"/>
                  <a:pt x="33" y="68"/>
                </a:cubicBezTo>
                <a:lnTo>
                  <a:pt x="33" y="68"/>
                </a:lnTo>
                <a:cubicBezTo>
                  <a:pt x="33" y="79"/>
                  <a:pt x="58" y="92"/>
                  <a:pt x="78" y="102"/>
                </a:cubicBezTo>
                <a:lnTo>
                  <a:pt x="78" y="102"/>
                </a:lnTo>
                <a:cubicBezTo>
                  <a:pt x="107" y="116"/>
                  <a:pt x="141" y="133"/>
                  <a:pt x="141" y="164"/>
                </a:cubicBezTo>
                <a:lnTo>
                  <a:pt x="141" y="164"/>
                </a:lnTo>
                <a:cubicBezTo>
                  <a:pt x="141" y="185"/>
                  <a:pt x="131" y="203"/>
                  <a:pt x="113" y="215"/>
                </a:cubicBezTo>
                <a:lnTo>
                  <a:pt x="113" y="215"/>
                </a:lnTo>
                <a:cubicBezTo>
                  <a:pt x="100" y="223"/>
                  <a:pt x="84" y="227"/>
                  <a:pt x="66" y="227"/>
                </a:cubicBezTo>
              </a:path>
            </a:pathLst>
          </a:custGeom>
          <a:solidFill>
            <a:schemeClr val="bg1"/>
          </a:solidFill>
          <a:ln>
            <a:noFill/>
          </a:ln>
          <a:effectLst/>
        </p:spPr>
        <p:txBody>
          <a:bodyPr wrap="none" anchor="ctr"/>
          <a:lstStyle/>
          <a:p>
            <a:endParaRPr lang="en-US"/>
          </a:p>
        </p:txBody>
      </p:sp>
      <p:sp>
        <p:nvSpPr>
          <p:cNvPr id="530" name="Freeform 489"/>
          <p:cNvSpPr>
            <a:spLocks noChangeArrowheads="1"/>
          </p:cNvSpPr>
          <p:nvPr/>
        </p:nvSpPr>
        <p:spPr bwMode="auto">
          <a:xfrm>
            <a:off x="19268360" y="8002006"/>
            <a:ext cx="32095" cy="55022"/>
          </a:xfrm>
          <a:custGeom>
            <a:avLst/>
            <a:gdLst>
              <a:gd name="T0" fmla="*/ 16 w 32"/>
              <a:gd name="T1" fmla="*/ 52 h 53"/>
              <a:gd name="T2" fmla="*/ 16 w 32"/>
              <a:gd name="T3" fmla="*/ 52 h 53"/>
              <a:gd name="T4" fmla="*/ 0 w 32"/>
              <a:gd name="T5" fmla="*/ 36 h 53"/>
              <a:gd name="T6" fmla="*/ 0 w 32"/>
              <a:gd name="T7" fmla="*/ 15 h 53"/>
              <a:gd name="T8" fmla="*/ 0 w 32"/>
              <a:gd name="T9" fmla="*/ 15 h 53"/>
              <a:gd name="T10" fmla="*/ 16 w 32"/>
              <a:gd name="T11" fmla="*/ 0 h 53"/>
              <a:gd name="T12" fmla="*/ 16 w 32"/>
              <a:gd name="T13" fmla="*/ 0 h 53"/>
              <a:gd name="T14" fmla="*/ 31 w 32"/>
              <a:gd name="T15" fmla="*/ 15 h 53"/>
              <a:gd name="T16" fmla="*/ 31 w 32"/>
              <a:gd name="T17" fmla="*/ 36 h 53"/>
              <a:gd name="T18" fmla="*/ 31 w 32"/>
              <a:gd name="T19" fmla="*/ 36 h 53"/>
              <a:gd name="T20" fmla="*/ 16 w 32"/>
              <a:gd name="T21"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53">
                <a:moveTo>
                  <a:pt x="16" y="52"/>
                </a:moveTo>
                <a:lnTo>
                  <a:pt x="16" y="52"/>
                </a:lnTo>
                <a:cubicBezTo>
                  <a:pt x="7" y="52"/>
                  <a:pt x="0" y="45"/>
                  <a:pt x="0" y="36"/>
                </a:cubicBezTo>
                <a:lnTo>
                  <a:pt x="0" y="15"/>
                </a:lnTo>
                <a:lnTo>
                  <a:pt x="0" y="15"/>
                </a:lnTo>
                <a:cubicBezTo>
                  <a:pt x="0" y="6"/>
                  <a:pt x="7" y="0"/>
                  <a:pt x="16" y="0"/>
                </a:cubicBezTo>
                <a:lnTo>
                  <a:pt x="16" y="0"/>
                </a:lnTo>
                <a:cubicBezTo>
                  <a:pt x="24" y="0"/>
                  <a:pt x="31" y="6"/>
                  <a:pt x="31" y="15"/>
                </a:cubicBezTo>
                <a:lnTo>
                  <a:pt x="31" y="36"/>
                </a:lnTo>
                <a:lnTo>
                  <a:pt x="31" y="36"/>
                </a:lnTo>
                <a:cubicBezTo>
                  <a:pt x="31" y="45"/>
                  <a:pt x="24" y="52"/>
                  <a:pt x="16" y="52"/>
                </a:cubicBezTo>
              </a:path>
            </a:pathLst>
          </a:custGeom>
          <a:solidFill>
            <a:schemeClr val="bg1"/>
          </a:solidFill>
          <a:ln>
            <a:noFill/>
          </a:ln>
          <a:effectLst/>
        </p:spPr>
        <p:txBody>
          <a:bodyPr wrap="none" anchor="ctr"/>
          <a:lstStyle/>
          <a:p>
            <a:endParaRPr lang="en-US"/>
          </a:p>
        </p:txBody>
      </p:sp>
      <p:sp>
        <p:nvSpPr>
          <p:cNvPr id="531" name="Freeform 490"/>
          <p:cNvSpPr>
            <a:spLocks noChangeArrowheads="1"/>
          </p:cNvSpPr>
          <p:nvPr/>
        </p:nvSpPr>
        <p:spPr bwMode="auto">
          <a:xfrm>
            <a:off x="19268360" y="8290871"/>
            <a:ext cx="32095" cy="55022"/>
          </a:xfrm>
          <a:custGeom>
            <a:avLst/>
            <a:gdLst>
              <a:gd name="T0" fmla="*/ 16 w 32"/>
              <a:gd name="T1" fmla="*/ 53 h 54"/>
              <a:gd name="T2" fmla="*/ 16 w 32"/>
              <a:gd name="T3" fmla="*/ 53 h 54"/>
              <a:gd name="T4" fmla="*/ 0 w 32"/>
              <a:gd name="T5" fmla="*/ 37 h 54"/>
              <a:gd name="T6" fmla="*/ 0 w 32"/>
              <a:gd name="T7" fmla="*/ 15 h 54"/>
              <a:gd name="T8" fmla="*/ 0 w 32"/>
              <a:gd name="T9" fmla="*/ 15 h 54"/>
              <a:gd name="T10" fmla="*/ 16 w 32"/>
              <a:gd name="T11" fmla="*/ 0 h 54"/>
              <a:gd name="T12" fmla="*/ 16 w 32"/>
              <a:gd name="T13" fmla="*/ 0 h 54"/>
              <a:gd name="T14" fmla="*/ 31 w 32"/>
              <a:gd name="T15" fmla="*/ 15 h 54"/>
              <a:gd name="T16" fmla="*/ 31 w 32"/>
              <a:gd name="T17" fmla="*/ 37 h 54"/>
              <a:gd name="T18" fmla="*/ 31 w 32"/>
              <a:gd name="T19" fmla="*/ 37 h 54"/>
              <a:gd name="T20" fmla="*/ 16 w 32"/>
              <a:gd name="T21"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54">
                <a:moveTo>
                  <a:pt x="16" y="53"/>
                </a:moveTo>
                <a:lnTo>
                  <a:pt x="16" y="53"/>
                </a:lnTo>
                <a:cubicBezTo>
                  <a:pt x="7" y="53"/>
                  <a:pt x="0" y="46"/>
                  <a:pt x="0" y="37"/>
                </a:cubicBezTo>
                <a:lnTo>
                  <a:pt x="0" y="15"/>
                </a:lnTo>
                <a:lnTo>
                  <a:pt x="0" y="15"/>
                </a:lnTo>
                <a:cubicBezTo>
                  <a:pt x="0" y="7"/>
                  <a:pt x="7" y="0"/>
                  <a:pt x="16" y="0"/>
                </a:cubicBezTo>
                <a:lnTo>
                  <a:pt x="16" y="0"/>
                </a:lnTo>
                <a:cubicBezTo>
                  <a:pt x="24" y="0"/>
                  <a:pt x="31" y="7"/>
                  <a:pt x="31" y="15"/>
                </a:cubicBezTo>
                <a:lnTo>
                  <a:pt x="31" y="37"/>
                </a:lnTo>
                <a:lnTo>
                  <a:pt x="31" y="37"/>
                </a:lnTo>
                <a:cubicBezTo>
                  <a:pt x="31" y="46"/>
                  <a:pt x="24" y="53"/>
                  <a:pt x="16" y="53"/>
                </a:cubicBezTo>
              </a:path>
            </a:pathLst>
          </a:custGeom>
          <a:solidFill>
            <a:schemeClr val="bg1"/>
          </a:solidFill>
          <a:ln>
            <a:noFill/>
          </a:ln>
          <a:effectLst/>
        </p:spPr>
        <p:txBody>
          <a:bodyPr wrap="none" anchor="ctr"/>
          <a:lstStyle/>
          <a:p>
            <a:endParaRPr lang="en-US"/>
          </a:p>
        </p:txBody>
      </p:sp>
      <p:sp>
        <p:nvSpPr>
          <p:cNvPr id="532" name="Freeform 491"/>
          <p:cNvSpPr>
            <a:spLocks noChangeArrowheads="1"/>
          </p:cNvSpPr>
          <p:nvPr/>
        </p:nvSpPr>
        <p:spPr bwMode="auto">
          <a:xfrm>
            <a:off x="9332252" y="7882791"/>
            <a:ext cx="531882" cy="508955"/>
          </a:xfrm>
          <a:custGeom>
            <a:avLst/>
            <a:gdLst>
              <a:gd name="T0" fmla="*/ 249 w 511"/>
              <a:gd name="T1" fmla="*/ 489 h 490"/>
              <a:gd name="T2" fmla="*/ 249 w 511"/>
              <a:gd name="T3" fmla="*/ 489 h 490"/>
              <a:gd name="T4" fmla="*/ 89 w 511"/>
              <a:gd name="T5" fmla="*/ 422 h 490"/>
              <a:gd name="T6" fmla="*/ 89 w 511"/>
              <a:gd name="T7" fmla="*/ 422 h 490"/>
              <a:gd name="T8" fmla="*/ 89 w 511"/>
              <a:gd name="T9" fmla="*/ 102 h 490"/>
              <a:gd name="T10" fmla="*/ 175 w 511"/>
              <a:gd name="T11" fmla="*/ 15 h 490"/>
              <a:gd name="T12" fmla="*/ 175 w 511"/>
              <a:gd name="T13" fmla="*/ 15 h 490"/>
              <a:gd name="T14" fmla="*/ 228 w 511"/>
              <a:gd name="T15" fmla="*/ 15 h 490"/>
              <a:gd name="T16" fmla="*/ 228 w 511"/>
              <a:gd name="T17" fmla="*/ 15 h 490"/>
              <a:gd name="T18" fmla="*/ 228 w 511"/>
              <a:gd name="T19" fmla="*/ 68 h 490"/>
              <a:gd name="T20" fmla="*/ 142 w 511"/>
              <a:gd name="T21" fmla="*/ 154 h 490"/>
              <a:gd name="T22" fmla="*/ 142 w 511"/>
              <a:gd name="T23" fmla="*/ 154 h 490"/>
              <a:gd name="T24" fmla="*/ 97 w 511"/>
              <a:gd name="T25" fmla="*/ 262 h 490"/>
              <a:gd name="T26" fmla="*/ 97 w 511"/>
              <a:gd name="T27" fmla="*/ 262 h 490"/>
              <a:gd name="T28" fmla="*/ 141 w 511"/>
              <a:gd name="T29" fmla="*/ 369 h 490"/>
              <a:gd name="T30" fmla="*/ 141 w 511"/>
              <a:gd name="T31" fmla="*/ 369 h 490"/>
              <a:gd name="T32" fmla="*/ 249 w 511"/>
              <a:gd name="T33" fmla="*/ 414 h 490"/>
              <a:gd name="T34" fmla="*/ 249 w 511"/>
              <a:gd name="T35" fmla="*/ 414 h 490"/>
              <a:gd name="T36" fmla="*/ 356 w 511"/>
              <a:gd name="T37" fmla="*/ 369 h 490"/>
              <a:gd name="T38" fmla="*/ 442 w 511"/>
              <a:gd name="T39" fmla="*/ 282 h 490"/>
              <a:gd name="T40" fmla="*/ 442 w 511"/>
              <a:gd name="T41" fmla="*/ 282 h 490"/>
              <a:gd name="T42" fmla="*/ 495 w 511"/>
              <a:gd name="T43" fmla="*/ 282 h 490"/>
              <a:gd name="T44" fmla="*/ 495 w 511"/>
              <a:gd name="T45" fmla="*/ 282 h 490"/>
              <a:gd name="T46" fmla="*/ 495 w 511"/>
              <a:gd name="T47" fmla="*/ 336 h 490"/>
              <a:gd name="T48" fmla="*/ 409 w 511"/>
              <a:gd name="T49" fmla="*/ 422 h 490"/>
              <a:gd name="T50" fmla="*/ 409 w 511"/>
              <a:gd name="T51" fmla="*/ 422 h 490"/>
              <a:gd name="T52" fmla="*/ 249 w 511"/>
              <a:gd name="T53" fmla="*/ 489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1" h="490">
                <a:moveTo>
                  <a:pt x="249" y="489"/>
                </a:moveTo>
                <a:lnTo>
                  <a:pt x="249" y="489"/>
                </a:lnTo>
                <a:cubicBezTo>
                  <a:pt x="188" y="489"/>
                  <a:pt x="131" y="465"/>
                  <a:pt x="89" y="422"/>
                </a:cubicBezTo>
                <a:lnTo>
                  <a:pt x="89" y="422"/>
                </a:lnTo>
                <a:cubicBezTo>
                  <a:pt x="0" y="334"/>
                  <a:pt x="0" y="190"/>
                  <a:pt x="89" y="102"/>
                </a:cubicBezTo>
                <a:lnTo>
                  <a:pt x="175" y="15"/>
                </a:lnTo>
                <a:lnTo>
                  <a:pt x="175" y="15"/>
                </a:lnTo>
                <a:cubicBezTo>
                  <a:pt x="189" y="0"/>
                  <a:pt x="213" y="0"/>
                  <a:pt x="228" y="15"/>
                </a:cubicBezTo>
                <a:lnTo>
                  <a:pt x="228" y="15"/>
                </a:lnTo>
                <a:cubicBezTo>
                  <a:pt x="242" y="29"/>
                  <a:pt x="242" y="53"/>
                  <a:pt x="228" y="68"/>
                </a:cubicBezTo>
                <a:lnTo>
                  <a:pt x="142" y="154"/>
                </a:lnTo>
                <a:lnTo>
                  <a:pt x="142" y="154"/>
                </a:lnTo>
                <a:cubicBezTo>
                  <a:pt x="113" y="183"/>
                  <a:pt x="97" y="222"/>
                  <a:pt x="97" y="262"/>
                </a:cubicBezTo>
                <a:lnTo>
                  <a:pt x="97" y="262"/>
                </a:lnTo>
                <a:cubicBezTo>
                  <a:pt x="97" y="302"/>
                  <a:pt x="113" y="341"/>
                  <a:pt x="141" y="369"/>
                </a:cubicBezTo>
                <a:lnTo>
                  <a:pt x="141" y="369"/>
                </a:lnTo>
                <a:cubicBezTo>
                  <a:pt x="170" y="398"/>
                  <a:pt x="209" y="414"/>
                  <a:pt x="249" y="414"/>
                </a:cubicBezTo>
                <a:lnTo>
                  <a:pt x="249" y="414"/>
                </a:lnTo>
                <a:cubicBezTo>
                  <a:pt x="289" y="414"/>
                  <a:pt x="328" y="398"/>
                  <a:pt x="356" y="369"/>
                </a:cubicBezTo>
                <a:lnTo>
                  <a:pt x="442" y="282"/>
                </a:lnTo>
                <a:lnTo>
                  <a:pt x="442" y="282"/>
                </a:lnTo>
                <a:cubicBezTo>
                  <a:pt x="457" y="268"/>
                  <a:pt x="481" y="268"/>
                  <a:pt x="495" y="282"/>
                </a:cubicBezTo>
                <a:lnTo>
                  <a:pt x="495" y="282"/>
                </a:lnTo>
                <a:cubicBezTo>
                  <a:pt x="510" y="297"/>
                  <a:pt x="510" y="321"/>
                  <a:pt x="495" y="336"/>
                </a:cubicBezTo>
                <a:lnTo>
                  <a:pt x="409" y="422"/>
                </a:lnTo>
                <a:lnTo>
                  <a:pt x="409" y="422"/>
                </a:lnTo>
                <a:cubicBezTo>
                  <a:pt x="366" y="465"/>
                  <a:pt x="309" y="489"/>
                  <a:pt x="249" y="489"/>
                </a:cubicBezTo>
              </a:path>
            </a:pathLst>
          </a:custGeom>
          <a:solidFill>
            <a:schemeClr val="bg1"/>
          </a:solidFill>
          <a:ln>
            <a:noFill/>
          </a:ln>
          <a:effectLst/>
        </p:spPr>
        <p:txBody>
          <a:bodyPr wrap="none" anchor="ctr"/>
          <a:lstStyle/>
          <a:p>
            <a:endParaRPr lang="en-US"/>
          </a:p>
        </p:txBody>
      </p:sp>
      <p:sp>
        <p:nvSpPr>
          <p:cNvPr id="533" name="Freeform 492"/>
          <p:cNvSpPr>
            <a:spLocks noChangeArrowheads="1"/>
          </p:cNvSpPr>
          <p:nvPr/>
        </p:nvSpPr>
        <p:spPr bwMode="auto">
          <a:xfrm>
            <a:off x="9777017" y="7419685"/>
            <a:ext cx="513541" cy="527298"/>
          </a:xfrm>
          <a:custGeom>
            <a:avLst/>
            <a:gdLst>
              <a:gd name="T0" fmla="*/ 317 w 492"/>
              <a:gd name="T1" fmla="*/ 508 h 509"/>
              <a:gd name="T2" fmla="*/ 317 w 492"/>
              <a:gd name="T3" fmla="*/ 508 h 509"/>
              <a:gd name="T4" fmla="*/ 292 w 492"/>
              <a:gd name="T5" fmla="*/ 498 h 509"/>
              <a:gd name="T6" fmla="*/ 292 w 492"/>
              <a:gd name="T7" fmla="*/ 498 h 509"/>
              <a:gd name="T8" fmla="*/ 290 w 492"/>
              <a:gd name="T9" fmla="*/ 445 h 509"/>
              <a:gd name="T10" fmla="*/ 373 w 492"/>
              <a:gd name="T11" fmla="*/ 355 h 509"/>
              <a:gd name="T12" fmla="*/ 373 w 492"/>
              <a:gd name="T13" fmla="*/ 355 h 509"/>
              <a:gd name="T14" fmla="*/ 414 w 492"/>
              <a:gd name="T15" fmla="*/ 246 h 509"/>
              <a:gd name="T16" fmla="*/ 414 w 492"/>
              <a:gd name="T17" fmla="*/ 246 h 509"/>
              <a:gd name="T18" fmla="*/ 366 w 492"/>
              <a:gd name="T19" fmla="*/ 141 h 509"/>
              <a:gd name="T20" fmla="*/ 366 w 492"/>
              <a:gd name="T21" fmla="*/ 141 h 509"/>
              <a:gd name="T22" fmla="*/ 151 w 492"/>
              <a:gd name="T23" fmla="*/ 148 h 509"/>
              <a:gd name="T24" fmla="*/ 68 w 492"/>
              <a:gd name="T25" fmla="*/ 238 h 509"/>
              <a:gd name="T26" fmla="*/ 68 w 492"/>
              <a:gd name="T27" fmla="*/ 238 h 509"/>
              <a:gd name="T28" fmla="*/ 15 w 492"/>
              <a:gd name="T29" fmla="*/ 240 h 509"/>
              <a:gd name="T30" fmla="*/ 15 w 492"/>
              <a:gd name="T31" fmla="*/ 240 h 509"/>
              <a:gd name="T32" fmla="*/ 13 w 492"/>
              <a:gd name="T33" fmla="*/ 186 h 509"/>
              <a:gd name="T34" fmla="*/ 97 w 492"/>
              <a:gd name="T35" fmla="*/ 97 h 509"/>
              <a:gd name="T36" fmla="*/ 97 w 492"/>
              <a:gd name="T37" fmla="*/ 97 h 509"/>
              <a:gd name="T38" fmla="*/ 417 w 492"/>
              <a:gd name="T39" fmla="*/ 86 h 509"/>
              <a:gd name="T40" fmla="*/ 417 w 492"/>
              <a:gd name="T41" fmla="*/ 86 h 509"/>
              <a:gd name="T42" fmla="*/ 489 w 492"/>
              <a:gd name="T43" fmla="*/ 244 h 509"/>
              <a:gd name="T44" fmla="*/ 489 w 492"/>
              <a:gd name="T45" fmla="*/ 244 h 509"/>
              <a:gd name="T46" fmla="*/ 428 w 492"/>
              <a:gd name="T47" fmla="*/ 406 h 509"/>
              <a:gd name="T48" fmla="*/ 345 w 492"/>
              <a:gd name="T49" fmla="*/ 496 h 509"/>
              <a:gd name="T50" fmla="*/ 345 w 492"/>
              <a:gd name="T51" fmla="*/ 496 h 509"/>
              <a:gd name="T52" fmla="*/ 317 w 492"/>
              <a:gd name="T53"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509">
                <a:moveTo>
                  <a:pt x="317" y="508"/>
                </a:moveTo>
                <a:lnTo>
                  <a:pt x="317" y="508"/>
                </a:lnTo>
                <a:cubicBezTo>
                  <a:pt x="308" y="508"/>
                  <a:pt x="299" y="504"/>
                  <a:pt x="292" y="498"/>
                </a:cubicBezTo>
                <a:lnTo>
                  <a:pt x="292" y="498"/>
                </a:lnTo>
                <a:cubicBezTo>
                  <a:pt x="277" y="483"/>
                  <a:pt x="276" y="460"/>
                  <a:pt x="290" y="445"/>
                </a:cubicBezTo>
                <a:lnTo>
                  <a:pt x="373" y="355"/>
                </a:lnTo>
                <a:lnTo>
                  <a:pt x="373" y="355"/>
                </a:lnTo>
                <a:cubicBezTo>
                  <a:pt x="401" y="325"/>
                  <a:pt x="415" y="287"/>
                  <a:pt x="414" y="246"/>
                </a:cubicBezTo>
                <a:lnTo>
                  <a:pt x="414" y="246"/>
                </a:lnTo>
                <a:cubicBezTo>
                  <a:pt x="412" y="206"/>
                  <a:pt x="395" y="168"/>
                  <a:pt x="366" y="141"/>
                </a:cubicBezTo>
                <a:lnTo>
                  <a:pt x="366" y="141"/>
                </a:lnTo>
                <a:cubicBezTo>
                  <a:pt x="305" y="84"/>
                  <a:pt x="209" y="86"/>
                  <a:pt x="151" y="148"/>
                </a:cubicBezTo>
                <a:lnTo>
                  <a:pt x="68" y="238"/>
                </a:lnTo>
                <a:lnTo>
                  <a:pt x="68" y="238"/>
                </a:lnTo>
                <a:cubicBezTo>
                  <a:pt x="54" y="252"/>
                  <a:pt x="31" y="253"/>
                  <a:pt x="15" y="240"/>
                </a:cubicBezTo>
                <a:lnTo>
                  <a:pt x="15" y="240"/>
                </a:lnTo>
                <a:cubicBezTo>
                  <a:pt x="0" y="225"/>
                  <a:pt x="0" y="201"/>
                  <a:pt x="13" y="186"/>
                </a:cubicBezTo>
                <a:lnTo>
                  <a:pt x="97" y="97"/>
                </a:lnTo>
                <a:lnTo>
                  <a:pt x="97" y="97"/>
                </a:lnTo>
                <a:cubicBezTo>
                  <a:pt x="182" y="5"/>
                  <a:pt x="326" y="0"/>
                  <a:pt x="417" y="86"/>
                </a:cubicBezTo>
                <a:lnTo>
                  <a:pt x="417" y="86"/>
                </a:lnTo>
                <a:cubicBezTo>
                  <a:pt x="461" y="127"/>
                  <a:pt x="486" y="183"/>
                  <a:pt x="489" y="244"/>
                </a:cubicBezTo>
                <a:lnTo>
                  <a:pt x="489" y="244"/>
                </a:lnTo>
                <a:cubicBezTo>
                  <a:pt x="491" y="304"/>
                  <a:pt x="469" y="362"/>
                  <a:pt x="428" y="406"/>
                </a:cubicBezTo>
                <a:lnTo>
                  <a:pt x="345" y="496"/>
                </a:lnTo>
                <a:lnTo>
                  <a:pt x="345" y="496"/>
                </a:lnTo>
                <a:cubicBezTo>
                  <a:pt x="337" y="504"/>
                  <a:pt x="327" y="508"/>
                  <a:pt x="317" y="508"/>
                </a:cubicBezTo>
              </a:path>
            </a:pathLst>
          </a:custGeom>
          <a:solidFill>
            <a:schemeClr val="bg1"/>
          </a:solidFill>
          <a:ln>
            <a:noFill/>
          </a:ln>
          <a:effectLst/>
        </p:spPr>
        <p:txBody>
          <a:bodyPr wrap="none" anchor="ctr"/>
          <a:lstStyle/>
          <a:p>
            <a:endParaRPr lang="en-US"/>
          </a:p>
        </p:txBody>
      </p:sp>
      <p:sp>
        <p:nvSpPr>
          <p:cNvPr id="534" name="Freeform 493"/>
          <p:cNvSpPr>
            <a:spLocks noChangeArrowheads="1"/>
          </p:cNvSpPr>
          <p:nvPr/>
        </p:nvSpPr>
        <p:spPr bwMode="auto">
          <a:xfrm>
            <a:off x="9648632" y="7777330"/>
            <a:ext cx="330134" cy="325550"/>
          </a:xfrm>
          <a:custGeom>
            <a:avLst/>
            <a:gdLst>
              <a:gd name="T0" fmla="*/ 42 w 316"/>
              <a:gd name="T1" fmla="*/ 310 h 311"/>
              <a:gd name="T2" fmla="*/ 42 w 316"/>
              <a:gd name="T3" fmla="*/ 310 h 311"/>
              <a:gd name="T4" fmla="*/ 15 w 316"/>
              <a:gd name="T5" fmla="*/ 299 h 311"/>
              <a:gd name="T6" fmla="*/ 15 w 316"/>
              <a:gd name="T7" fmla="*/ 299 h 311"/>
              <a:gd name="T8" fmla="*/ 15 w 316"/>
              <a:gd name="T9" fmla="*/ 247 h 311"/>
              <a:gd name="T10" fmla="*/ 247 w 316"/>
              <a:gd name="T11" fmla="*/ 15 h 311"/>
              <a:gd name="T12" fmla="*/ 247 w 316"/>
              <a:gd name="T13" fmla="*/ 15 h 311"/>
              <a:gd name="T14" fmla="*/ 301 w 316"/>
              <a:gd name="T15" fmla="*/ 15 h 311"/>
              <a:gd name="T16" fmla="*/ 301 w 316"/>
              <a:gd name="T17" fmla="*/ 15 h 311"/>
              <a:gd name="T18" fmla="*/ 301 w 316"/>
              <a:gd name="T19" fmla="*/ 67 h 311"/>
              <a:gd name="T20" fmla="*/ 68 w 316"/>
              <a:gd name="T21" fmla="*/ 299 h 311"/>
              <a:gd name="T22" fmla="*/ 68 w 316"/>
              <a:gd name="T23" fmla="*/ 299 h 311"/>
              <a:gd name="T24" fmla="*/ 42 w 316"/>
              <a:gd name="T25" fmla="*/ 31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6" h="311">
                <a:moveTo>
                  <a:pt x="42" y="310"/>
                </a:moveTo>
                <a:lnTo>
                  <a:pt x="42" y="310"/>
                </a:lnTo>
                <a:cubicBezTo>
                  <a:pt x="32" y="310"/>
                  <a:pt x="22" y="307"/>
                  <a:pt x="15" y="299"/>
                </a:cubicBezTo>
                <a:lnTo>
                  <a:pt x="15" y="299"/>
                </a:lnTo>
                <a:cubicBezTo>
                  <a:pt x="0" y="285"/>
                  <a:pt x="0" y="262"/>
                  <a:pt x="15" y="247"/>
                </a:cubicBezTo>
                <a:lnTo>
                  <a:pt x="247" y="15"/>
                </a:lnTo>
                <a:lnTo>
                  <a:pt x="247" y="15"/>
                </a:lnTo>
                <a:cubicBezTo>
                  <a:pt x="262" y="0"/>
                  <a:pt x="286" y="0"/>
                  <a:pt x="301" y="15"/>
                </a:cubicBezTo>
                <a:lnTo>
                  <a:pt x="301" y="15"/>
                </a:lnTo>
                <a:cubicBezTo>
                  <a:pt x="315" y="29"/>
                  <a:pt x="315" y="52"/>
                  <a:pt x="301" y="67"/>
                </a:cubicBezTo>
                <a:lnTo>
                  <a:pt x="68" y="299"/>
                </a:lnTo>
                <a:lnTo>
                  <a:pt x="68" y="299"/>
                </a:lnTo>
                <a:cubicBezTo>
                  <a:pt x="61" y="307"/>
                  <a:pt x="51" y="310"/>
                  <a:pt x="42" y="310"/>
                </a:cubicBezTo>
              </a:path>
            </a:pathLst>
          </a:custGeom>
          <a:solidFill>
            <a:schemeClr val="bg1"/>
          </a:solidFill>
          <a:ln>
            <a:noFill/>
          </a:ln>
          <a:effectLst/>
        </p:spPr>
        <p:txBody>
          <a:bodyPr wrap="none" anchor="ctr"/>
          <a:lstStyle/>
          <a:p>
            <a:endParaRPr lang="en-US"/>
          </a:p>
        </p:txBody>
      </p:sp>
      <p:sp>
        <p:nvSpPr>
          <p:cNvPr id="536" name="CuadroTexto 535"/>
          <p:cNvSpPr txBox="1"/>
          <p:nvPr/>
        </p:nvSpPr>
        <p:spPr>
          <a:xfrm>
            <a:off x="0" y="362626"/>
            <a:ext cx="17729380" cy="1569660"/>
          </a:xfrm>
          <a:prstGeom prst="rect">
            <a:avLst/>
          </a:prstGeom>
          <a:noFill/>
        </p:spPr>
        <p:txBody>
          <a:bodyPr wrap="square" rtlCol="0">
            <a:spAutoFit/>
          </a:bodyPr>
          <a:lstStyle/>
          <a:p>
            <a:pPr algn="ctr"/>
            <a:r>
              <a:rPr lang="en-US" sz="9600" b="1" dirty="0">
                <a:solidFill>
                  <a:srgbClr val="69F842"/>
                </a:solidFill>
                <a:latin typeface="Arial Rounded MT Bold" panose="020F0704030504030204" pitchFamily="34" charset="0"/>
                <a:ea typeface="Lato Heavy" charset="0"/>
                <a:cs typeface="Lato Heavy" charset="0"/>
              </a:rPr>
              <a:t>Insights: </a:t>
            </a:r>
            <a:r>
              <a:rPr lang="en-US" sz="9600" b="1" dirty="0">
                <a:solidFill>
                  <a:srgbClr val="00B0F0"/>
                </a:solidFill>
                <a:latin typeface="Arial Rounded MT Bold" panose="020F0704030504030204" pitchFamily="34" charset="0"/>
                <a:ea typeface="Lato Heavy" charset="0"/>
                <a:cs typeface="Lato Heavy" charset="0"/>
              </a:rPr>
              <a:t>Marketing Analysis</a:t>
            </a:r>
          </a:p>
        </p:txBody>
      </p:sp>
      <p:sp>
        <p:nvSpPr>
          <p:cNvPr id="537" name="CuadroTexto 536"/>
          <p:cNvSpPr txBox="1"/>
          <p:nvPr/>
        </p:nvSpPr>
        <p:spPr>
          <a:xfrm>
            <a:off x="870386" y="2225771"/>
            <a:ext cx="22846864" cy="769441"/>
          </a:xfrm>
          <a:prstGeom prst="rect">
            <a:avLst/>
          </a:prstGeom>
          <a:noFill/>
        </p:spPr>
        <p:txBody>
          <a:bodyPr wrap="square" rtlCol="0">
            <a:spAutoFit/>
          </a:bodyPr>
          <a:lstStyle/>
          <a:p>
            <a:pPr marL="571500" indent="-571500">
              <a:buFont typeface="Wingdings" panose="05000000000000000000" pitchFamily="2" charset="2"/>
              <a:buChar char="q"/>
            </a:pPr>
            <a:r>
              <a:rPr lang="en-US" sz="4400" b="1" dirty="0">
                <a:solidFill>
                  <a:srgbClr val="FF0066"/>
                </a:solidFill>
                <a:latin typeface="Arial" panose="020B0604020202020204" pitchFamily="34" charset="0"/>
                <a:ea typeface="Lato Light" charset="0"/>
                <a:cs typeface="Arial" panose="020B0604020202020204" pitchFamily="34" charset="0"/>
              </a:rPr>
              <a:t>Loyal Users Reward: </a:t>
            </a:r>
            <a:r>
              <a:rPr lang="en-US" sz="4400" dirty="0">
                <a:latin typeface="Arial" panose="020B0604020202020204" pitchFamily="34" charset="0"/>
                <a:ea typeface="Lato Light" charset="0"/>
                <a:cs typeface="Arial" panose="020B0604020202020204" pitchFamily="34" charset="0"/>
              </a:rPr>
              <a:t>People who have been using the platform for the longest time.</a:t>
            </a:r>
          </a:p>
        </p:txBody>
      </p:sp>
      <p:pic>
        <p:nvPicPr>
          <p:cNvPr id="3" name="Picture 2">
            <a:extLst>
              <a:ext uri="{FF2B5EF4-FFF2-40B4-BE49-F238E27FC236}">
                <a16:creationId xmlns:a16="http://schemas.microsoft.com/office/drawing/2014/main" id="{2B6BEE7D-72CC-49AC-BDEE-53A289296FE3}"/>
              </a:ext>
            </a:extLst>
          </p:cNvPr>
          <p:cNvPicPr>
            <a:picLocks noChangeAspect="1"/>
          </p:cNvPicPr>
          <p:nvPr/>
        </p:nvPicPr>
        <p:blipFill rotWithShape="1">
          <a:blip r:embed="rId3">
            <a:extLst>
              <a:ext uri="{28A0092B-C50C-407E-A947-70E740481C1C}">
                <a14:useLocalDpi xmlns:a14="http://schemas.microsoft.com/office/drawing/2010/main" val="0"/>
              </a:ext>
            </a:extLst>
          </a:blip>
          <a:srcRect r="16707"/>
          <a:stretch/>
        </p:blipFill>
        <p:spPr>
          <a:xfrm>
            <a:off x="1383970" y="3538516"/>
            <a:ext cx="7353691" cy="35290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ED18FFD6-B897-44C0-876F-F8A675E92A3B}"/>
              </a:ext>
            </a:extLst>
          </p:cNvPr>
          <p:cNvPicPr>
            <a:picLocks noChangeAspect="1"/>
          </p:cNvPicPr>
          <p:nvPr/>
        </p:nvPicPr>
        <p:blipFill>
          <a:blip r:embed="rId4"/>
          <a:stretch>
            <a:fillRect/>
          </a:stretch>
        </p:blipFill>
        <p:spPr>
          <a:xfrm>
            <a:off x="9864134" y="7908008"/>
            <a:ext cx="10549247" cy="492102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7807A4F6-DA87-4391-9E6D-7BC610C35DDC}"/>
              </a:ext>
            </a:extLst>
          </p:cNvPr>
          <p:cNvSpPr txBox="1"/>
          <p:nvPr/>
        </p:nvSpPr>
        <p:spPr>
          <a:xfrm>
            <a:off x="10110123" y="7067527"/>
            <a:ext cx="9722214" cy="584775"/>
          </a:xfrm>
          <a:prstGeom prst="rect">
            <a:avLst/>
          </a:prstGeom>
          <a:noFill/>
        </p:spPr>
        <p:txBody>
          <a:bodyPr wrap="square" rtlCol="0">
            <a:spAutoFit/>
          </a:bodyPr>
          <a:lstStyle/>
          <a:p>
            <a:r>
              <a:rPr lang="en-US" sz="3200" dirty="0">
                <a:solidFill>
                  <a:srgbClr val="00B0F0"/>
                </a:solidFill>
                <a:latin typeface="Arial" panose="020B0604020202020204" pitchFamily="34" charset="0"/>
                <a:cs typeface="Arial" panose="020B0604020202020204" pitchFamily="34" charset="0"/>
              </a:rPr>
              <a:t>TOP 5 Oldest Users , using Instagram from longtime:</a:t>
            </a:r>
            <a:endParaRPr lang="en-IN" sz="32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5BA6435-1019-4DFC-8F4C-A32D0E5839EE}"/>
              </a:ext>
            </a:extLst>
          </p:cNvPr>
          <p:cNvPicPr>
            <a:picLocks noChangeAspect="1"/>
          </p:cNvPicPr>
          <p:nvPr/>
        </p:nvPicPr>
        <p:blipFill>
          <a:blip r:embed="rId5" cstate="email">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0412226" y="2929629"/>
            <a:ext cx="4365138" cy="4334731"/>
          </a:xfrm>
          <a:prstGeom prst="rect">
            <a:avLst/>
          </a:prstGeom>
        </p:spPr>
      </p:pic>
    </p:spTree>
    <p:extLst>
      <p:ext uri="{BB962C8B-B14F-4D97-AF65-F5344CB8AC3E}">
        <p14:creationId xmlns:p14="http://schemas.microsoft.com/office/powerpoint/2010/main" val="18743473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CuadroTexto 479"/>
          <p:cNvSpPr txBox="1"/>
          <p:nvPr/>
        </p:nvSpPr>
        <p:spPr>
          <a:xfrm>
            <a:off x="361950" y="843514"/>
            <a:ext cx="23641050"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solidFill>
                  <a:srgbClr val="FF0066"/>
                </a:solidFill>
                <a:latin typeface="Arial" panose="020B0604020202020204" pitchFamily="34" charset="0"/>
                <a:ea typeface="Lato Light" charset="0"/>
                <a:cs typeface="Arial" panose="020B0604020202020204" pitchFamily="34" charset="0"/>
              </a:rPr>
              <a:t>Inactive User Engagement: </a:t>
            </a:r>
            <a:r>
              <a:rPr lang="en-US" sz="4400" dirty="0">
                <a:latin typeface="Arial" panose="020B0604020202020204" pitchFamily="34" charset="0"/>
                <a:ea typeface="Lato Light" charset="0"/>
                <a:cs typeface="Arial" panose="020B0604020202020204" pitchFamily="34" charset="0"/>
              </a:rPr>
              <a:t>People who haven’t share single photos on Instagram </a:t>
            </a:r>
          </a:p>
        </p:txBody>
      </p:sp>
      <p:pic>
        <p:nvPicPr>
          <p:cNvPr id="3" name="Picture 2">
            <a:extLst>
              <a:ext uri="{FF2B5EF4-FFF2-40B4-BE49-F238E27FC236}">
                <a16:creationId xmlns:a16="http://schemas.microsoft.com/office/drawing/2014/main" id="{81DDD43C-BE50-4C58-855D-4F4650DD1D26}"/>
              </a:ext>
            </a:extLst>
          </p:cNvPr>
          <p:cNvPicPr>
            <a:picLocks noChangeAspect="1"/>
          </p:cNvPicPr>
          <p:nvPr/>
        </p:nvPicPr>
        <p:blipFill rotWithShape="1">
          <a:blip r:embed="rId3">
            <a:extLst>
              <a:ext uri="{28A0092B-C50C-407E-A947-70E740481C1C}">
                <a14:useLocalDpi xmlns:a14="http://schemas.microsoft.com/office/drawing/2010/main" val="0"/>
              </a:ext>
            </a:extLst>
          </a:blip>
          <a:srcRect l="4254"/>
          <a:stretch/>
        </p:blipFill>
        <p:spPr>
          <a:xfrm>
            <a:off x="13220700" y="2066567"/>
            <a:ext cx="10265022" cy="9496783"/>
          </a:xfrm>
          <a:prstGeom prst="rect">
            <a:avLst/>
          </a:prstGeom>
        </p:spPr>
      </p:pic>
      <p:pic>
        <p:nvPicPr>
          <p:cNvPr id="5" name="Picture 4">
            <a:extLst>
              <a:ext uri="{FF2B5EF4-FFF2-40B4-BE49-F238E27FC236}">
                <a16:creationId xmlns:a16="http://schemas.microsoft.com/office/drawing/2014/main" id="{D52D36A9-83B6-4241-947D-B43B0B146ADD}"/>
              </a:ext>
            </a:extLst>
          </p:cNvPr>
          <p:cNvPicPr>
            <a:picLocks noChangeAspect="1"/>
          </p:cNvPicPr>
          <p:nvPr/>
        </p:nvPicPr>
        <p:blipFill rotWithShape="1">
          <a:blip r:embed="rId4"/>
          <a:srcRect r="5136" b="9185"/>
          <a:stretch/>
        </p:blipFill>
        <p:spPr>
          <a:xfrm>
            <a:off x="891927" y="2066567"/>
            <a:ext cx="9147423" cy="37672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E8AE7F2D-6D95-429F-87CA-AE45B38C89FC}"/>
              </a:ext>
            </a:extLst>
          </p:cNvPr>
          <p:cNvPicPr>
            <a:picLocks noChangeAspect="1"/>
          </p:cNvPicPr>
          <p:nvPr/>
        </p:nvPicPr>
        <p:blipFill rotWithShape="1">
          <a:blip r:embed="rId5">
            <a:extLst>
              <a:ext uri="{28A0092B-C50C-407E-A947-70E740481C1C}">
                <a14:useLocalDpi xmlns:a14="http://schemas.microsoft.com/office/drawing/2010/main" val="0"/>
              </a:ext>
            </a:extLst>
          </a:blip>
          <a:srcRect l="4516" r="2049"/>
          <a:stretch/>
        </p:blipFill>
        <p:spPr>
          <a:xfrm>
            <a:off x="13220700" y="11563350"/>
            <a:ext cx="10265022" cy="781050"/>
          </a:xfrm>
          <a:prstGeom prst="rect">
            <a:avLst/>
          </a:prstGeom>
        </p:spPr>
      </p:pic>
      <p:sp>
        <p:nvSpPr>
          <p:cNvPr id="34" name="TextBox 33">
            <a:extLst>
              <a:ext uri="{FF2B5EF4-FFF2-40B4-BE49-F238E27FC236}">
                <a16:creationId xmlns:a16="http://schemas.microsoft.com/office/drawing/2014/main" id="{1606DE9C-4CE9-4D86-A59B-570F49E747FB}"/>
              </a:ext>
            </a:extLst>
          </p:cNvPr>
          <p:cNvSpPr txBox="1"/>
          <p:nvPr/>
        </p:nvSpPr>
        <p:spPr>
          <a:xfrm>
            <a:off x="911108" y="7078510"/>
            <a:ext cx="11909425" cy="1754326"/>
          </a:xfrm>
          <a:prstGeom prst="rect">
            <a:avLst/>
          </a:prstGeom>
          <a:noFill/>
        </p:spPr>
        <p:txBody>
          <a:bodyPr wrap="square">
            <a:spAutoFit/>
          </a:bodyPr>
          <a:lstStyle/>
          <a:p>
            <a:pPr algn="just"/>
            <a:r>
              <a:rPr lang="en-US" sz="3600" dirty="0">
                <a:solidFill>
                  <a:srgbClr val="69F842"/>
                </a:solidFill>
                <a:latin typeface="Arial" panose="020B0604020202020204" pitchFamily="34" charset="0"/>
                <a:cs typeface="Arial" panose="020B0604020202020204" pitchFamily="34" charset="0"/>
              </a:rPr>
              <a:t>There are 26 people who have never posted a single photo on Instagram. They'll be receiving promotional emails to post their 1st photo.</a:t>
            </a:r>
            <a:endParaRPr lang="en-IN" sz="3600" dirty="0">
              <a:solidFill>
                <a:srgbClr val="69F842"/>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5303708C-D767-43E6-85C9-8149944C0A62}"/>
              </a:ext>
            </a:extLst>
          </p:cNvPr>
          <p:cNvPicPr>
            <a:picLocks noChangeAspect="1"/>
          </p:cNvPicPr>
          <p:nvPr/>
        </p:nvPicPr>
        <p:blipFill>
          <a:blip r:embed="rId6" cstate="email">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865820" y="9545790"/>
            <a:ext cx="5275193" cy="3507134"/>
          </a:xfrm>
          <a:prstGeom prst="rect">
            <a:avLst/>
          </a:prstGeom>
          <a:ln>
            <a:noFill/>
          </a:ln>
          <a:effectLst>
            <a:softEdge rad="112500"/>
          </a:effectLst>
        </p:spPr>
      </p:pic>
    </p:spTree>
    <p:extLst>
      <p:ext uri="{BB962C8B-B14F-4D97-AF65-F5344CB8AC3E}">
        <p14:creationId xmlns:p14="http://schemas.microsoft.com/office/powerpoint/2010/main" val="2410892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Freeform 182"/>
          <p:cNvSpPr>
            <a:spLocks noChangeArrowheads="1"/>
          </p:cNvSpPr>
          <p:nvPr/>
        </p:nvSpPr>
        <p:spPr bwMode="auto">
          <a:xfrm>
            <a:off x="4274371" y="10319566"/>
            <a:ext cx="1269958" cy="310791"/>
          </a:xfrm>
          <a:custGeom>
            <a:avLst/>
            <a:gdLst>
              <a:gd name="T0" fmla="*/ 38 w 1047"/>
              <a:gd name="T1" fmla="*/ 253 h 254"/>
              <a:gd name="T2" fmla="*/ 38 w 1047"/>
              <a:gd name="T3" fmla="*/ 253 h 254"/>
              <a:gd name="T4" fmla="*/ 13 w 1047"/>
              <a:gd name="T5" fmla="*/ 242 h 254"/>
              <a:gd name="T6" fmla="*/ 13 w 1047"/>
              <a:gd name="T7" fmla="*/ 242 h 254"/>
              <a:gd name="T8" fmla="*/ 14 w 1047"/>
              <a:gd name="T9" fmla="*/ 193 h 254"/>
              <a:gd name="T10" fmla="*/ 14 w 1047"/>
              <a:gd name="T11" fmla="*/ 193 h 254"/>
              <a:gd name="T12" fmla="*/ 525 w 1047"/>
              <a:gd name="T13" fmla="*/ 0 h 254"/>
              <a:gd name="T14" fmla="*/ 525 w 1047"/>
              <a:gd name="T15" fmla="*/ 0 h 254"/>
              <a:gd name="T16" fmla="*/ 1031 w 1047"/>
              <a:gd name="T17" fmla="*/ 187 h 254"/>
              <a:gd name="T18" fmla="*/ 1031 w 1047"/>
              <a:gd name="T19" fmla="*/ 187 h 254"/>
              <a:gd name="T20" fmla="*/ 1033 w 1047"/>
              <a:gd name="T21" fmla="*/ 237 h 254"/>
              <a:gd name="T22" fmla="*/ 1033 w 1047"/>
              <a:gd name="T23" fmla="*/ 237 h 254"/>
              <a:gd name="T24" fmla="*/ 983 w 1047"/>
              <a:gd name="T25" fmla="*/ 238 h 254"/>
              <a:gd name="T26" fmla="*/ 983 w 1047"/>
              <a:gd name="T27" fmla="*/ 238 h 254"/>
              <a:gd name="T28" fmla="*/ 525 w 1047"/>
              <a:gd name="T29" fmla="*/ 70 h 254"/>
              <a:gd name="T30" fmla="*/ 525 w 1047"/>
              <a:gd name="T31" fmla="*/ 70 h 254"/>
              <a:gd name="T32" fmla="*/ 62 w 1047"/>
              <a:gd name="T33" fmla="*/ 243 h 254"/>
              <a:gd name="T34" fmla="*/ 62 w 1047"/>
              <a:gd name="T35" fmla="*/ 243 h 254"/>
              <a:gd name="T36" fmla="*/ 38 w 1047"/>
              <a:gd name="T37" fmla="*/ 25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7" h="254">
                <a:moveTo>
                  <a:pt x="38" y="253"/>
                </a:moveTo>
                <a:lnTo>
                  <a:pt x="38" y="253"/>
                </a:lnTo>
                <a:cubicBezTo>
                  <a:pt x="29" y="253"/>
                  <a:pt x="20" y="249"/>
                  <a:pt x="13" y="242"/>
                </a:cubicBezTo>
                <a:lnTo>
                  <a:pt x="13" y="242"/>
                </a:lnTo>
                <a:cubicBezTo>
                  <a:pt x="0" y="228"/>
                  <a:pt x="0" y="206"/>
                  <a:pt x="14" y="193"/>
                </a:cubicBezTo>
                <a:lnTo>
                  <a:pt x="14" y="193"/>
                </a:lnTo>
                <a:cubicBezTo>
                  <a:pt x="141" y="70"/>
                  <a:pt x="328" y="0"/>
                  <a:pt x="525" y="0"/>
                </a:cubicBezTo>
                <a:lnTo>
                  <a:pt x="525" y="0"/>
                </a:lnTo>
                <a:cubicBezTo>
                  <a:pt x="720" y="0"/>
                  <a:pt x="904" y="68"/>
                  <a:pt x="1031" y="187"/>
                </a:cubicBezTo>
                <a:lnTo>
                  <a:pt x="1031" y="187"/>
                </a:lnTo>
                <a:cubicBezTo>
                  <a:pt x="1045" y="200"/>
                  <a:pt x="1046" y="223"/>
                  <a:pt x="1033" y="237"/>
                </a:cubicBezTo>
                <a:lnTo>
                  <a:pt x="1033" y="237"/>
                </a:lnTo>
                <a:cubicBezTo>
                  <a:pt x="1019" y="251"/>
                  <a:pt x="997" y="251"/>
                  <a:pt x="983" y="238"/>
                </a:cubicBezTo>
                <a:lnTo>
                  <a:pt x="983" y="238"/>
                </a:lnTo>
                <a:cubicBezTo>
                  <a:pt x="870" y="131"/>
                  <a:pt x="703" y="70"/>
                  <a:pt x="525" y="70"/>
                </a:cubicBezTo>
                <a:lnTo>
                  <a:pt x="525" y="70"/>
                </a:lnTo>
                <a:cubicBezTo>
                  <a:pt x="345" y="70"/>
                  <a:pt x="177" y="133"/>
                  <a:pt x="62" y="243"/>
                </a:cubicBezTo>
                <a:lnTo>
                  <a:pt x="62" y="243"/>
                </a:lnTo>
                <a:cubicBezTo>
                  <a:pt x="56" y="250"/>
                  <a:pt x="47" y="253"/>
                  <a:pt x="38" y="253"/>
                </a:cubicBezTo>
              </a:path>
            </a:pathLst>
          </a:custGeom>
          <a:solidFill>
            <a:schemeClr val="bg1"/>
          </a:solidFill>
          <a:ln>
            <a:noFill/>
          </a:ln>
          <a:effectLst/>
        </p:spPr>
        <p:txBody>
          <a:bodyPr wrap="none" anchor="ctr"/>
          <a:lstStyle/>
          <a:p>
            <a:endParaRPr lang="en-US"/>
          </a:p>
        </p:txBody>
      </p:sp>
      <p:sp>
        <p:nvSpPr>
          <p:cNvPr id="232" name="Freeform 183"/>
          <p:cNvSpPr>
            <a:spLocks noChangeArrowheads="1"/>
          </p:cNvSpPr>
          <p:nvPr/>
        </p:nvSpPr>
        <p:spPr bwMode="auto">
          <a:xfrm>
            <a:off x="4767350" y="11123336"/>
            <a:ext cx="300074" cy="300074"/>
          </a:xfrm>
          <a:custGeom>
            <a:avLst/>
            <a:gdLst>
              <a:gd name="T0" fmla="*/ 123 w 247"/>
              <a:gd name="T1" fmla="*/ 0 h 248"/>
              <a:gd name="T2" fmla="*/ 123 w 247"/>
              <a:gd name="T3" fmla="*/ 0 h 248"/>
              <a:gd name="T4" fmla="*/ 0 w 247"/>
              <a:gd name="T5" fmla="*/ 123 h 248"/>
              <a:gd name="T6" fmla="*/ 0 w 247"/>
              <a:gd name="T7" fmla="*/ 123 h 248"/>
              <a:gd name="T8" fmla="*/ 123 w 247"/>
              <a:gd name="T9" fmla="*/ 247 h 248"/>
              <a:gd name="T10" fmla="*/ 123 w 247"/>
              <a:gd name="T11" fmla="*/ 247 h 248"/>
              <a:gd name="T12" fmla="*/ 246 w 247"/>
              <a:gd name="T13" fmla="*/ 123 h 248"/>
              <a:gd name="T14" fmla="*/ 246 w 247"/>
              <a:gd name="T15" fmla="*/ 123 h 248"/>
              <a:gd name="T16" fmla="*/ 123 w 247"/>
              <a:gd name="T17" fmla="*/ 0 h 248"/>
              <a:gd name="T18" fmla="*/ 123 w 247"/>
              <a:gd name="T19" fmla="*/ 70 h 248"/>
              <a:gd name="T20" fmla="*/ 123 w 247"/>
              <a:gd name="T21" fmla="*/ 70 h 248"/>
              <a:gd name="T22" fmla="*/ 176 w 247"/>
              <a:gd name="T23" fmla="*/ 123 h 248"/>
              <a:gd name="T24" fmla="*/ 176 w 247"/>
              <a:gd name="T25" fmla="*/ 123 h 248"/>
              <a:gd name="T26" fmla="*/ 123 w 247"/>
              <a:gd name="T27" fmla="*/ 177 h 248"/>
              <a:gd name="T28" fmla="*/ 123 w 247"/>
              <a:gd name="T29" fmla="*/ 177 h 248"/>
              <a:gd name="T30" fmla="*/ 69 w 247"/>
              <a:gd name="T31" fmla="*/ 123 h 248"/>
              <a:gd name="T32" fmla="*/ 69 w 247"/>
              <a:gd name="T33" fmla="*/ 123 h 248"/>
              <a:gd name="T34" fmla="*/ 123 w 247"/>
              <a:gd name="T35" fmla="*/ 7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 h="248">
                <a:moveTo>
                  <a:pt x="123" y="0"/>
                </a:moveTo>
                <a:lnTo>
                  <a:pt x="123" y="0"/>
                </a:lnTo>
                <a:cubicBezTo>
                  <a:pt x="54" y="0"/>
                  <a:pt x="0" y="55"/>
                  <a:pt x="0" y="123"/>
                </a:cubicBezTo>
                <a:lnTo>
                  <a:pt x="0" y="123"/>
                </a:lnTo>
                <a:cubicBezTo>
                  <a:pt x="0" y="191"/>
                  <a:pt x="54" y="247"/>
                  <a:pt x="123" y="247"/>
                </a:cubicBezTo>
                <a:lnTo>
                  <a:pt x="123" y="247"/>
                </a:lnTo>
                <a:cubicBezTo>
                  <a:pt x="191" y="247"/>
                  <a:pt x="246" y="191"/>
                  <a:pt x="246" y="123"/>
                </a:cubicBezTo>
                <a:lnTo>
                  <a:pt x="246" y="123"/>
                </a:lnTo>
                <a:cubicBezTo>
                  <a:pt x="246" y="55"/>
                  <a:pt x="191" y="0"/>
                  <a:pt x="123" y="0"/>
                </a:cubicBezTo>
                <a:close/>
                <a:moveTo>
                  <a:pt x="123" y="70"/>
                </a:moveTo>
                <a:lnTo>
                  <a:pt x="123" y="70"/>
                </a:lnTo>
                <a:cubicBezTo>
                  <a:pt x="152" y="70"/>
                  <a:pt x="176" y="94"/>
                  <a:pt x="176" y="123"/>
                </a:cubicBezTo>
                <a:lnTo>
                  <a:pt x="176" y="123"/>
                </a:lnTo>
                <a:cubicBezTo>
                  <a:pt x="176" y="153"/>
                  <a:pt x="152" y="177"/>
                  <a:pt x="123" y="177"/>
                </a:cubicBezTo>
                <a:lnTo>
                  <a:pt x="123" y="177"/>
                </a:lnTo>
                <a:cubicBezTo>
                  <a:pt x="93" y="177"/>
                  <a:pt x="69" y="153"/>
                  <a:pt x="69" y="123"/>
                </a:cubicBezTo>
                <a:lnTo>
                  <a:pt x="69" y="123"/>
                </a:lnTo>
                <a:cubicBezTo>
                  <a:pt x="69" y="94"/>
                  <a:pt x="93" y="70"/>
                  <a:pt x="123" y="70"/>
                </a:cubicBezTo>
                <a:close/>
              </a:path>
            </a:pathLst>
          </a:custGeom>
          <a:solidFill>
            <a:schemeClr val="bg1"/>
          </a:solidFill>
          <a:ln>
            <a:noFill/>
          </a:ln>
          <a:effectLst/>
        </p:spPr>
        <p:txBody>
          <a:bodyPr wrap="none" anchor="ctr"/>
          <a:lstStyle/>
          <a:p>
            <a:endParaRPr lang="en-US"/>
          </a:p>
        </p:txBody>
      </p:sp>
      <p:sp>
        <p:nvSpPr>
          <p:cNvPr id="233" name="Freeform 184"/>
          <p:cNvSpPr>
            <a:spLocks noChangeArrowheads="1"/>
          </p:cNvSpPr>
          <p:nvPr/>
        </p:nvSpPr>
        <p:spPr bwMode="auto">
          <a:xfrm>
            <a:off x="4402975" y="10560699"/>
            <a:ext cx="1007391" cy="257206"/>
          </a:xfrm>
          <a:custGeom>
            <a:avLst/>
            <a:gdLst>
              <a:gd name="T0" fmla="*/ 39 w 828"/>
              <a:gd name="T1" fmla="*/ 212 h 213"/>
              <a:gd name="T2" fmla="*/ 39 w 828"/>
              <a:gd name="T3" fmla="*/ 212 h 213"/>
              <a:gd name="T4" fmla="*/ 14 w 828"/>
              <a:gd name="T5" fmla="*/ 201 h 213"/>
              <a:gd name="T6" fmla="*/ 14 w 828"/>
              <a:gd name="T7" fmla="*/ 201 h 213"/>
              <a:gd name="T8" fmla="*/ 15 w 828"/>
              <a:gd name="T9" fmla="*/ 152 h 213"/>
              <a:gd name="T10" fmla="*/ 15 w 828"/>
              <a:gd name="T11" fmla="*/ 152 h 213"/>
              <a:gd name="T12" fmla="*/ 416 w 828"/>
              <a:gd name="T13" fmla="*/ 0 h 213"/>
              <a:gd name="T14" fmla="*/ 416 w 828"/>
              <a:gd name="T15" fmla="*/ 0 h 213"/>
              <a:gd name="T16" fmla="*/ 813 w 828"/>
              <a:gd name="T17" fmla="*/ 147 h 213"/>
              <a:gd name="T18" fmla="*/ 813 w 828"/>
              <a:gd name="T19" fmla="*/ 147 h 213"/>
              <a:gd name="T20" fmla="*/ 814 w 828"/>
              <a:gd name="T21" fmla="*/ 197 h 213"/>
              <a:gd name="T22" fmla="*/ 814 w 828"/>
              <a:gd name="T23" fmla="*/ 197 h 213"/>
              <a:gd name="T24" fmla="*/ 765 w 828"/>
              <a:gd name="T25" fmla="*/ 198 h 213"/>
              <a:gd name="T26" fmla="*/ 765 w 828"/>
              <a:gd name="T27" fmla="*/ 198 h 213"/>
              <a:gd name="T28" fmla="*/ 416 w 828"/>
              <a:gd name="T29" fmla="*/ 70 h 213"/>
              <a:gd name="T30" fmla="*/ 416 w 828"/>
              <a:gd name="T31" fmla="*/ 70 h 213"/>
              <a:gd name="T32" fmla="*/ 63 w 828"/>
              <a:gd name="T33" fmla="*/ 202 h 213"/>
              <a:gd name="T34" fmla="*/ 63 w 828"/>
              <a:gd name="T35" fmla="*/ 202 h 213"/>
              <a:gd name="T36" fmla="*/ 39 w 828"/>
              <a:gd name="T37" fmla="*/ 2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8" h="213">
                <a:moveTo>
                  <a:pt x="39" y="212"/>
                </a:moveTo>
                <a:lnTo>
                  <a:pt x="39" y="212"/>
                </a:lnTo>
                <a:cubicBezTo>
                  <a:pt x="30" y="212"/>
                  <a:pt x="21" y="208"/>
                  <a:pt x="14" y="201"/>
                </a:cubicBezTo>
                <a:lnTo>
                  <a:pt x="14" y="201"/>
                </a:lnTo>
                <a:cubicBezTo>
                  <a:pt x="0" y="187"/>
                  <a:pt x="1" y="165"/>
                  <a:pt x="15" y="152"/>
                </a:cubicBezTo>
                <a:lnTo>
                  <a:pt x="15" y="152"/>
                </a:lnTo>
                <a:cubicBezTo>
                  <a:pt x="114" y="56"/>
                  <a:pt x="260" y="0"/>
                  <a:pt x="416" y="0"/>
                </a:cubicBezTo>
                <a:lnTo>
                  <a:pt x="416" y="0"/>
                </a:lnTo>
                <a:cubicBezTo>
                  <a:pt x="569" y="0"/>
                  <a:pt x="713" y="54"/>
                  <a:pt x="813" y="147"/>
                </a:cubicBezTo>
                <a:lnTo>
                  <a:pt x="813" y="147"/>
                </a:lnTo>
                <a:cubicBezTo>
                  <a:pt x="827" y="161"/>
                  <a:pt x="827" y="183"/>
                  <a:pt x="814" y="197"/>
                </a:cubicBezTo>
                <a:lnTo>
                  <a:pt x="814" y="197"/>
                </a:lnTo>
                <a:cubicBezTo>
                  <a:pt x="801" y="211"/>
                  <a:pt x="779" y="212"/>
                  <a:pt x="765" y="198"/>
                </a:cubicBezTo>
                <a:lnTo>
                  <a:pt x="765" y="198"/>
                </a:lnTo>
                <a:cubicBezTo>
                  <a:pt x="678" y="117"/>
                  <a:pt x="551" y="70"/>
                  <a:pt x="416" y="70"/>
                </a:cubicBezTo>
                <a:lnTo>
                  <a:pt x="416" y="70"/>
                </a:lnTo>
                <a:cubicBezTo>
                  <a:pt x="279" y="70"/>
                  <a:pt x="150" y="118"/>
                  <a:pt x="63" y="202"/>
                </a:cubicBezTo>
                <a:lnTo>
                  <a:pt x="63" y="202"/>
                </a:lnTo>
                <a:cubicBezTo>
                  <a:pt x="56" y="209"/>
                  <a:pt x="47" y="212"/>
                  <a:pt x="39" y="212"/>
                </a:cubicBezTo>
              </a:path>
            </a:pathLst>
          </a:custGeom>
          <a:solidFill>
            <a:schemeClr val="bg1"/>
          </a:solidFill>
          <a:ln>
            <a:noFill/>
          </a:ln>
          <a:effectLst/>
        </p:spPr>
        <p:txBody>
          <a:bodyPr wrap="none" anchor="ctr"/>
          <a:lstStyle/>
          <a:p>
            <a:endParaRPr lang="en-US"/>
          </a:p>
        </p:txBody>
      </p:sp>
      <p:sp>
        <p:nvSpPr>
          <p:cNvPr id="234" name="Freeform 185"/>
          <p:cNvSpPr>
            <a:spLocks noChangeArrowheads="1"/>
          </p:cNvSpPr>
          <p:nvPr/>
        </p:nvSpPr>
        <p:spPr bwMode="auto">
          <a:xfrm>
            <a:off x="4558372" y="10807188"/>
            <a:ext cx="701957" cy="203622"/>
          </a:xfrm>
          <a:custGeom>
            <a:avLst/>
            <a:gdLst>
              <a:gd name="T0" fmla="*/ 38 w 578"/>
              <a:gd name="T1" fmla="*/ 164 h 166"/>
              <a:gd name="T2" fmla="*/ 38 w 578"/>
              <a:gd name="T3" fmla="*/ 164 h 166"/>
              <a:gd name="T4" fmla="*/ 13 w 578"/>
              <a:gd name="T5" fmla="*/ 153 h 166"/>
              <a:gd name="T6" fmla="*/ 13 w 578"/>
              <a:gd name="T7" fmla="*/ 153 h 166"/>
              <a:gd name="T8" fmla="*/ 14 w 578"/>
              <a:gd name="T9" fmla="*/ 104 h 166"/>
              <a:gd name="T10" fmla="*/ 14 w 578"/>
              <a:gd name="T11" fmla="*/ 104 h 166"/>
              <a:gd name="T12" fmla="*/ 289 w 578"/>
              <a:gd name="T13" fmla="*/ 0 h 166"/>
              <a:gd name="T14" fmla="*/ 289 w 578"/>
              <a:gd name="T15" fmla="*/ 0 h 166"/>
              <a:gd name="T16" fmla="*/ 562 w 578"/>
              <a:gd name="T17" fmla="*/ 101 h 166"/>
              <a:gd name="T18" fmla="*/ 562 w 578"/>
              <a:gd name="T19" fmla="*/ 101 h 166"/>
              <a:gd name="T20" fmla="*/ 563 w 578"/>
              <a:gd name="T21" fmla="*/ 150 h 166"/>
              <a:gd name="T22" fmla="*/ 563 w 578"/>
              <a:gd name="T23" fmla="*/ 150 h 166"/>
              <a:gd name="T24" fmla="*/ 515 w 578"/>
              <a:gd name="T25" fmla="*/ 152 h 166"/>
              <a:gd name="T26" fmla="*/ 515 w 578"/>
              <a:gd name="T27" fmla="*/ 152 h 166"/>
              <a:gd name="T28" fmla="*/ 289 w 578"/>
              <a:gd name="T29" fmla="*/ 70 h 166"/>
              <a:gd name="T30" fmla="*/ 289 w 578"/>
              <a:gd name="T31" fmla="*/ 70 h 166"/>
              <a:gd name="T32" fmla="*/ 62 w 578"/>
              <a:gd name="T33" fmla="*/ 155 h 166"/>
              <a:gd name="T34" fmla="*/ 62 w 578"/>
              <a:gd name="T35" fmla="*/ 155 h 166"/>
              <a:gd name="T36" fmla="*/ 38 w 578"/>
              <a:gd name="T37" fmla="*/ 16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8" h="166">
                <a:moveTo>
                  <a:pt x="38" y="164"/>
                </a:moveTo>
                <a:lnTo>
                  <a:pt x="38" y="164"/>
                </a:lnTo>
                <a:cubicBezTo>
                  <a:pt x="29" y="164"/>
                  <a:pt x="20" y="161"/>
                  <a:pt x="13" y="153"/>
                </a:cubicBezTo>
                <a:lnTo>
                  <a:pt x="13" y="153"/>
                </a:lnTo>
                <a:cubicBezTo>
                  <a:pt x="0" y="139"/>
                  <a:pt x="0" y="117"/>
                  <a:pt x="14" y="104"/>
                </a:cubicBezTo>
                <a:lnTo>
                  <a:pt x="14" y="104"/>
                </a:lnTo>
                <a:cubicBezTo>
                  <a:pt x="83" y="38"/>
                  <a:pt x="183" y="0"/>
                  <a:pt x="289" y="0"/>
                </a:cubicBezTo>
                <a:lnTo>
                  <a:pt x="289" y="0"/>
                </a:lnTo>
                <a:cubicBezTo>
                  <a:pt x="394" y="0"/>
                  <a:pt x="494" y="36"/>
                  <a:pt x="562" y="101"/>
                </a:cubicBezTo>
                <a:lnTo>
                  <a:pt x="562" y="101"/>
                </a:lnTo>
                <a:cubicBezTo>
                  <a:pt x="576" y="114"/>
                  <a:pt x="577" y="136"/>
                  <a:pt x="563" y="150"/>
                </a:cubicBezTo>
                <a:lnTo>
                  <a:pt x="563" y="150"/>
                </a:lnTo>
                <a:cubicBezTo>
                  <a:pt x="551" y="164"/>
                  <a:pt x="528" y="165"/>
                  <a:pt x="515" y="152"/>
                </a:cubicBezTo>
                <a:lnTo>
                  <a:pt x="515" y="152"/>
                </a:lnTo>
                <a:cubicBezTo>
                  <a:pt x="459" y="99"/>
                  <a:pt x="377" y="70"/>
                  <a:pt x="289" y="70"/>
                </a:cubicBezTo>
                <a:lnTo>
                  <a:pt x="289" y="70"/>
                </a:lnTo>
                <a:cubicBezTo>
                  <a:pt x="201" y="70"/>
                  <a:pt x="118" y="100"/>
                  <a:pt x="62" y="155"/>
                </a:cubicBezTo>
                <a:lnTo>
                  <a:pt x="62" y="155"/>
                </a:lnTo>
                <a:cubicBezTo>
                  <a:pt x="55" y="161"/>
                  <a:pt x="46" y="164"/>
                  <a:pt x="38" y="164"/>
                </a:cubicBezTo>
              </a:path>
            </a:pathLst>
          </a:custGeom>
          <a:solidFill>
            <a:schemeClr val="bg1"/>
          </a:solidFill>
          <a:ln>
            <a:noFill/>
          </a:ln>
          <a:effectLst/>
        </p:spPr>
        <p:txBody>
          <a:bodyPr wrap="none" anchor="ctr"/>
          <a:lstStyle/>
          <a:p>
            <a:endParaRPr lang="en-US"/>
          </a:p>
        </p:txBody>
      </p:sp>
      <p:sp>
        <p:nvSpPr>
          <p:cNvPr id="235" name="Freeform 186"/>
          <p:cNvSpPr>
            <a:spLocks noChangeArrowheads="1"/>
          </p:cNvSpPr>
          <p:nvPr/>
        </p:nvSpPr>
        <p:spPr bwMode="auto">
          <a:xfrm>
            <a:off x="19095884" y="6707961"/>
            <a:ext cx="530490" cy="514413"/>
          </a:xfrm>
          <a:custGeom>
            <a:avLst/>
            <a:gdLst>
              <a:gd name="T0" fmla="*/ 112 w 437"/>
              <a:gd name="T1" fmla="*/ 66 h 423"/>
              <a:gd name="T2" fmla="*/ 112 w 437"/>
              <a:gd name="T3" fmla="*/ 66 h 423"/>
              <a:gd name="T4" fmla="*/ 112 w 437"/>
              <a:gd name="T5" fmla="*/ 66 h 423"/>
              <a:gd name="T6" fmla="*/ 87 w 437"/>
              <a:gd name="T7" fmla="*/ 77 h 423"/>
              <a:gd name="T8" fmla="*/ 87 w 437"/>
              <a:gd name="T9" fmla="*/ 77 h 423"/>
              <a:gd name="T10" fmla="*/ 87 w 437"/>
              <a:gd name="T11" fmla="*/ 127 h 423"/>
              <a:gd name="T12" fmla="*/ 305 w 437"/>
              <a:gd name="T13" fmla="*/ 342 h 423"/>
              <a:gd name="T14" fmla="*/ 355 w 437"/>
              <a:gd name="T15" fmla="*/ 296 h 423"/>
              <a:gd name="T16" fmla="*/ 137 w 437"/>
              <a:gd name="T17" fmla="*/ 77 h 423"/>
              <a:gd name="T18" fmla="*/ 137 w 437"/>
              <a:gd name="T19" fmla="*/ 77 h 423"/>
              <a:gd name="T20" fmla="*/ 112 w 437"/>
              <a:gd name="T21" fmla="*/ 66 h 423"/>
              <a:gd name="T22" fmla="*/ 305 w 437"/>
              <a:gd name="T23" fmla="*/ 422 h 423"/>
              <a:gd name="T24" fmla="*/ 305 w 437"/>
              <a:gd name="T25" fmla="*/ 422 h 423"/>
              <a:gd name="T26" fmla="*/ 281 w 437"/>
              <a:gd name="T27" fmla="*/ 412 h 423"/>
              <a:gd name="T28" fmla="*/ 40 w 437"/>
              <a:gd name="T29" fmla="*/ 174 h 423"/>
              <a:gd name="T30" fmla="*/ 40 w 437"/>
              <a:gd name="T31" fmla="*/ 174 h 423"/>
              <a:gd name="T32" fmla="*/ 39 w 437"/>
              <a:gd name="T33" fmla="*/ 30 h 423"/>
              <a:gd name="T34" fmla="*/ 39 w 437"/>
              <a:gd name="T35" fmla="*/ 30 h 423"/>
              <a:gd name="T36" fmla="*/ 111 w 437"/>
              <a:gd name="T37" fmla="*/ 0 h 423"/>
              <a:gd name="T38" fmla="*/ 111 w 437"/>
              <a:gd name="T39" fmla="*/ 0 h 423"/>
              <a:gd name="T40" fmla="*/ 184 w 437"/>
              <a:gd name="T41" fmla="*/ 30 h 423"/>
              <a:gd name="T42" fmla="*/ 425 w 437"/>
              <a:gd name="T43" fmla="*/ 272 h 423"/>
              <a:gd name="T44" fmla="*/ 425 w 437"/>
              <a:gd name="T45" fmla="*/ 272 h 423"/>
              <a:gd name="T46" fmla="*/ 435 w 437"/>
              <a:gd name="T47" fmla="*/ 296 h 423"/>
              <a:gd name="T48" fmla="*/ 435 w 437"/>
              <a:gd name="T49" fmla="*/ 296 h 423"/>
              <a:gd name="T50" fmla="*/ 425 w 437"/>
              <a:gd name="T51" fmla="*/ 320 h 423"/>
              <a:gd name="T52" fmla="*/ 328 w 437"/>
              <a:gd name="T53" fmla="*/ 413 h 423"/>
              <a:gd name="T54" fmla="*/ 328 w 437"/>
              <a:gd name="T55" fmla="*/ 413 h 423"/>
              <a:gd name="T56" fmla="*/ 305 w 437"/>
              <a:gd name="T57" fmla="*/ 42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7" h="423">
                <a:moveTo>
                  <a:pt x="112" y="66"/>
                </a:moveTo>
                <a:lnTo>
                  <a:pt x="112" y="66"/>
                </a:lnTo>
                <a:lnTo>
                  <a:pt x="112" y="66"/>
                </a:lnTo>
                <a:cubicBezTo>
                  <a:pt x="102" y="66"/>
                  <a:pt x="93" y="70"/>
                  <a:pt x="87" y="77"/>
                </a:cubicBezTo>
                <a:lnTo>
                  <a:pt x="87" y="77"/>
                </a:lnTo>
                <a:cubicBezTo>
                  <a:pt x="73" y="91"/>
                  <a:pt x="73" y="113"/>
                  <a:pt x="87" y="127"/>
                </a:cubicBezTo>
                <a:lnTo>
                  <a:pt x="305" y="342"/>
                </a:lnTo>
                <a:lnTo>
                  <a:pt x="355" y="296"/>
                </a:lnTo>
                <a:lnTo>
                  <a:pt x="137" y="77"/>
                </a:lnTo>
                <a:lnTo>
                  <a:pt x="137" y="77"/>
                </a:lnTo>
                <a:cubicBezTo>
                  <a:pt x="130" y="70"/>
                  <a:pt x="121" y="66"/>
                  <a:pt x="112" y="66"/>
                </a:cubicBezTo>
                <a:close/>
                <a:moveTo>
                  <a:pt x="305" y="422"/>
                </a:moveTo>
                <a:lnTo>
                  <a:pt x="305" y="422"/>
                </a:lnTo>
                <a:cubicBezTo>
                  <a:pt x="297" y="422"/>
                  <a:pt x="288" y="419"/>
                  <a:pt x="281" y="412"/>
                </a:cubicBezTo>
                <a:lnTo>
                  <a:pt x="40" y="174"/>
                </a:lnTo>
                <a:lnTo>
                  <a:pt x="40" y="174"/>
                </a:lnTo>
                <a:cubicBezTo>
                  <a:pt x="0" y="135"/>
                  <a:pt x="0" y="71"/>
                  <a:pt x="39" y="30"/>
                </a:cubicBezTo>
                <a:lnTo>
                  <a:pt x="39" y="30"/>
                </a:lnTo>
                <a:cubicBezTo>
                  <a:pt x="58" y="11"/>
                  <a:pt x="84" y="0"/>
                  <a:pt x="111" y="0"/>
                </a:cubicBezTo>
                <a:lnTo>
                  <a:pt x="111" y="0"/>
                </a:lnTo>
                <a:cubicBezTo>
                  <a:pt x="139" y="0"/>
                  <a:pt x="164" y="10"/>
                  <a:pt x="184" y="30"/>
                </a:cubicBezTo>
                <a:lnTo>
                  <a:pt x="425" y="272"/>
                </a:lnTo>
                <a:lnTo>
                  <a:pt x="425" y="272"/>
                </a:lnTo>
                <a:cubicBezTo>
                  <a:pt x="432" y="279"/>
                  <a:pt x="436" y="288"/>
                  <a:pt x="435" y="296"/>
                </a:cubicBezTo>
                <a:lnTo>
                  <a:pt x="435" y="296"/>
                </a:lnTo>
                <a:cubicBezTo>
                  <a:pt x="435" y="306"/>
                  <a:pt x="432" y="314"/>
                  <a:pt x="425" y="320"/>
                </a:cubicBezTo>
                <a:lnTo>
                  <a:pt x="328" y="413"/>
                </a:lnTo>
                <a:lnTo>
                  <a:pt x="328" y="413"/>
                </a:lnTo>
                <a:cubicBezTo>
                  <a:pt x="321" y="419"/>
                  <a:pt x="313" y="422"/>
                  <a:pt x="305" y="422"/>
                </a:cubicBezTo>
                <a:close/>
              </a:path>
            </a:pathLst>
          </a:custGeom>
          <a:solidFill>
            <a:schemeClr val="bg1"/>
          </a:solidFill>
          <a:ln>
            <a:noFill/>
          </a:ln>
          <a:effectLst/>
        </p:spPr>
        <p:txBody>
          <a:bodyPr wrap="none" anchor="ctr"/>
          <a:lstStyle/>
          <a:p>
            <a:endParaRPr lang="en-US"/>
          </a:p>
        </p:txBody>
      </p:sp>
      <p:sp>
        <p:nvSpPr>
          <p:cNvPr id="236" name="Freeform 187"/>
          <p:cNvSpPr>
            <a:spLocks noChangeArrowheads="1"/>
          </p:cNvSpPr>
          <p:nvPr/>
        </p:nvSpPr>
        <p:spPr bwMode="auto">
          <a:xfrm>
            <a:off x="18442151" y="6043512"/>
            <a:ext cx="793053" cy="793053"/>
          </a:xfrm>
          <a:custGeom>
            <a:avLst/>
            <a:gdLst>
              <a:gd name="T0" fmla="*/ 326 w 653"/>
              <a:gd name="T1" fmla="*/ 67 h 652"/>
              <a:gd name="T2" fmla="*/ 326 w 653"/>
              <a:gd name="T3" fmla="*/ 67 h 652"/>
              <a:gd name="T4" fmla="*/ 67 w 653"/>
              <a:gd name="T5" fmla="*/ 325 h 652"/>
              <a:gd name="T6" fmla="*/ 67 w 653"/>
              <a:gd name="T7" fmla="*/ 325 h 652"/>
              <a:gd name="T8" fmla="*/ 326 w 653"/>
              <a:gd name="T9" fmla="*/ 583 h 652"/>
              <a:gd name="T10" fmla="*/ 326 w 653"/>
              <a:gd name="T11" fmla="*/ 583 h 652"/>
              <a:gd name="T12" fmla="*/ 585 w 653"/>
              <a:gd name="T13" fmla="*/ 325 h 652"/>
              <a:gd name="T14" fmla="*/ 585 w 653"/>
              <a:gd name="T15" fmla="*/ 325 h 652"/>
              <a:gd name="T16" fmla="*/ 326 w 653"/>
              <a:gd name="T17" fmla="*/ 67 h 652"/>
              <a:gd name="T18" fmla="*/ 326 w 653"/>
              <a:gd name="T19" fmla="*/ 651 h 652"/>
              <a:gd name="T20" fmla="*/ 326 w 653"/>
              <a:gd name="T21" fmla="*/ 651 h 652"/>
              <a:gd name="T22" fmla="*/ 0 w 653"/>
              <a:gd name="T23" fmla="*/ 325 h 652"/>
              <a:gd name="T24" fmla="*/ 0 w 653"/>
              <a:gd name="T25" fmla="*/ 325 h 652"/>
              <a:gd name="T26" fmla="*/ 326 w 653"/>
              <a:gd name="T27" fmla="*/ 0 h 652"/>
              <a:gd name="T28" fmla="*/ 326 w 653"/>
              <a:gd name="T29" fmla="*/ 0 h 652"/>
              <a:gd name="T30" fmla="*/ 652 w 653"/>
              <a:gd name="T31" fmla="*/ 325 h 652"/>
              <a:gd name="T32" fmla="*/ 652 w 653"/>
              <a:gd name="T33" fmla="*/ 325 h 652"/>
              <a:gd name="T34" fmla="*/ 326 w 653"/>
              <a:gd name="T35" fmla="*/ 651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3" h="652">
                <a:moveTo>
                  <a:pt x="326" y="67"/>
                </a:moveTo>
                <a:lnTo>
                  <a:pt x="326" y="67"/>
                </a:lnTo>
                <a:cubicBezTo>
                  <a:pt x="183" y="67"/>
                  <a:pt x="67" y="183"/>
                  <a:pt x="67" y="325"/>
                </a:cubicBezTo>
                <a:lnTo>
                  <a:pt x="67" y="325"/>
                </a:lnTo>
                <a:cubicBezTo>
                  <a:pt x="67" y="469"/>
                  <a:pt x="183" y="583"/>
                  <a:pt x="326" y="583"/>
                </a:cubicBezTo>
                <a:lnTo>
                  <a:pt x="326" y="583"/>
                </a:lnTo>
                <a:cubicBezTo>
                  <a:pt x="469" y="583"/>
                  <a:pt x="585" y="469"/>
                  <a:pt x="585" y="325"/>
                </a:cubicBezTo>
                <a:lnTo>
                  <a:pt x="585" y="325"/>
                </a:lnTo>
                <a:cubicBezTo>
                  <a:pt x="585" y="183"/>
                  <a:pt x="469" y="67"/>
                  <a:pt x="326" y="67"/>
                </a:cubicBezTo>
                <a:close/>
                <a:moveTo>
                  <a:pt x="326" y="651"/>
                </a:moveTo>
                <a:lnTo>
                  <a:pt x="326" y="651"/>
                </a:lnTo>
                <a:cubicBezTo>
                  <a:pt x="147" y="651"/>
                  <a:pt x="0" y="505"/>
                  <a:pt x="0" y="325"/>
                </a:cubicBezTo>
                <a:lnTo>
                  <a:pt x="0" y="325"/>
                </a:lnTo>
                <a:cubicBezTo>
                  <a:pt x="0" y="146"/>
                  <a:pt x="147" y="0"/>
                  <a:pt x="326" y="0"/>
                </a:cubicBezTo>
                <a:lnTo>
                  <a:pt x="326" y="0"/>
                </a:lnTo>
                <a:cubicBezTo>
                  <a:pt x="505" y="0"/>
                  <a:pt x="652" y="146"/>
                  <a:pt x="652" y="325"/>
                </a:cubicBezTo>
                <a:lnTo>
                  <a:pt x="652" y="325"/>
                </a:lnTo>
                <a:cubicBezTo>
                  <a:pt x="652" y="505"/>
                  <a:pt x="505" y="651"/>
                  <a:pt x="326" y="651"/>
                </a:cubicBezTo>
                <a:close/>
              </a:path>
            </a:pathLst>
          </a:custGeom>
          <a:solidFill>
            <a:schemeClr val="bg1"/>
          </a:solidFill>
          <a:ln>
            <a:noFill/>
          </a:ln>
          <a:effectLst/>
        </p:spPr>
        <p:txBody>
          <a:bodyPr wrap="none" anchor="ctr"/>
          <a:lstStyle/>
          <a:p>
            <a:endParaRPr lang="en-US"/>
          </a:p>
        </p:txBody>
      </p:sp>
      <p:sp>
        <p:nvSpPr>
          <p:cNvPr id="237" name="Freeform 188"/>
          <p:cNvSpPr>
            <a:spLocks noChangeArrowheads="1"/>
          </p:cNvSpPr>
          <p:nvPr/>
        </p:nvSpPr>
        <p:spPr bwMode="auto">
          <a:xfrm>
            <a:off x="18586831" y="10378511"/>
            <a:ext cx="878788" cy="980597"/>
          </a:xfrm>
          <a:custGeom>
            <a:avLst/>
            <a:gdLst>
              <a:gd name="T0" fmla="*/ 663 w 725"/>
              <a:gd name="T1" fmla="*/ 632 h 808"/>
              <a:gd name="T2" fmla="*/ 620 w 725"/>
              <a:gd name="T3" fmla="*/ 632 h 808"/>
              <a:gd name="T4" fmla="*/ 620 w 725"/>
              <a:gd name="T5" fmla="*/ 504 h 808"/>
              <a:gd name="T6" fmla="*/ 620 w 725"/>
              <a:gd name="T7" fmla="*/ 504 h 808"/>
              <a:gd name="T8" fmla="*/ 581 w 725"/>
              <a:gd name="T9" fmla="*/ 466 h 808"/>
              <a:gd name="T10" fmla="*/ 150 w 725"/>
              <a:gd name="T11" fmla="*/ 466 h 808"/>
              <a:gd name="T12" fmla="*/ 150 w 725"/>
              <a:gd name="T13" fmla="*/ 466 h 808"/>
              <a:gd name="T14" fmla="*/ 111 w 725"/>
              <a:gd name="T15" fmla="*/ 504 h 808"/>
              <a:gd name="T16" fmla="*/ 111 w 725"/>
              <a:gd name="T17" fmla="*/ 632 h 808"/>
              <a:gd name="T18" fmla="*/ 62 w 725"/>
              <a:gd name="T19" fmla="*/ 632 h 808"/>
              <a:gd name="T20" fmla="*/ 62 w 725"/>
              <a:gd name="T21" fmla="*/ 251 h 808"/>
              <a:gd name="T22" fmla="*/ 150 w 725"/>
              <a:gd name="T23" fmla="*/ 251 h 808"/>
              <a:gd name="T24" fmla="*/ 581 w 725"/>
              <a:gd name="T25" fmla="*/ 251 h 808"/>
              <a:gd name="T26" fmla="*/ 663 w 725"/>
              <a:gd name="T27" fmla="*/ 251 h 808"/>
              <a:gd name="T28" fmla="*/ 663 w 725"/>
              <a:gd name="T29" fmla="*/ 632 h 808"/>
              <a:gd name="T30" fmla="*/ 559 w 725"/>
              <a:gd name="T31" fmla="*/ 745 h 808"/>
              <a:gd name="T32" fmla="*/ 172 w 725"/>
              <a:gd name="T33" fmla="*/ 745 h 808"/>
              <a:gd name="T34" fmla="*/ 172 w 725"/>
              <a:gd name="T35" fmla="*/ 527 h 808"/>
              <a:gd name="T36" fmla="*/ 559 w 725"/>
              <a:gd name="T37" fmla="*/ 527 h 808"/>
              <a:gd name="T38" fmla="*/ 559 w 725"/>
              <a:gd name="T39" fmla="*/ 745 h 808"/>
              <a:gd name="T40" fmla="*/ 172 w 725"/>
              <a:gd name="T41" fmla="*/ 62 h 808"/>
              <a:gd name="T42" fmla="*/ 559 w 725"/>
              <a:gd name="T43" fmla="*/ 62 h 808"/>
              <a:gd name="T44" fmla="*/ 559 w 725"/>
              <a:gd name="T45" fmla="*/ 189 h 808"/>
              <a:gd name="T46" fmla="*/ 172 w 725"/>
              <a:gd name="T47" fmla="*/ 189 h 808"/>
              <a:gd name="T48" fmla="*/ 172 w 725"/>
              <a:gd name="T49" fmla="*/ 62 h 808"/>
              <a:gd name="T50" fmla="*/ 681 w 725"/>
              <a:gd name="T51" fmla="*/ 189 h 808"/>
              <a:gd name="T52" fmla="*/ 620 w 725"/>
              <a:gd name="T53" fmla="*/ 189 h 808"/>
              <a:gd name="T54" fmla="*/ 620 w 725"/>
              <a:gd name="T55" fmla="*/ 37 h 808"/>
              <a:gd name="T56" fmla="*/ 620 w 725"/>
              <a:gd name="T57" fmla="*/ 37 h 808"/>
              <a:gd name="T58" fmla="*/ 581 w 725"/>
              <a:gd name="T59" fmla="*/ 0 h 808"/>
              <a:gd name="T60" fmla="*/ 150 w 725"/>
              <a:gd name="T61" fmla="*/ 0 h 808"/>
              <a:gd name="T62" fmla="*/ 150 w 725"/>
              <a:gd name="T63" fmla="*/ 0 h 808"/>
              <a:gd name="T64" fmla="*/ 111 w 725"/>
              <a:gd name="T65" fmla="*/ 37 h 808"/>
              <a:gd name="T66" fmla="*/ 111 w 725"/>
              <a:gd name="T67" fmla="*/ 189 h 808"/>
              <a:gd name="T68" fmla="*/ 43 w 725"/>
              <a:gd name="T69" fmla="*/ 189 h 808"/>
              <a:gd name="T70" fmla="*/ 43 w 725"/>
              <a:gd name="T71" fmla="*/ 189 h 808"/>
              <a:gd name="T72" fmla="*/ 0 w 725"/>
              <a:gd name="T73" fmla="*/ 232 h 808"/>
              <a:gd name="T74" fmla="*/ 0 w 725"/>
              <a:gd name="T75" fmla="*/ 651 h 808"/>
              <a:gd name="T76" fmla="*/ 0 w 725"/>
              <a:gd name="T77" fmla="*/ 651 h 808"/>
              <a:gd name="T78" fmla="*/ 43 w 725"/>
              <a:gd name="T79" fmla="*/ 694 h 808"/>
              <a:gd name="T80" fmla="*/ 111 w 725"/>
              <a:gd name="T81" fmla="*/ 694 h 808"/>
              <a:gd name="T82" fmla="*/ 111 w 725"/>
              <a:gd name="T83" fmla="*/ 768 h 808"/>
              <a:gd name="T84" fmla="*/ 111 w 725"/>
              <a:gd name="T85" fmla="*/ 768 h 808"/>
              <a:gd name="T86" fmla="*/ 150 w 725"/>
              <a:gd name="T87" fmla="*/ 807 h 808"/>
              <a:gd name="T88" fmla="*/ 581 w 725"/>
              <a:gd name="T89" fmla="*/ 807 h 808"/>
              <a:gd name="T90" fmla="*/ 581 w 725"/>
              <a:gd name="T91" fmla="*/ 807 h 808"/>
              <a:gd name="T92" fmla="*/ 620 w 725"/>
              <a:gd name="T93" fmla="*/ 768 h 808"/>
              <a:gd name="T94" fmla="*/ 620 w 725"/>
              <a:gd name="T95" fmla="*/ 694 h 808"/>
              <a:gd name="T96" fmla="*/ 681 w 725"/>
              <a:gd name="T97" fmla="*/ 694 h 808"/>
              <a:gd name="T98" fmla="*/ 681 w 725"/>
              <a:gd name="T99" fmla="*/ 694 h 808"/>
              <a:gd name="T100" fmla="*/ 724 w 725"/>
              <a:gd name="T101" fmla="*/ 651 h 808"/>
              <a:gd name="T102" fmla="*/ 724 w 725"/>
              <a:gd name="T103" fmla="*/ 232 h 808"/>
              <a:gd name="T104" fmla="*/ 724 w 725"/>
              <a:gd name="T105" fmla="*/ 232 h 808"/>
              <a:gd name="T106" fmla="*/ 681 w 725"/>
              <a:gd name="T107" fmla="*/ 189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5" h="808">
                <a:moveTo>
                  <a:pt x="663" y="632"/>
                </a:moveTo>
                <a:lnTo>
                  <a:pt x="620" y="632"/>
                </a:lnTo>
                <a:lnTo>
                  <a:pt x="620" y="504"/>
                </a:lnTo>
                <a:lnTo>
                  <a:pt x="620" y="504"/>
                </a:lnTo>
                <a:cubicBezTo>
                  <a:pt x="620" y="483"/>
                  <a:pt x="603" y="466"/>
                  <a:pt x="581" y="466"/>
                </a:cubicBezTo>
                <a:lnTo>
                  <a:pt x="150" y="466"/>
                </a:lnTo>
                <a:lnTo>
                  <a:pt x="150" y="466"/>
                </a:lnTo>
                <a:cubicBezTo>
                  <a:pt x="128" y="466"/>
                  <a:pt x="111" y="483"/>
                  <a:pt x="111" y="504"/>
                </a:cubicBezTo>
                <a:lnTo>
                  <a:pt x="111" y="632"/>
                </a:lnTo>
                <a:lnTo>
                  <a:pt x="62" y="632"/>
                </a:lnTo>
                <a:lnTo>
                  <a:pt x="62" y="251"/>
                </a:lnTo>
                <a:lnTo>
                  <a:pt x="150" y="251"/>
                </a:lnTo>
                <a:lnTo>
                  <a:pt x="581" y="251"/>
                </a:lnTo>
                <a:lnTo>
                  <a:pt x="663" y="251"/>
                </a:lnTo>
                <a:lnTo>
                  <a:pt x="663" y="632"/>
                </a:lnTo>
                <a:close/>
                <a:moveTo>
                  <a:pt x="559" y="745"/>
                </a:moveTo>
                <a:lnTo>
                  <a:pt x="172" y="745"/>
                </a:lnTo>
                <a:lnTo>
                  <a:pt x="172" y="527"/>
                </a:lnTo>
                <a:lnTo>
                  <a:pt x="559" y="527"/>
                </a:lnTo>
                <a:lnTo>
                  <a:pt x="559" y="745"/>
                </a:lnTo>
                <a:close/>
                <a:moveTo>
                  <a:pt x="172" y="62"/>
                </a:moveTo>
                <a:lnTo>
                  <a:pt x="559" y="62"/>
                </a:lnTo>
                <a:lnTo>
                  <a:pt x="559" y="189"/>
                </a:lnTo>
                <a:lnTo>
                  <a:pt x="172" y="189"/>
                </a:lnTo>
                <a:lnTo>
                  <a:pt x="172" y="62"/>
                </a:lnTo>
                <a:close/>
                <a:moveTo>
                  <a:pt x="681" y="189"/>
                </a:moveTo>
                <a:lnTo>
                  <a:pt x="620" y="189"/>
                </a:lnTo>
                <a:lnTo>
                  <a:pt x="620" y="37"/>
                </a:lnTo>
                <a:lnTo>
                  <a:pt x="620" y="37"/>
                </a:lnTo>
                <a:cubicBezTo>
                  <a:pt x="620" y="16"/>
                  <a:pt x="603" y="0"/>
                  <a:pt x="581" y="0"/>
                </a:cubicBezTo>
                <a:lnTo>
                  <a:pt x="150" y="0"/>
                </a:lnTo>
                <a:lnTo>
                  <a:pt x="150" y="0"/>
                </a:lnTo>
                <a:cubicBezTo>
                  <a:pt x="128" y="0"/>
                  <a:pt x="111" y="16"/>
                  <a:pt x="111" y="37"/>
                </a:cubicBezTo>
                <a:lnTo>
                  <a:pt x="111" y="189"/>
                </a:lnTo>
                <a:lnTo>
                  <a:pt x="43" y="189"/>
                </a:lnTo>
                <a:lnTo>
                  <a:pt x="43" y="189"/>
                </a:lnTo>
                <a:cubicBezTo>
                  <a:pt x="20" y="189"/>
                  <a:pt x="0" y="208"/>
                  <a:pt x="0" y="232"/>
                </a:cubicBezTo>
                <a:lnTo>
                  <a:pt x="0" y="651"/>
                </a:lnTo>
                <a:lnTo>
                  <a:pt x="0" y="651"/>
                </a:lnTo>
                <a:cubicBezTo>
                  <a:pt x="0" y="674"/>
                  <a:pt x="20" y="694"/>
                  <a:pt x="43" y="694"/>
                </a:cubicBezTo>
                <a:lnTo>
                  <a:pt x="111" y="694"/>
                </a:lnTo>
                <a:lnTo>
                  <a:pt x="111" y="768"/>
                </a:lnTo>
                <a:lnTo>
                  <a:pt x="111" y="768"/>
                </a:lnTo>
                <a:cubicBezTo>
                  <a:pt x="111" y="789"/>
                  <a:pt x="128" y="807"/>
                  <a:pt x="150" y="807"/>
                </a:cubicBezTo>
                <a:lnTo>
                  <a:pt x="581" y="807"/>
                </a:lnTo>
                <a:lnTo>
                  <a:pt x="581" y="807"/>
                </a:lnTo>
                <a:cubicBezTo>
                  <a:pt x="603" y="807"/>
                  <a:pt x="620" y="789"/>
                  <a:pt x="620" y="768"/>
                </a:cubicBezTo>
                <a:lnTo>
                  <a:pt x="620" y="694"/>
                </a:lnTo>
                <a:lnTo>
                  <a:pt x="681" y="694"/>
                </a:lnTo>
                <a:lnTo>
                  <a:pt x="681" y="694"/>
                </a:lnTo>
                <a:cubicBezTo>
                  <a:pt x="705" y="694"/>
                  <a:pt x="724" y="674"/>
                  <a:pt x="724" y="651"/>
                </a:cubicBezTo>
                <a:lnTo>
                  <a:pt x="724" y="232"/>
                </a:lnTo>
                <a:lnTo>
                  <a:pt x="724" y="232"/>
                </a:lnTo>
                <a:cubicBezTo>
                  <a:pt x="724" y="208"/>
                  <a:pt x="705" y="189"/>
                  <a:pt x="681" y="189"/>
                </a:cubicBezTo>
                <a:close/>
              </a:path>
            </a:pathLst>
          </a:custGeom>
          <a:solidFill>
            <a:schemeClr val="bg1"/>
          </a:solidFill>
          <a:ln>
            <a:noFill/>
          </a:ln>
          <a:effectLst/>
        </p:spPr>
        <p:txBody>
          <a:bodyPr wrap="none" anchor="ctr"/>
          <a:lstStyle/>
          <a:p>
            <a:endParaRPr lang="en-US"/>
          </a:p>
        </p:txBody>
      </p:sp>
      <p:sp>
        <p:nvSpPr>
          <p:cNvPr id="238" name="Freeform 189"/>
          <p:cNvSpPr>
            <a:spLocks noChangeArrowheads="1"/>
          </p:cNvSpPr>
          <p:nvPr/>
        </p:nvSpPr>
        <p:spPr bwMode="auto">
          <a:xfrm>
            <a:off x="18929773" y="10748244"/>
            <a:ext cx="208978" cy="75019"/>
          </a:xfrm>
          <a:custGeom>
            <a:avLst/>
            <a:gdLst>
              <a:gd name="T0" fmla="*/ 141 w 172"/>
              <a:gd name="T1" fmla="*/ 0 h 63"/>
              <a:gd name="T2" fmla="*/ 30 w 172"/>
              <a:gd name="T3" fmla="*/ 0 h 63"/>
              <a:gd name="T4" fmla="*/ 30 w 172"/>
              <a:gd name="T5" fmla="*/ 0 h 63"/>
              <a:gd name="T6" fmla="*/ 0 w 172"/>
              <a:gd name="T7" fmla="*/ 31 h 63"/>
              <a:gd name="T8" fmla="*/ 0 w 172"/>
              <a:gd name="T9" fmla="*/ 31 h 63"/>
              <a:gd name="T10" fmla="*/ 30 w 172"/>
              <a:gd name="T11" fmla="*/ 62 h 63"/>
              <a:gd name="T12" fmla="*/ 141 w 172"/>
              <a:gd name="T13" fmla="*/ 62 h 63"/>
              <a:gd name="T14" fmla="*/ 141 w 172"/>
              <a:gd name="T15" fmla="*/ 62 h 63"/>
              <a:gd name="T16" fmla="*/ 171 w 172"/>
              <a:gd name="T17" fmla="*/ 31 h 63"/>
              <a:gd name="T18" fmla="*/ 171 w 172"/>
              <a:gd name="T19" fmla="*/ 31 h 63"/>
              <a:gd name="T20" fmla="*/ 141 w 172"/>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63">
                <a:moveTo>
                  <a:pt x="141" y="0"/>
                </a:moveTo>
                <a:lnTo>
                  <a:pt x="30" y="0"/>
                </a:lnTo>
                <a:lnTo>
                  <a:pt x="30" y="0"/>
                </a:lnTo>
                <a:cubicBezTo>
                  <a:pt x="13" y="0"/>
                  <a:pt x="0" y="14"/>
                  <a:pt x="0" y="31"/>
                </a:cubicBezTo>
                <a:lnTo>
                  <a:pt x="0" y="31"/>
                </a:lnTo>
                <a:cubicBezTo>
                  <a:pt x="0" y="48"/>
                  <a:pt x="13" y="62"/>
                  <a:pt x="30" y="62"/>
                </a:cubicBezTo>
                <a:lnTo>
                  <a:pt x="141" y="62"/>
                </a:lnTo>
                <a:lnTo>
                  <a:pt x="141" y="62"/>
                </a:lnTo>
                <a:cubicBezTo>
                  <a:pt x="158" y="62"/>
                  <a:pt x="171" y="48"/>
                  <a:pt x="171" y="31"/>
                </a:cubicBezTo>
                <a:lnTo>
                  <a:pt x="171" y="31"/>
                </a:lnTo>
                <a:cubicBezTo>
                  <a:pt x="171" y="14"/>
                  <a:pt x="158" y="0"/>
                  <a:pt x="141" y="0"/>
                </a:cubicBezTo>
              </a:path>
            </a:pathLst>
          </a:custGeom>
          <a:solidFill>
            <a:schemeClr val="bg1"/>
          </a:solidFill>
          <a:ln>
            <a:noFill/>
          </a:ln>
          <a:effectLst/>
        </p:spPr>
        <p:txBody>
          <a:bodyPr wrap="none" anchor="ctr"/>
          <a:lstStyle/>
          <a:p>
            <a:endParaRPr lang="en-US"/>
          </a:p>
        </p:txBody>
      </p:sp>
      <p:sp>
        <p:nvSpPr>
          <p:cNvPr id="239" name="Freeform 190"/>
          <p:cNvSpPr>
            <a:spLocks noChangeArrowheads="1"/>
          </p:cNvSpPr>
          <p:nvPr/>
        </p:nvSpPr>
        <p:spPr bwMode="auto">
          <a:xfrm>
            <a:off x="4483353" y="6043512"/>
            <a:ext cx="851994" cy="1109204"/>
          </a:xfrm>
          <a:custGeom>
            <a:avLst/>
            <a:gdLst>
              <a:gd name="T0" fmla="*/ 349 w 699"/>
              <a:gd name="T1" fmla="*/ 699 h 915"/>
              <a:gd name="T2" fmla="*/ 349 w 699"/>
              <a:gd name="T3" fmla="*/ 699 h 915"/>
              <a:gd name="T4" fmla="*/ 362 w 699"/>
              <a:gd name="T5" fmla="*/ 702 h 915"/>
              <a:gd name="T6" fmla="*/ 639 w 699"/>
              <a:gd name="T7" fmla="*/ 836 h 915"/>
              <a:gd name="T8" fmla="*/ 639 w 699"/>
              <a:gd name="T9" fmla="*/ 59 h 915"/>
              <a:gd name="T10" fmla="*/ 59 w 699"/>
              <a:gd name="T11" fmla="*/ 59 h 915"/>
              <a:gd name="T12" fmla="*/ 59 w 699"/>
              <a:gd name="T13" fmla="*/ 836 h 915"/>
              <a:gd name="T14" fmla="*/ 336 w 699"/>
              <a:gd name="T15" fmla="*/ 702 h 915"/>
              <a:gd name="T16" fmla="*/ 336 w 699"/>
              <a:gd name="T17" fmla="*/ 702 h 915"/>
              <a:gd name="T18" fmla="*/ 349 w 699"/>
              <a:gd name="T19" fmla="*/ 699 h 915"/>
              <a:gd name="T20" fmla="*/ 30 w 699"/>
              <a:gd name="T21" fmla="*/ 913 h 915"/>
              <a:gd name="T22" fmla="*/ 30 w 699"/>
              <a:gd name="T23" fmla="*/ 913 h 915"/>
              <a:gd name="T24" fmla="*/ 14 w 699"/>
              <a:gd name="T25" fmla="*/ 908 h 915"/>
              <a:gd name="T26" fmla="*/ 14 w 699"/>
              <a:gd name="T27" fmla="*/ 908 h 915"/>
              <a:gd name="T28" fmla="*/ 0 w 699"/>
              <a:gd name="T29" fmla="*/ 883 h 915"/>
              <a:gd name="T30" fmla="*/ 0 w 699"/>
              <a:gd name="T31" fmla="*/ 56 h 915"/>
              <a:gd name="T32" fmla="*/ 0 w 699"/>
              <a:gd name="T33" fmla="*/ 56 h 915"/>
              <a:gd name="T34" fmla="*/ 42 w 699"/>
              <a:gd name="T35" fmla="*/ 0 h 915"/>
              <a:gd name="T36" fmla="*/ 656 w 699"/>
              <a:gd name="T37" fmla="*/ 0 h 915"/>
              <a:gd name="T38" fmla="*/ 656 w 699"/>
              <a:gd name="T39" fmla="*/ 0 h 915"/>
              <a:gd name="T40" fmla="*/ 698 w 699"/>
              <a:gd name="T41" fmla="*/ 56 h 915"/>
              <a:gd name="T42" fmla="*/ 698 w 699"/>
              <a:gd name="T43" fmla="*/ 883 h 915"/>
              <a:gd name="T44" fmla="*/ 698 w 699"/>
              <a:gd name="T45" fmla="*/ 883 h 915"/>
              <a:gd name="T46" fmla="*/ 684 w 699"/>
              <a:gd name="T47" fmla="*/ 908 h 915"/>
              <a:gd name="T48" fmla="*/ 684 w 699"/>
              <a:gd name="T49" fmla="*/ 908 h 915"/>
              <a:gd name="T50" fmla="*/ 655 w 699"/>
              <a:gd name="T51" fmla="*/ 910 h 915"/>
              <a:gd name="T52" fmla="*/ 349 w 699"/>
              <a:gd name="T53" fmla="*/ 761 h 915"/>
              <a:gd name="T54" fmla="*/ 43 w 699"/>
              <a:gd name="T55" fmla="*/ 910 h 915"/>
              <a:gd name="T56" fmla="*/ 43 w 699"/>
              <a:gd name="T57" fmla="*/ 910 h 915"/>
              <a:gd name="T58" fmla="*/ 30 w 699"/>
              <a:gd name="T59" fmla="*/ 91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9" h="915">
                <a:moveTo>
                  <a:pt x="349" y="699"/>
                </a:moveTo>
                <a:lnTo>
                  <a:pt x="349" y="699"/>
                </a:lnTo>
                <a:cubicBezTo>
                  <a:pt x="353" y="699"/>
                  <a:pt x="357" y="699"/>
                  <a:pt x="362" y="702"/>
                </a:cubicBezTo>
                <a:lnTo>
                  <a:pt x="639" y="836"/>
                </a:lnTo>
                <a:lnTo>
                  <a:pt x="639" y="59"/>
                </a:lnTo>
                <a:lnTo>
                  <a:pt x="59" y="59"/>
                </a:lnTo>
                <a:lnTo>
                  <a:pt x="59" y="836"/>
                </a:lnTo>
                <a:lnTo>
                  <a:pt x="336" y="702"/>
                </a:lnTo>
                <a:lnTo>
                  <a:pt x="336" y="702"/>
                </a:lnTo>
                <a:cubicBezTo>
                  <a:pt x="339" y="699"/>
                  <a:pt x="344" y="699"/>
                  <a:pt x="349" y="699"/>
                </a:cubicBezTo>
                <a:close/>
                <a:moveTo>
                  <a:pt x="30" y="913"/>
                </a:moveTo>
                <a:lnTo>
                  <a:pt x="30" y="913"/>
                </a:lnTo>
                <a:cubicBezTo>
                  <a:pt x="25" y="913"/>
                  <a:pt x="19" y="912"/>
                  <a:pt x="14" y="908"/>
                </a:cubicBezTo>
                <a:lnTo>
                  <a:pt x="14" y="908"/>
                </a:lnTo>
                <a:cubicBezTo>
                  <a:pt x="6" y="903"/>
                  <a:pt x="0" y="894"/>
                  <a:pt x="0" y="883"/>
                </a:cubicBezTo>
                <a:lnTo>
                  <a:pt x="0" y="56"/>
                </a:lnTo>
                <a:lnTo>
                  <a:pt x="0" y="56"/>
                </a:lnTo>
                <a:cubicBezTo>
                  <a:pt x="0" y="23"/>
                  <a:pt x="17" y="0"/>
                  <a:pt x="42" y="0"/>
                </a:cubicBezTo>
                <a:lnTo>
                  <a:pt x="656" y="0"/>
                </a:lnTo>
                <a:lnTo>
                  <a:pt x="656" y="0"/>
                </a:lnTo>
                <a:cubicBezTo>
                  <a:pt x="681" y="0"/>
                  <a:pt x="698" y="23"/>
                  <a:pt x="698" y="56"/>
                </a:cubicBezTo>
                <a:lnTo>
                  <a:pt x="698" y="883"/>
                </a:lnTo>
                <a:lnTo>
                  <a:pt x="698" y="883"/>
                </a:lnTo>
                <a:cubicBezTo>
                  <a:pt x="698" y="894"/>
                  <a:pt x="693" y="903"/>
                  <a:pt x="684" y="908"/>
                </a:cubicBezTo>
                <a:lnTo>
                  <a:pt x="684" y="908"/>
                </a:lnTo>
                <a:cubicBezTo>
                  <a:pt x="675" y="914"/>
                  <a:pt x="664" y="914"/>
                  <a:pt x="655" y="910"/>
                </a:cubicBezTo>
                <a:lnTo>
                  <a:pt x="349" y="761"/>
                </a:lnTo>
                <a:lnTo>
                  <a:pt x="43" y="910"/>
                </a:lnTo>
                <a:lnTo>
                  <a:pt x="43" y="910"/>
                </a:lnTo>
                <a:cubicBezTo>
                  <a:pt x="39" y="912"/>
                  <a:pt x="34" y="913"/>
                  <a:pt x="30" y="913"/>
                </a:cubicBezTo>
                <a:close/>
              </a:path>
            </a:pathLst>
          </a:custGeom>
          <a:solidFill>
            <a:schemeClr val="bg1"/>
          </a:solidFill>
          <a:ln>
            <a:noFill/>
          </a:ln>
          <a:effectLst/>
        </p:spPr>
        <p:txBody>
          <a:bodyPr wrap="none" anchor="ctr"/>
          <a:lstStyle/>
          <a:p>
            <a:endParaRPr lang="en-US"/>
          </a:p>
        </p:txBody>
      </p:sp>
      <p:sp>
        <p:nvSpPr>
          <p:cNvPr id="552" name="CuadroTexto 551"/>
          <p:cNvSpPr txBox="1"/>
          <p:nvPr/>
        </p:nvSpPr>
        <p:spPr>
          <a:xfrm>
            <a:off x="927536" y="1449357"/>
            <a:ext cx="20312779"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solidFill>
                  <a:srgbClr val="FF0066"/>
                </a:solidFill>
                <a:latin typeface="Arial" panose="020B0604020202020204" pitchFamily="34" charset="0"/>
                <a:ea typeface="Lato Light" charset="0"/>
                <a:cs typeface="Arial" panose="020B0604020202020204" pitchFamily="34" charset="0"/>
              </a:rPr>
              <a:t>Contest Winner Declaration: </a:t>
            </a:r>
            <a:r>
              <a:rPr lang="en-US" sz="4400" dirty="0">
                <a:latin typeface="Arial" panose="020B0604020202020204" pitchFamily="34" charset="0"/>
                <a:ea typeface="Lato Light" charset="0"/>
                <a:cs typeface="Arial" panose="020B0604020202020204" pitchFamily="34" charset="0"/>
              </a:rPr>
              <a:t>Winner of the Contest </a:t>
            </a:r>
          </a:p>
        </p:txBody>
      </p:sp>
      <p:pic>
        <p:nvPicPr>
          <p:cNvPr id="3" name="Picture 2">
            <a:extLst>
              <a:ext uri="{FF2B5EF4-FFF2-40B4-BE49-F238E27FC236}">
                <a16:creationId xmlns:a16="http://schemas.microsoft.com/office/drawing/2014/main" id="{144FB115-0DCF-47A9-A65C-E60AACC72AB0}"/>
              </a:ext>
            </a:extLst>
          </p:cNvPr>
          <p:cNvPicPr>
            <a:picLocks noChangeAspect="1"/>
          </p:cNvPicPr>
          <p:nvPr/>
        </p:nvPicPr>
        <p:blipFill rotWithShape="1">
          <a:blip r:embed="rId3"/>
          <a:srcRect r="7824"/>
          <a:stretch/>
        </p:blipFill>
        <p:spPr>
          <a:xfrm>
            <a:off x="1438481" y="2705190"/>
            <a:ext cx="8353219" cy="6896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CB96041-CD65-46FF-9FB5-0A56E0B27117}"/>
              </a:ext>
            </a:extLst>
          </p:cNvPr>
          <p:cNvPicPr>
            <a:picLocks noChangeAspect="1"/>
          </p:cNvPicPr>
          <p:nvPr/>
        </p:nvPicPr>
        <p:blipFill rotWithShape="1">
          <a:blip r:embed="rId4">
            <a:extLst>
              <a:ext uri="{28A0092B-C50C-407E-A947-70E740481C1C}">
                <a14:useLocalDpi xmlns:a14="http://schemas.microsoft.com/office/drawing/2010/main" val="0"/>
              </a:ext>
            </a:extLst>
          </a:blip>
          <a:srcRect b="18943"/>
          <a:stretch/>
        </p:blipFill>
        <p:spPr>
          <a:xfrm>
            <a:off x="11941175" y="10909000"/>
            <a:ext cx="11547475" cy="1513292"/>
          </a:xfrm>
          <a:prstGeom prst="rect">
            <a:avLst/>
          </a:prstGeom>
        </p:spPr>
      </p:pic>
      <p:sp>
        <p:nvSpPr>
          <p:cNvPr id="36" name="TextBox 35">
            <a:extLst>
              <a:ext uri="{FF2B5EF4-FFF2-40B4-BE49-F238E27FC236}">
                <a16:creationId xmlns:a16="http://schemas.microsoft.com/office/drawing/2014/main" id="{3BD35F30-BF09-4084-A731-A9EDA336F827}"/>
              </a:ext>
            </a:extLst>
          </p:cNvPr>
          <p:cNvSpPr txBox="1"/>
          <p:nvPr/>
        </p:nvSpPr>
        <p:spPr>
          <a:xfrm>
            <a:off x="11941175" y="9948138"/>
            <a:ext cx="12192000" cy="646331"/>
          </a:xfrm>
          <a:prstGeom prst="rect">
            <a:avLst/>
          </a:prstGeom>
          <a:noFill/>
        </p:spPr>
        <p:txBody>
          <a:bodyPr wrap="square">
            <a:spAutoFit/>
          </a:bodyPr>
          <a:lstStyle/>
          <a:p>
            <a:r>
              <a:rPr lang="en-US" sz="3600" spc="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D</a:t>
            </a:r>
            <a:r>
              <a:rPr lang="en-US" sz="3600" spc="1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e</a:t>
            </a:r>
            <a:r>
              <a:rPr lang="en-US" sz="36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t</a:t>
            </a:r>
            <a:r>
              <a:rPr lang="en-US" sz="3600" spc="1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a</a:t>
            </a:r>
            <a:r>
              <a:rPr lang="en-US" sz="3600" spc="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i</a:t>
            </a:r>
            <a:r>
              <a:rPr lang="en-US" sz="36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ls</a:t>
            </a:r>
            <a:r>
              <a:rPr lang="en-US" sz="3600" spc="2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 </a:t>
            </a:r>
            <a:r>
              <a:rPr lang="en-US" sz="3600" spc="1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o</a:t>
            </a:r>
            <a:r>
              <a:rPr lang="en-US" sz="36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f</a:t>
            </a:r>
            <a:r>
              <a:rPr lang="en-US" sz="3600" spc="-7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 </a:t>
            </a:r>
            <a:r>
              <a:rPr lang="en-US" sz="3600" spc="1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th</a:t>
            </a:r>
            <a:r>
              <a:rPr lang="en-US" sz="36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e</a:t>
            </a:r>
            <a:r>
              <a:rPr lang="en-US" sz="3600" spc="11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 </a:t>
            </a:r>
            <a:r>
              <a:rPr lang="en-US" sz="3600" spc="1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w</a:t>
            </a:r>
            <a:r>
              <a:rPr lang="en-US" sz="3600" spc="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i</a:t>
            </a:r>
            <a:r>
              <a:rPr lang="en-US" sz="36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n</a:t>
            </a:r>
            <a:r>
              <a:rPr lang="en-US" sz="3600" spc="1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n</a:t>
            </a:r>
            <a:r>
              <a:rPr lang="en-US" sz="36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er</a:t>
            </a:r>
            <a:r>
              <a:rPr lang="en-US" sz="3600" spc="-1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 </a:t>
            </a:r>
            <a:r>
              <a:rPr lang="en-US" sz="3600" spc="1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o</a:t>
            </a:r>
            <a:r>
              <a:rPr lang="en-US" sz="36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f</a:t>
            </a:r>
            <a:r>
              <a:rPr lang="en-US" sz="3600" spc="-6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 </a:t>
            </a:r>
            <a:r>
              <a:rPr lang="en-US" sz="3600" spc="1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th</a:t>
            </a:r>
            <a:r>
              <a:rPr lang="en-US" sz="36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e</a:t>
            </a:r>
            <a:r>
              <a:rPr lang="en-US" sz="3600" spc="1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 </a:t>
            </a:r>
            <a:r>
              <a:rPr lang="en-US" sz="3600" spc="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c</a:t>
            </a:r>
            <a:r>
              <a:rPr lang="en-US" sz="3600" spc="1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o</a:t>
            </a:r>
            <a:r>
              <a:rPr lang="en-US" sz="36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n</a:t>
            </a:r>
            <a:r>
              <a:rPr lang="en-US" sz="3600" spc="1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t</a:t>
            </a:r>
            <a:r>
              <a:rPr lang="en-US" sz="36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est</a:t>
            </a:r>
            <a:r>
              <a:rPr lang="en-US" sz="3600" spc="24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 </a:t>
            </a:r>
            <a:r>
              <a:rPr lang="en-US" sz="3600" spc="1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ar</a:t>
            </a:r>
            <a:r>
              <a:rPr lang="en-US" sz="3600"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e:</a:t>
            </a:r>
            <a:r>
              <a:rPr lang="en-US" sz="3600" spc="115" dirty="0">
                <a:solidFill>
                  <a:srgbClr val="69F842"/>
                </a:solidFill>
                <a:effectLst/>
                <a:latin typeface="Arial" panose="020B0604020202020204" pitchFamily="34" charset="0"/>
                <a:ea typeface="Times New Roman" panose="02020603050405020304" pitchFamily="18" charset="0"/>
                <a:cs typeface="Arial" panose="020B0604020202020204" pitchFamily="34" charset="0"/>
              </a:rPr>
              <a:t> </a:t>
            </a:r>
            <a:endParaRPr lang="en-IN" sz="3600" dirty="0">
              <a:solidFill>
                <a:srgbClr val="69F842"/>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C680A6CE-75A3-4768-8E7C-C05225DA8B7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7855448" y="2016333"/>
            <a:ext cx="5633202" cy="4648759"/>
          </a:xfrm>
          <a:prstGeom prst="rect">
            <a:avLst/>
          </a:prstGeom>
        </p:spPr>
      </p:pic>
    </p:spTree>
    <p:extLst>
      <p:ext uri="{BB962C8B-B14F-4D97-AF65-F5344CB8AC3E}">
        <p14:creationId xmlns:p14="http://schemas.microsoft.com/office/powerpoint/2010/main" val="17656632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adroTexto 203"/>
          <p:cNvSpPr txBox="1"/>
          <p:nvPr/>
        </p:nvSpPr>
        <p:spPr>
          <a:xfrm>
            <a:off x="737036" y="1153020"/>
            <a:ext cx="20312779" cy="707886"/>
          </a:xfrm>
          <a:prstGeom prst="rect">
            <a:avLst/>
          </a:prstGeom>
          <a:noFill/>
        </p:spPr>
        <p:txBody>
          <a:bodyPr wrap="square" rtlCol="0">
            <a:spAutoFit/>
          </a:bodyPr>
          <a:lstStyle/>
          <a:p>
            <a:pPr marL="571500" indent="-571500">
              <a:buFont typeface="Wingdings" panose="05000000000000000000" pitchFamily="2" charset="2"/>
              <a:buChar char="q"/>
            </a:pPr>
            <a:r>
              <a:rPr lang="en-US" sz="4000" b="1" dirty="0">
                <a:solidFill>
                  <a:srgbClr val="FF0066"/>
                </a:solidFill>
                <a:latin typeface="Arial" panose="020B0604020202020204" pitchFamily="34" charset="0"/>
                <a:ea typeface="Lato Light" charset="0"/>
                <a:cs typeface="Arial" panose="020B0604020202020204" pitchFamily="34" charset="0"/>
              </a:rPr>
              <a:t>Hashtag Research: </a:t>
            </a:r>
            <a:r>
              <a:rPr lang="en-US" sz="4000" dirty="0">
                <a:latin typeface="Arial" panose="020B0604020202020204" pitchFamily="34" charset="0"/>
                <a:ea typeface="Lato Light" charset="0"/>
                <a:cs typeface="Arial" panose="020B0604020202020204" pitchFamily="34" charset="0"/>
              </a:rPr>
              <a:t>Most frequently used Hashtag   </a:t>
            </a:r>
            <a:endParaRPr lang="en-US" dirty="0">
              <a:latin typeface="Arial" panose="020B0604020202020204" pitchFamily="34" charset="0"/>
              <a:ea typeface="Lato Light" charset="0"/>
              <a:cs typeface="Arial" panose="020B0604020202020204" pitchFamily="34" charset="0"/>
            </a:endParaRPr>
          </a:p>
        </p:txBody>
      </p:sp>
      <p:pic>
        <p:nvPicPr>
          <p:cNvPr id="3" name="Picture 2">
            <a:extLst>
              <a:ext uri="{FF2B5EF4-FFF2-40B4-BE49-F238E27FC236}">
                <a16:creationId xmlns:a16="http://schemas.microsoft.com/office/drawing/2014/main" id="{E99AC52A-65AC-4516-AF6C-5386D3B26C1E}"/>
              </a:ext>
            </a:extLst>
          </p:cNvPr>
          <p:cNvPicPr>
            <a:picLocks noChangeAspect="1"/>
          </p:cNvPicPr>
          <p:nvPr/>
        </p:nvPicPr>
        <p:blipFill rotWithShape="1">
          <a:blip r:embed="rId3">
            <a:extLst>
              <a:ext uri="{28A0092B-C50C-407E-A947-70E740481C1C}">
                <a14:useLocalDpi xmlns:a14="http://schemas.microsoft.com/office/drawing/2010/main" val="0"/>
              </a:ext>
            </a:extLst>
          </a:blip>
          <a:srcRect r="8587" b="9025"/>
          <a:stretch/>
        </p:blipFill>
        <p:spPr>
          <a:xfrm>
            <a:off x="1106153" y="2271591"/>
            <a:ext cx="9866647" cy="42244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D69A48D6-896B-4DF3-B813-A9F0A44281BC}"/>
              </a:ext>
            </a:extLst>
          </p:cNvPr>
          <p:cNvPicPr>
            <a:picLocks noChangeAspect="1"/>
          </p:cNvPicPr>
          <p:nvPr/>
        </p:nvPicPr>
        <p:blipFill rotWithShape="1">
          <a:blip r:embed="rId4">
            <a:extLst>
              <a:ext uri="{28A0092B-C50C-407E-A947-70E740481C1C}">
                <a14:useLocalDpi xmlns:a14="http://schemas.microsoft.com/office/drawing/2010/main" val="0"/>
              </a:ext>
            </a:extLst>
          </a:blip>
          <a:srcRect r="10954" b="4646"/>
          <a:stretch/>
        </p:blipFill>
        <p:spPr>
          <a:xfrm>
            <a:off x="15544800" y="8314779"/>
            <a:ext cx="6724650" cy="429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 name="TextBox 35">
            <a:extLst>
              <a:ext uri="{FF2B5EF4-FFF2-40B4-BE49-F238E27FC236}">
                <a16:creationId xmlns:a16="http://schemas.microsoft.com/office/drawing/2014/main" id="{F330F21A-0054-4B99-B0F0-6FA900066B51}"/>
              </a:ext>
            </a:extLst>
          </p:cNvPr>
          <p:cNvSpPr txBox="1"/>
          <p:nvPr/>
        </p:nvSpPr>
        <p:spPr>
          <a:xfrm>
            <a:off x="11944350" y="7559932"/>
            <a:ext cx="12192000" cy="646331"/>
          </a:xfrm>
          <a:prstGeom prst="rect">
            <a:avLst/>
          </a:prstGeom>
          <a:noFill/>
        </p:spPr>
        <p:txBody>
          <a:bodyPr wrap="square">
            <a:spAutoFit/>
          </a:bodyPr>
          <a:lstStyle/>
          <a:p>
            <a:r>
              <a:rPr lang="en-IN" sz="3600" dirty="0">
                <a:solidFill>
                  <a:srgbClr val="00B0F0"/>
                </a:solidFill>
                <a:latin typeface="Arial" panose="020B0604020202020204" pitchFamily="34" charset="0"/>
                <a:cs typeface="Arial" panose="020B0604020202020204" pitchFamily="34" charset="0"/>
              </a:rPr>
              <a:t>Top 5 hashtags that are most frequently used on Instagram</a:t>
            </a:r>
          </a:p>
        </p:txBody>
      </p:sp>
      <p:pic>
        <p:nvPicPr>
          <p:cNvPr id="8" name="Picture 7">
            <a:extLst>
              <a:ext uri="{FF2B5EF4-FFF2-40B4-BE49-F238E27FC236}">
                <a16:creationId xmlns:a16="http://schemas.microsoft.com/office/drawing/2014/main" id="{EF9E5CB9-9138-4F2E-B96C-68C6AC054189}"/>
              </a:ext>
            </a:extLst>
          </p:cNvPr>
          <p:cNvPicPr>
            <a:picLocks noChangeAspect="1"/>
          </p:cNvPicPr>
          <p:nvPr/>
        </p:nvPicPr>
        <p:blipFill>
          <a:blip r:embed="rId5" cstate="email">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1598790">
            <a:off x="18061778" y="972992"/>
            <a:ext cx="5209720" cy="36766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Picture 9">
            <a:extLst>
              <a:ext uri="{FF2B5EF4-FFF2-40B4-BE49-F238E27FC236}">
                <a16:creationId xmlns:a16="http://schemas.microsoft.com/office/drawing/2014/main" id="{837A2B28-C912-4B66-8456-AFE1C6598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2739" y="8499558"/>
            <a:ext cx="5491162" cy="411307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7513157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adroTexto 203"/>
          <p:cNvSpPr txBox="1"/>
          <p:nvPr/>
        </p:nvSpPr>
        <p:spPr>
          <a:xfrm>
            <a:off x="737036" y="1153020"/>
            <a:ext cx="20312779" cy="707886"/>
          </a:xfrm>
          <a:prstGeom prst="rect">
            <a:avLst/>
          </a:prstGeom>
          <a:noFill/>
        </p:spPr>
        <p:txBody>
          <a:bodyPr wrap="square" rtlCol="0">
            <a:spAutoFit/>
          </a:bodyPr>
          <a:lstStyle/>
          <a:p>
            <a:pPr marL="571500" indent="-571500">
              <a:buFont typeface="Wingdings" panose="05000000000000000000" pitchFamily="2" charset="2"/>
              <a:buChar char="q"/>
            </a:pPr>
            <a:r>
              <a:rPr lang="en-US" sz="4000" b="1" dirty="0">
                <a:solidFill>
                  <a:srgbClr val="FF0066"/>
                </a:solidFill>
                <a:latin typeface="Arial" panose="020B0604020202020204" pitchFamily="34" charset="0"/>
                <a:ea typeface="Lato Light" charset="0"/>
                <a:cs typeface="Arial" panose="020B0604020202020204" pitchFamily="34" charset="0"/>
              </a:rPr>
              <a:t>Ad Campaign Launch: </a:t>
            </a:r>
            <a:r>
              <a:rPr lang="en-US" sz="4000" dirty="0">
                <a:latin typeface="Arial" panose="020B0604020202020204" pitchFamily="34" charset="0"/>
                <a:ea typeface="Lato Light" charset="0"/>
                <a:cs typeface="Arial" panose="020B0604020202020204" pitchFamily="34" charset="0"/>
              </a:rPr>
              <a:t>Best Day to schedule Advertisement Campaign   </a:t>
            </a:r>
            <a:endParaRPr lang="en-US" dirty="0">
              <a:latin typeface="Arial" panose="020B0604020202020204" pitchFamily="34" charset="0"/>
              <a:ea typeface="Lato Light" charset="0"/>
              <a:cs typeface="Arial" panose="020B0604020202020204" pitchFamily="34" charset="0"/>
            </a:endParaRPr>
          </a:p>
        </p:txBody>
      </p:sp>
      <p:sp>
        <p:nvSpPr>
          <p:cNvPr id="36" name="TextBox 35">
            <a:extLst>
              <a:ext uri="{FF2B5EF4-FFF2-40B4-BE49-F238E27FC236}">
                <a16:creationId xmlns:a16="http://schemas.microsoft.com/office/drawing/2014/main" id="{F330F21A-0054-4B99-B0F0-6FA900066B51}"/>
              </a:ext>
            </a:extLst>
          </p:cNvPr>
          <p:cNvSpPr txBox="1"/>
          <p:nvPr/>
        </p:nvSpPr>
        <p:spPr>
          <a:xfrm>
            <a:off x="12687300" y="8550532"/>
            <a:ext cx="12192000" cy="646331"/>
          </a:xfrm>
          <a:prstGeom prst="rect">
            <a:avLst/>
          </a:prstGeom>
          <a:noFill/>
        </p:spPr>
        <p:txBody>
          <a:bodyPr wrap="square">
            <a:spAutoFit/>
          </a:bodyPr>
          <a:lstStyle/>
          <a:p>
            <a:r>
              <a:rPr lang="en-IN" sz="3600" dirty="0">
                <a:solidFill>
                  <a:srgbClr val="00B0F0"/>
                </a:solidFill>
                <a:latin typeface="Arial" panose="020B0604020202020204" pitchFamily="34" charset="0"/>
                <a:cs typeface="Arial" panose="020B0604020202020204" pitchFamily="34" charset="0"/>
              </a:rPr>
              <a:t>Below are the days, users are most active on Instagram</a:t>
            </a:r>
          </a:p>
        </p:txBody>
      </p:sp>
      <p:pic>
        <p:nvPicPr>
          <p:cNvPr id="4" name="Picture 3">
            <a:extLst>
              <a:ext uri="{FF2B5EF4-FFF2-40B4-BE49-F238E27FC236}">
                <a16:creationId xmlns:a16="http://schemas.microsoft.com/office/drawing/2014/main" id="{1A4473DE-6E46-402E-908B-8D23724572F6}"/>
              </a:ext>
            </a:extLst>
          </p:cNvPr>
          <p:cNvPicPr>
            <a:picLocks noChangeAspect="1"/>
          </p:cNvPicPr>
          <p:nvPr/>
        </p:nvPicPr>
        <p:blipFill rotWithShape="1">
          <a:blip r:embed="rId3">
            <a:extLst>
              <a:ext uri="{28A0092B-C50C-407E-A947-70E740481C1C}">
                <a14:useLocalDpi xmlns:a14="http://schemas.microsoft.com/office/drawing/2010/main" val="0"/>
              </a:ext>
            </a:extLst>
          </a:blip>
          <a:srcRect l="2469" r="5457" b="4157"/>
          <a:stretch/>
        </p:blipFill>
        <p:spPr>
          <a:xfrm>
            <a:off x="1181100" y="2257312"/>
            <a:ext cx="10610850" cy="3952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8A03EAB-C78D-4CB8-BAAD-17215C5E3D65}"/>
              </a:ext>
            </a:extLst>
          </p:cNvPr>
          <p:cNvPicPr>
            <a:picLocks noChangeAspect="1"/>
          </p:cNvPicPr>
          <p:nvPr/>
        </p:nvPicPr>
        <p:blipFill rotWithShape="1">
          <a:blip r:embed="rId4">
            <a:extLst>
              <a:ext uri="{28A0092B-C50C-407E-A947-70E740481C1C}">
                <a14:useLocalDpi xmlns:a14="http://schemas.microsoft.com/office/drawing/2010/main" val="0"/>
              </a:ext>
            </a:extLst>
          </a:blip>
          <a:srcRect r="16526" b="21490"/>
          <a:stretch/>
        </p:blipFill>
        <p:spPr>
          <a:xfrm>
            <a:off x="15798855" y="9362031"/>
            <a:ext cx="7251645" cy="2157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E9905575-5A02-4C24-911C-E7369C9689D3}"/>
              </a:ext>
            </a:extLst>
          </p:cNvPr>
          <p:cNvPicPr>
            <a:picLocks noChangeAspect="1"/>
          </p:cNvPicPr>
          <p:nvPr/>
        </p:nvPicPr>
        <p:blipFill>
          <a:blip r:embed="rId5" cstate="email">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677048">
            <a:off x="16115918" y="3156979"/>
            <a:ext cx="6856665" cy="391809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3" name="Picture 12">
            <a:extLst>
              <a:ext uri="{FF2B5EF4-FFF2-40B4-BE49-F238E27FC236}">
                <a16:creationId xmlns:a16="http://schemas.microsoft.com/office/drawing/2014/main" id="{D7236AE9-BA0F-439F-A30E-B4D37D1F42C4}"/>
              </a:ext>
            </a:extLst>
          </p:cNvPr>
          <p:cNvPicPr>
            <a:picLocks noChangeAspect="1"/>
          </p:cNvPicPr>
          <p:nvPr/>
        </p:nvPicPr>
        <p:blipFill>
          <a:blip r:embed="rId7" cstate="email">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21054965">
            <a:off x="2766184" y="8994374"/>
            <a:ext cx="5936906" cy="39579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303120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86125</TotalTime>
  <Words>538</Words>
  <Application>Microsoft Office PowerPoint</Application>
  <PresentationFormat>Custom</PresentationFormat>
  <Paragraphs>63</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Rounded MT Bold</vt:lpstr>
      <vt:lpstr>Calibri</vt:lpstr>
      <vt:lpstr>Calibri Light</vt:lpstr>
      <vt:lpstr>Comic Sans MS</vt:lpstr>
      <vt:lpstr>Lato Light</vt:lpstr>
      <vt:lpstr>Montserrat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Shivam Singh</dc:creator>
  <cp:keywords/>
  <dc:description/>
  <cp:lastModifiedBy>Shivam Singh</cp:lastModifiedBy>
  <cp:revision>15557</cp:revision>
  <dcterms:created xsi:type="dcterms:W3CDTF">2014-11-12T21:47:38Z</dcterms:created>
  <dcterms:modified xsi:type="dcterms:W3CDTF">2025-03-13T06:45:15Z</dcterms:modified>
  <cp:category/>
</cp:coreProperties>
</file>